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p:sldMasterIdLst>
    <p:sldMasterId id="2147483648" r:id="rId1"/>
  </p:sldMasterIdLst>
  <p:notesMasterIdLst>
    <p:notesMasterId r:id="rId32"/>
  </p:notesMasterIdLst>
  <p:handoutMasterIdLst>
    <p:handoutMasterId r:id="rId33"/>
  </p:handoutMasterIdLst>
  <p:sldIdLst>
    <p:sldId id="256" r:id="rId2"/>
    <p:sldId id="396" r:id="rId3"/>
    <p:sldId id="389" r:id="rId4"/>
    <p:sldId id="399" r:id="rId5"/>
    <p:sldId id="400" r:id="rId6"/>
    <p:sldId id="404" r:id="rId7"/>
    <p:sldId id="401" r:id="rId8"/>
    <p:sldId id="405" r:id="rId9"/>
    <p:sldId id="398" r:id="rId10"/>
    <p:sldId id="406" r:id="rId11"/>
    <p:sldId id="408" r:id="rId12"/>
    <p:sldId id="409" r:id="rId13"/>
    <p:sldId id="407" r:id="rId14"/>
    <p:sldId id="420" r:id="rId15"/>
    <p:sldId id="419" r:id="rId16"/>
    <p:sldId id="390" r:id="rId17"/>
    <p:sldId id="394" r:id="rId18"/>
    <p:sldId id="386" r:id="rId19"/>
    <p:sldId id="410" r:id="rId20"/>
    <p:sldId id="415" r:id="rId21"/>
    <p:sldId id="414" r:id="rId22"/>
    <p:sldId id="411" r:id="rId23"/>
    <p:sldId id="416" r:id="rId24"/>
    <p:sldId id="417" r:id="rId25"/>
    <p:sldId id="418" r:id="rId26"/>
    <p:sldId id="424" r:id="rId27"/>
    <p:sldId id="421" r:id="rId28"/>
    <p:sldId id="422" r:id="rId29"/>
    <p:sldId id="423" r:id="rId30"/>
    <p:sldId id="397" r:id="rId3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1" d="100"/>
          <a:sy n="51" d="100"/>
        </p:scale>
        <p:origin x="-1040"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handoutMaster" Target="handoutMasters/handout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ea typeface="+mn-ea"/>
                <a:cs typeface="+mn-cs"/>
              </a:defRPr>
            </a:lvl1pPr>
          </a:lstStyle>
          <a:p>
            <a:pPr>
              <a:defRPr/>
            </a:pPr>
            <a:endParaRPr lang="en-US"/>
          </a:p>
        </p:txBody>
      </p:sp>
      <p:sp>
        <p:nvSpPr>
          <p:cNvPr id="2560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cs typeface="+mn-cs"/>
              </a:defRPr>
            </a:lvl1pPr>
          </a:lstStyle>
          <a:p>
            <a:pPr>
              <a:defRPr/>
            </a:pPr>
            <a:fld id="{E8AAAD73-68EF-BF4D-853D-3A11CB74FCBF}" type="datetimeFigureOut">
              <a:rPr lang="en-US"/>
              <a:pPr>
                <a:defRPr/>
              </a:pPr>
              <a:t>2/22/12</a:t>
            </a:fld>
            <a:endParaRPr lang="en-US"/>
          </a:p>
        </p:txBody>
      </p:sp>
      <p:sp>
        <p:nvSpPr>
          <p:cNvPr id="2560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ea typeface="+mn-ea"/>
                <a:cs typeface="+mn-cs"/>
              </a:defRPr>
            </a:lvl1pPr>
          </a:lstStyle>
          <a:p>
            <a:pPr>
              <a:defRPr/>
            </a:pPr>
            <a:r>
              <a:rPr lang="en-US"/>
              <a:t>Gino Bolla TPO</a:t>
            </a:r>
          </a:p>
        </p:txBody>
      </p:sp>
      <p:sp>
        <p:nvSpPr>
          <p:cNvPr id="2560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cs typeface="+mn-cs"/>
              </a:defRPr>
            </a:lvl1pPr>
          </a:lstStyle>
          <a:p>
            <a:pPr>
              <a:defRPr/>
            </a:pPr>
            <a:fld id="{4D71CCA9-9E85-0F43-9EA7-1343E839973D}" type="slidenum">
              <a:rPr lang="en-US"/>
              <a:pPr>
                <a:defRPr/>
              </a:pPr>
              <a:t>‹#›</a:t>
            </a:fld>
            <a:endParaRPr lang="en-US"/>
          </a:p>
        </p:txBody>
      </p:sp>
    </p:spTree>
    <p:extLst>
      <p:ext uri="{BB962C8B-B14F-4D97-AF65-F5344CB8AC3E}">
        <p14:creationId xmlns:p14="http://schemas.microsoft.com/office/powerpoint/2010/main" val="19634351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34" charset="0"/>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cs typeface="+mn-cs"/>
              </a:defRPr>
            </a:lvl1pPr>
          </a:lstStyle>
          <a:p>
            <a:pPr>
              <a:defRPr/>
            </a:pPr>
            <a:fld id="{A32C98AE-4A27-7445-B53C-1A1E4351D2C7}" type="datetimeFigureOut">
              <a:rPr lang="en-US"/>
              <a:pPr>
                <a:defRPr/>
              </a:pPr>
              <a:t>2/22/12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34" charset="0"/>
                <a:ea typeface="+mn-ea"/>
                <a:cs typeface="+mn-cs"/>
              </a:defRPr>
            </a:lvl1pPr>
          </a:lstStyle>
          <a:p>
            <a:pPr>
              <a:defRPr/>
            </a:pPr>
            <a:r>
              <a:rPr lang="en-US"/>
              <a:t>Gino Bolla TPO</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cs typeface="+mn-cs"/>
              </a:defRPr>
            </a:lvl1pPr>
          </a:lstStyle>
          <a:p>
            <a:pPr>
              <a:defRPr/>
            </a:pPr>
            <a:fld id="{6D52573F-D4AB-B948-ADC3-B3030CCEFBC8}" type="slidenum">
              <a:rPr lang="en-US"/>
              <a:pPr>
                <a:defRPr/>
              </a:pPr>
              <a:t>‹#›</a:t>
            </a:fld>
            <a:endParaRPr lang="en-US"/>
          </a:p>
        </p:txBody>
      </p:sp>
    </p:spTree>
    <p:extLst>
      <p:ext uri="{BB962C8B-B14F-4D97-AF65-F5344CB8AC3E}">
        <p14:creationId xmlns:p14="http://schemas.microsoft.com/office/powerpoint/2010/main" val="3121211352"/>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842"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403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2"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6"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427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6322"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1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2466"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451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451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451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451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6"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451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2"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6"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10BA119-ACB5-6246-A553-89F4C116D0CD}" type="datetime1">
              <a:rPr lang="en-US"/>
              <a:pPr>
                <a:defRPr/>
              </a:pPr>
              <a:t>2/22/12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Gino Bolla TPO</a:t>
            </a:r>
          </a:p>
        </p:txBody>
      </p:sp>
      <p:sp>
        <p:nvSpPr>
          <p:cNvPr id="6" name="Slide Number Placeholder 5"/>
          <p:cNvSpPr>
            <a:spLocks noGrp="1"/>
          </p:cNvSpPr>
          <p:nvPr>
            <p:ph type="sldNum" sz="quarter" idx="12"/>
          </p:nvPr>
        </p:nvSpPr>
        <p:spPr/>
        <p:txBody>
          <a:bodyPr/>
          <a:lstStyle>
            <a:lvl1pPr>
              <a:defRPr/>
            </a:lvl1pPr>
          </a:lstStyle>
          <a:p>
            <a:pPr>
              <a:defRPr/>
            </a:pPr>
            <a:fld id="{186A01CE-9643-5B40-AC17-FBBD7304C5F0}" type="slidenum">
              <a:rPr lang="en-US"/>
              <a:pPr>
                <a:defRPr/>
              </a:pPr>
              <a:t>‹#›</a:t>
            </a:fld>
            <a:endParaRPr lang="en-US"/>
          </a:p>
        </p:txBody>
      </p:sp>
    </p:spTree>
    <p:extLst>
      <p:ext uri="{BB962C8B-B14F-4D97-AF65-F5344CB8AC3E}">
        <p14:creationId xmlns:p14="http://schemas.microsoft.com/office/powerpoint/2010/main" val="794670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3050F34-857D-5548-A408-B14C2A36E232}" type="datetime1">
              <a:rPr lang="en-US"/>
              <a:pPr>
                <a:defRPr/>
              </a:pPr>
              <a:t>2/22/12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Gino Bolla TPO</a:t>
            </a:r>
          </a:p>
        </p:txBody>
      </p:sp>
      <p:sp>
        <p:nvSpPr>
          <p:cNvPr id="6" name="Slide Number Placeholder 5"/>
          <p:cNvSpPr>
            <a:spLocks noGrp="1"/>
          </p:cNvSpPr>
          <p:nvPr>
            <p:ph type="sldNum" sz="quarter" idx="12"/>
          </p:nvPr>
        </p:nvSpPr>
        <p:spPr/>
        <p:txBody>
          <a:bodyPr/>
          <a:lstStyle>
            <a:lvl1pPr>
              <a:defRPr/>
            </a:lvl1pPr>
          </a:lstStyle>
          <a:p>
            <a:pPr>
              <a:defRPr/>
            </a:pPr>
            <a:fld id="{6AC08B8C-1336-274E-B2FE-A5AA79B5F429}" type="slidenum">
              <a:rPr lang="en-US"/>
              <a:pPr>
                <a:defRPr/>
              </a:pPr>
              <a:t>‹#›</a:t>
            </a:fld>
            <a:endParaRPr lang="en-US"/>
          </a:p>
        </p:txBody>
      </p:sp>
    </p:spTree>
    <p:extLst>
      <p:ext uri="{BB962C8B-B14F-4D97-AF65-F5344CB8AC3E}">
        <p14:creationId xmlns:p14="http://schemas.microsoft.com/office/powerpoint/2010/main" val="466639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5353E53-138D-9340-A474-D4702723A5C3}" type="datetime1">
              <a:rPr lang="en-US"/>
              <a:pPr>
                <a:defRPr/>
              </a:pPr>
              <a:t>2/22/12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Gino Bolla TPO</a:t>
            </a:r>
          </a:p>
        </p:txBody>
      </p:sp>
      <p:sp>
        <p:nvSpPr>
          <p:cNvPr id="6" name="Slide Number Placeholder 5"/>
          <p:cNvSpPr>
            <a:spLocks noGrp="1"/>
          </p:cNvSpPr>
          <p:nvPr>
            <p:ph type="sldNum" sz="quarter" idx="12"/>
          </p:nvPr>
        </p:nvSpPr>
        <p:spPr/>
        <p:txBody>
          <a:bodyPr/>
          <a:lstStyle>
            <a:lvl1pPr>
              <a:defRPr/>
            </a:lvl1pPr>
          </a:lstStyle>
          <a:p>
            <a:pPr>
              <a:defRPr/>
            </a:pPr>
            <a:fld id="{A46E71BD-E852-B142-BF38-88F54E6F184E}" type="slidenum">
              <a:rPr lang="en-US"/>
              <a:pPr>
                <a:defRPr/>
              </a:pPr>
              <a:t>‹#›</a:t>
            </a:fld>
            <a:endParaRPr lang="en-US"/>
          </a:p>
        </p:txBody>
      </p:sp>
    </p:spTree>
    <p:extLst>
      <p:ext uri="{BB962C8B-B14F-4D97-AF65-F5344CB8AC3E}">
        <p14:creationId xmlns:p14="http://schemas.microsoft.com/office/powerpoint/2010/main" val="471521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9599FD7-2247-9145-A2F3-687DFFF0C4AC}" type="datetime1">
              <a:rPr lang="en-US"/>
              <a:pPr>
                <a:defRPr/>
              </a:pPr>
              <a:t>2/22/12</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a:t>Gino Bolla TPO</a:t>
            </a:r>
          </a:p>
        </p:txBody>
      </p:sp>
      <p:sp>
        <p:nvSpPr>
          <p:cNvPr id="4" name="Slide Number Placeholder 5"/>
          <p:cNvSpPr>
            <a:spLocks noGrp="1"/>
          </p:cNvSpPr>
          <p:nvPr>
            <p:ph type="sldNum" sz="quarter" idx="12"/>
          </p:nvPr>
        </p:nvSpPr>
        <p:spPr/>
        <p:txBody>
          <a:bodyPr/>
          <a:lstStyle>
            <a:lvl1pPr>
              <a:defRPr/>
            </a:lvl1pPr>
          </a:lstStyle>
          <a:p>
            <a:pPr>
              <a:defRPr/>
            </a:pPr>
            <a:fld id="{2B7D2D8C-EB91-E144-B6AE-F368412FCBFD}" type="slidenum">
              <a:rPr lang="en-US"/>
              <a:pPr>
                <a:defRPr/>
              </a:pPr>
              <a:t>‹#›</a:t>
            </a:fld>
            <a:endParaRPr lang="en-US"/>
          </a:p>
        </p:txBody>
      </p:sp>
    </p:spTree>
    <p:extLst>
      <p:ext uri="{BB962C8B-B14F-4D97-AF65-F5344CB8AC3E}">
        <p14:creationId xmlns:p14="http://schemas.microsoft.com/office/powerpoint/2010/main" val="4002016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2600" y="46038"/>
            <a:ext cx="6781800" cy="639762"/>
          </a:xfrm>
        </p:spPr>
        <p:txBody>
          <a:bodyPr>
            <a:normAutofit/>
          </a:bodyPr>
          <a:lstStyle>
            <a:lvl1pPr>
              <a:defRPr sz="4000"/>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96125A9-E85D-4D45-8512-2AEA86FB71F7}" type="datetime1">
              <a:rPr lang="en-US"/>
              <a:pPr>
                <a:defRPr/>
              </a:pPr>
              <a:t>2/22/12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Gino Bolla TPO</a:t>
            </a:r>
          </a:p>
        </p:txBody>
      </p:sp>
      <p:sp>
        <p:nvSpPr>
          <p:cNvPr id="6" name="Slide Number Placeholder 5"/>
          <p:cNvSpPr>
            <a:spLocks noGrp="1"/>
          </p:cNvSpPr>
          <p:nvPr>
            <p:ph type="sldNum" sz="quarter" idx="12"/>
          </p:nvPr>
        </p:nvSpPr>
        <p:spPr/>
        <p:txBody>
          <a:bodyPr/>
          <a:lstStyle>
            <a:lvl1pPr>
              <a:defRPr/>
            </a:lvl1pPr>
          </a:lstStyle>
          <a:p>
            <a:pPr>
              <a:defRPr/>
            </a:pPr>
            <a:fld id="{DC00B526-56B4-5D48-AA8B-E1EEEAFE70A5}" type="slidenum">
              <a:rPr lang="en-US"/>
              <a:pPr>
                <a:defRPr/>
              </a:pPr>
              <a:t>‹#›</a:t>
            </a:fld>
            <a:endParaRPr lang="en-US"/>
          </a:p>
        </p:txBody>
      </p:sp>
    </p:spTree>
    <p:extLst>
      <p:ext uri="{BB962C8B-B14F-4D97-AF65-F5344CB8AC3E}">
        <p14:creationId xmlns:p14="http://schemas.microsoft.com/office/powerpoint/2010/main" val="1211992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descr="mark.g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8097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A1F596B-3987-334D-9CDA-0751E4F3949B}" type="datetime1">
              <a:rPr lang="en-US"/>
              <a:pPr>
                <a:defRPr/>
              </a:pPr>
              <a:t>2/22/12</a:t>
            </a:fld>
            <a:endParaRPr lang="en-US"/>
          </a:p>
        </p:txBody>
      </p:sp>
      <p:sp>
        <p:nvSpPr>
          <p:cNvPr id="6" name="Footer Placeholder 4"/>
          <p:cNvSpPr>
            <a:spLocks noGrp="1"/>
          </p:cNvSpPr>
          <p:nvPr>
            <p:ph type="ftr" sz="quarter" idx="11"/>
          </p:nvPr>
        </p:nvSpPr>
        <p:spPr/>
        <p:txBody>
          <a:bodyPr/>
          <a:lstStyle>
            <a:lvl1pPr>
              <a:defRPr/>
            </a:lvl1pPr>
          </a:lstStyle>
          <a:p>
            <a:pPr>
              <a:defRPr/>
            </a:pPr>
            <a:r>
              <a:rPr lang="en-GB"/>
              <a:t>G. Bolla, </a:t>
            </a:r>
            <a:endParaRPr lang="en-US"/>
          </a:p>
        </p:txBody>
      </p:sp>
      <p:sp>
        <p:nvSpPr>
          <p:cNvPr id="7" name="Slide Number Placeholder 5"/>
          <p:cNvSpPr>
            <a:spLocks noGrp="1"/>
          </p:cNvSpPr>
          <p:nvPr>
            <p:ph type="sldNum" sz="quarter" idx="12"/>
          </p:nvPr>
        </p:nvSpPr>
        <p:spPr/>
        <p:txBody>
          <a:bodyPr/>
          <a:lstStyle>
            <a:lvl1pPr>
              <a:defRPr/>
            </a:lvl1pPr>
          </a:lstStyle>
          <a:p>
            <a:pPr>
              <a:defRPr/>
            </a:pPr>
            <a:fld id="{18E61935-B96F-4E46-AAFE-FB853CB8EACD}" type="slidenum">
              <a:rPr lang="en-US"/>
              <a:pPr>
                <a:defRPr/>
              </a:pPr>
              <a:t>‹#›</a:t>
            </a:fld>
            <a:endParaRPr lang="en-US"/>
          </a:p>
        </p:txBody>
      </p:sp>
    </p:spTree>
    <p:extLst>
      <p:ext uri="{BB962C8B-B14F-4D97-AF65-F5344CB8AC3E}">
        <p14:creationId xmlns:p14="http://schemas.microsoft.com/office/powerpoint/2010/main" val="3119044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descr="mark.g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8097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p:txBody>
          <a:bodyPr/>
          <a:lstStyle>
            <a:lvl1pPr>
              <a:defRPr/>
            </a:lvl1pPr>
          </a:lstStyle>
          <a:p>
            <a:pPr>
              <a:defRPr/>
            </a:pPr>
            <a:fld id="{C3790F8A-D001-4146-8187-55C824DB7C8A}" type="datetime1">
              <a:rPr lang="en-US"/>
              <a:pPr>
                <a:defRPr/>
              </a:pPr>
              <a:t>2/22/12</a:t>
            </a:fld>
            <a:endParaRPr lang="en-US"/>
          </a:p>
        </p:txBody>
      </p:sp>
      <p:sp>
        <p:nvSpPr>
          <p:cNvPr id="7" name="Footer Placeholder 5"/>
          <p:cNvSpPr>
            <a:spLocks noGrp="1"/>
          </p:cNvSpPr>
          <p:nvPr>
            <p:ph type="ftr" sz="quarter" idx="11"/>
          </p:nvPr>
        </p:nvSpPr>
        <p:spPr/>
        <p:txBody>
          <a:bodyPr/>
          <a:lstStyle>
            <a:lvl1pPr>
              <a:defRPr/>
            </a:lvl1pPr>
          </a:lstStyle>
          <a:p>
            <a:pPr>
              <a:defRPr/>
            </a:pPr>
            <a:r>
              <a:rPr lang="en-GB"/>
              <a:t>G. Bolla, </a:t>
            </a:r>
            <a:endParaRPr lang="en-US"/>
          </a:p>
        </p:txBody>
      </p:sp>
      <p:sp>
        <p:nvSpPr>
          <p:cNvPr id="8" name="Slide Number Placeholder 6"/>
          <p:cNvSpPr>
            <a:spLocks noGrp="1"/>
          </p:cNvSpPr>
          <p:nvPr>
            <p:ph type="sldNum" sz="quarter" idx="12"/>
          </p:nvPr>
        </p:nvSpPr>
        <p:spPr/>
        <p:txBody>
          <a:bodyPr/>
          <a:lstStyle>
            <a:lvl1pPr>
              <a:defRPr/>
            </a:lvl1pPr>
          </a:lstStyle>
          <a:p>
            <a:pPr>
              <a:defRPr/>
            </a:pPr>
            <a:fld id="{B26D9519-9353-BD42-8842-C8786691B2D5}" type="slidenum">
              <a:rPr lang="en-US"/>
              <a:pPr>
                <a:defRPr/>
              </a:pPr>
              <a:t>‹#›</a:t>
            </a:fld>
            <a:endParaRPr lang="en-US"/>
          </a:p>
        </p:txBody>
      </p:sp>
    </p:spTree>
    <p:extLst>
      <p:ext uri="{BB962C8B-B14F-4D97-AF65-F5344CB8AC3E}">
        <p14:creationId xmlns:p14="http://schemas.microsoft.com/office/powerpoint/2010/main" val="3304177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descr="mark.g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8097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6"/>
          <p:cNvSpPr>
            <a:spLocks noGrp="1"/>
          </p:cNvSpPr>
          <p:nvPr>
            <p:ph type="dt" sz="half" idx="10"/>
          </p:nvPr>
        </p:nvSpPr>
        <p:spPr/>
        <p:txBody>
          <a:bodyPr/>
          <a:lstStyle>
            <a:lvl1pPr>
              <a:defRPr/>
            </a:lvl1pPr>
          </a:lstStyle>
          <a:p>
            <a:pPr>
              <a:defRPr/>
            </a:pPr>
            <a:fld id="{95DC2803-6EE3-7941-93A7-A2F0637FE087}" type="datetime1">
              <a:rPr lang="en-US"/>
              <a:pPr>
                <a:defRPr/>
              </a:pPr>
              <a:t>2/22/12</a:t>
            </a:fld>
            <a:endParaRPr lang="en-US"/>
          </a:p>
        </p:txBody>
      </p:sp>
      <p:sp>
        <p:nvSpPr>
          <p:cNvPr id="9" name="Footer Placeholder 7"/>
          <p:cNvSpPr>
            <a:spLocks noGrp="1"/>
          </p:cNvSpPr>
          <p:nvPr>
            <p:ph type="ftr" sz="quarter" idx="11"/>
          </p:nvPr>
        </p:nvSpPr>
        <p:spPr/>
        <p:txBody>
          <a:bodyPr/>
          <a:lstStyle>
            <a:lvl1pPr>
              <a:defRPr/>
            </a:lvl1pPr>
          </a:lstStyle>
          <a:p>
            <a:pPr>
              <a:defRPr/>
            </a:pPr>
            <a:r>
              <a:rPr lang="en-GB"/>
              <a:t>G. Bolla, </a:t>
            </a:r>
            <a:endParaRPr lang="en-US"/>
          </a:p>
        </p:txBody>
      </p:sp>
      <p:sp>
        <p:nvSpPr>
          <p:cNvPr id="10" name="Slide Number Placeholder 8"/>
          <p:cNvSpPr>
            <a:spLocks noGrp="1"/>
          </p:cNvSpPr>
          <p:nvPr>
            <p:ph type="sldNum" sz="quarter" idx="12"/>
          </p:nvPr>
        </p:nvSpPr>
        <p:spPr/>
        <p:txBody>
          <a:bodyPr/>
          <a:lstStyle>
            <a:lvl1pPr>
              <a:defRPr/>
            </a:lvl1pPr>
          </a:lstStyle>
          <a:p>
            <a:pPr>
              <a:defRPr/>
            </a:pPr>
            <a:fld id="{3E64A996-9AF0-A544-B9AA-F59B5E5DE8EF}" type="slidenum">
              <a:rPr lang="en-US"/>
              <a:pPr>
                <a:defRPr/>
              </a:pPr>
              <a:t>‹#›</a:t>
            </a:fld>
            <a:endParaRPr lang="en-US"/>
          </a:p>
        </p:txBody>
      </p:sp>
    </p:spTree>
    <p:extLst>
      <p:ext uri="{BB962C8B-B14F-4D97-AF65-F5344CB8AC3E}">
        <p14:creationId xmlns:p14="http://schemas.microsoft.com/office/powerpoint/2010/main" val="1042274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descr="mark.g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8097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2"/>
          <p:cNvSpPr>
            <a:spLocks noGrp="1"/>
          </p:cNvSpPr>
          <p:nvPr>
            <p:ph type="dt" sz="half" idx="10"/>
          </p:nvPr>
        </p:nvSpPr>
        <p:spPr/>
        <p:txBody>
          <a:bodyPr/>
          <a:lstStyle>
            <a:lvl1pPr>
              <a:defRPr/>
            </a:lvl1pPr>
          </a:lstStyle>
          <a:p>
            <a:pPr>
              <a:defRPr/>
            </a:pPr>
            <a:fld id="{4284C1BF-4459-394B-846F-7E085497F87A}" type="datetime1">
              <a:rPr lang="en-US"/>
              <a:pPr>
                <a:defRPr/>
              </a:pPr>
              <a:t>2/22/12</a:t>
            </a:fld>
            <a:endParaRPr lang="en-US"/>
          </a:p>
        </p:txBody>
      </p:sp>
      <p:sp>
        <p:nvSpPr>
          <p:cNvPr id="5" name="Footer Placeholder 3"/>
          <p:cNvSpPr>
            <a:spLocks noGrp="1"/>
          </p:cNvSpPr>
          <p:nvPr>
            <p:ph type="ftr" sz="quarter" idx="11"/>
          </p:nvPr>
        </p:nvSpPr>
        <p:spPr/>
        <p:txBody>
          <a:bodyPr/>
          <a:lstStyle>
            <a:lvl1pPr>
              <a:defRPr/>
            </a:lvl1pPr>
          </a:lstStyle>
          <a:p>
            <a:pPr>
              <a:defRPr/>
            </a:pPr>
            <a:r>
              <a:rPr lang="en-GB"/>
              <a:t>G. Bolla, </a:t>
            </a:r>
            <a:endParaRPr lang="en-US"/>
          </a:p>
        </p:txBody>
      </p:sp>
      <p:sp>
        <p:nvSpPr>
          <p:cNvPr id="6" name="Slide Number Placeholder 4"/>
          <p:cNvSpPr>
            <a:spLocks noGrp="1"/>
          </p:cNvSpPr>
          <p:nvPr>
            <p:ph type="sldNum" sz="quarter" idx="12"/>
          </p:nvPr>
        </p:nvSpPr>
        <p:spPr/>
        <p:txBody>
          <a:bodyPr/>
          <a:lstStyle>
            <a:lvl1pPr>
              <a:defRPr/>
            </a:lvl1pPr>
          </a:lstStyle>
          <a:p>
            <a:pPr>
              <a:defRPr/>
            </a:pPr>
            <a:fld id="{69677330-6F11-C147-9190-BF1839CF5270}" type="slidenum">
              <a:rPr lang="en-US"/>
              <a:pPr>
                <a:defRPr/>
              </a:pPr>
              <a:t>‹#›</a:t>
            </a:fld>
            <a:endParaRPr lang="en-US"/>
          </a:p>
        </p:txBody>
      </p:sp>
    </p:spTree>
    <p:extLst>
      <p:ext uri="{BB962C8B-B14F-4D97-AF65-F5344CB8AC3E}">
        <p14:creationId xmlns:p14="http://schemas.microsoft.com/office/powerpoint/2010/main" val="2341789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descr="mark.g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8097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fld id="{6E4BCB87-129E-F64C-863D-80E5254F9B12}" type="datetime1">
              <a:rPr lang="en-US"/>
              <a:pPr>
                <a:defRPr/>
              </a:pPr>
              <a:t>2/22/12</a:t>
            </a:fld>
            <a:endParaRPr lang="en-US"/>
          </a:p>
        </p:txBody>
      </p:sp>
      <p:sp>
        <p:nvSpPr>
          <p:cNvPr id="4" name="Footer Placeholder 2"/>
          <p:cNvSpPr>
            <a:spLocks noGrp="1"/>
          </p:cNvSpPr>
          <p:nvPr>
            <p:ph type="ftr" sz="quarter" idx="11"/>
          </p:nvPr>
        </p:nvSpPr>
        <p:spPr/>
        <p:txBody>
          <a:bodyPr/>
          <a:lstStyle>
            <a:lvl1pPr>
              <a:defRPr/>
            </a:lvl1pPr>
          </a:lstStyle>
          <a:p>
            <a:pPr>
              <a:defRPr/>
            </a:pPr>
            <a:r>
              <a:rPr lang="en-GB"/>
              <a:t>G. Bolla, </a:t>
            </a:r>
            <a:endParaRPr lang="en-US"/>
          </a:p>
        </p:txBody>
      </p:sp>
      <p:sp>
        <p:nvSpPr>
          <p:cNvPr id="5" name="Slide Number Placeholder 3"/>
          <p:cNvSpPr>
            <a:spLocks noGrp="1"/>
          </p:cNvSpPr>
          <p:nvPr>
            <p:ph type="sldNum" sz="quarter" idx="12"/>
          </p:nvPr>
        </p:nvSpPr>
        <p:spPr/>
        <p:txBody>
          <a:bodyPr/>
          <a:lstStyle>
            <a:lvl1pPr>
              <a:defRPr/>
            </a:lvl1pPr>
          </a:lstStyle>
          <a:p>
            <a:pPr>
              <a:defRPr/>
            </a:pPr>
            <a:fld id="{F88BB3F3-5B37-F543-BC95-E34FD79D7A8F}" type="slidenum">
              <a:rPr lang="en-US"/>
              <a:pPr>
                <a:defRPr/>
              </a:pPr>
              <a:t>‹#›</a:t>
            </a:fld>
            <a:endParaRPr lang="en-US"/>
          </a:p>
        </p:txBody>
      </p:sp>
    </p:spTree>
    <p:extLst>
      <p:ext uri="{BB962C8B-B14F-4D97-AF65-F5344CB8AC3E}">
        <p14:creationId xmlns:p14="http://schemas.microsoft.com/office/powerpoint/2010/main" val="1677656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E805FE6-ACE5-394C-B527-5100F593BA9F}" type="datetime1">
              <a:rPr lang="en-US"/>
              <a:pPr>
                <a:defRPr/>
              </a:pPr>
              <a:t>2/22/12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Gino Bolla TPO</a:t>
            </a:r>
          </a:p>
        </p:txBody>
      </p:sp>
      <p:sp>
        <p:nvSpPr>
          <p:cNvPr id="7" name="Slide Number Placeholder 5"/>
          <p:cNvSpPr>
            <a:spLocks noGrp="1"/>
          </p:cNvSpPr>
          <p:nvPr>
            <p:ph type="sldNum" sz="quarter" idx="12"/>
          </p:nvPr>
        </p:nvSpPr>
        <p:spPr/>
        <p:txBody>
          <a:bodyPr/>
          <a:lstStyle>
            <a:lvl1pPr>
              <a:defRPr/>
            </a:lvl1pPr>
          </a:lstStyle>
          <a:p>
            <a:pPr>
              <a:defRPr/>
            </a:pPr>
            <a:fld id="{D66B7AA2-ECA5-8E41-9C0A-2F33BB43C998}" type="slidenum">
              <a:rPr lang="en-US"/>
              <a:pPr>
                <a:defRPr/>
              </a:pPr>
              <a:t>‹#›</a:t>
            </a:fld>
            <a:endParaRPr lang="en-US"/>
          </a:p>
        </p:txBody>
      </p:sp>
    </p:spTree>
    <p:extLst>
      <p:ext uri="{BB962C8B-B14F-4D97-AF65-F5344CB8AC3E}">
        <p14:creationId xmlns:p14="http://schemas.microsoft.com/office/powerpoint/2010/main" val="1531820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737EE6A-76FA-1640-AF61-E2A25C7FFAD2}" type="datetime1">
              <a:rPr lang="en-US"/>
              <a:pPr>
                <a:defRPr/>
              </a:pPr>
              <a:t>2/22/12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Gino Bolla TPO</a:t>
            </a:r>
          </a:p>
        </p:txBody>
      </p:sp>
      <p:sp>
        <p:nvSpPr>
          <p:cNvPr id="7" name="Slide Number Placeholder 5"/>
          <p:cNvSpPr>
            <a:spLocks noGrp="1"/>
          </p:cNvSpPr>
          <p:nvPr>
            <p:ph type="sldNum" sz="quarter" idx="12"/>
          </p:nvPr>
        </p:nvSpPr>
        <p:spPr/>
        <p:txBody>
          <a:bodyPr/>
          <a:lstStyle>
            <a:lvl1pPr>
              <a:defRPr/>
            </a:lvl1pPr>
          </a:lstStyle>
          <a:p>
            <a:pPr>
              <a:defRPr/>
            </a:pPr>
            <a:fld id="{997FA3F8-61CF-B342-94C6-3CB2D497242E}" type="slidenum">
              <a:rPr lang="en-US"/>
              <a:pPr>
                <a:defRPr/>
              </a:pPr>
              <a:t>‹#›</a:t>
            </a:fld>
            <a:endParaRPr lang="en-US"/>
          </a:p>
        </p:txBody>
      </p:sp>
    </p:spTree>
    <p:extLst>
      <p:ext uri="{BB962C8B-B14F-4D97-AF65-F5344CB8AC3E}">
        <p14:creationId xmlns:p14="http://schemas.microsoft.com/office/powerpoint/2010/main" val="404402094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cs typeface="+mn-cs"/>
              </a:defRPr>
            </a:lvl1pPr>
          </a:lstStyle>
          <a:p>
            <a:pPr>
              <a:defRPr/>
            </a:pPr>
            <a:fld id="{637E88FA-2000-9945-9FB2-853E0B1F5002}" type="datetime1">
              <a:rPr lang="en-US"/>
              <a:pPr>
                <a:defRPr/>
              </a:pPr>
              <a:t>2/22/12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ea typeface="+mn-ea"/>
                <a:cs typeface="+mn-cs"/>
              </a:defRPr>
            </a:lvl1pPr>
          </a:lstStyle>
          <a:p>
            <a:pPr>
              <a:defRPr/>
            </a:pPr>
            <a:r>
              <a:rPr lang="en-US"/>
              <a:t>EDIT 2012 Silicon track, Day-1</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cs typeface="+mn-cs"/>
              </a:defRPr>
            </a:lvl1pPr>
          </a:lstStyle>
          <a:p>
            <a:pPr>
              <a:defRPr/>
            </a:pPr>
            <a:fld id="{2F89D6AF-9D9F-9D4C-916F-A9738E96960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Lst>
  <p:hf hdr="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bolla@cern.ch" TargetMode="External"/><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jpeg"/><Relationship Id="rId7"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9.jpeg"/><Relationship Id="rId5"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1" Type="http://schemas.openxmlformats.org/officeDocument/2006/relationships/image" Target="../media/image35.jpeg"/><Relationship Id="rId12" Type="http://schemas.openxmlformats.org/officeDocument/2006/relationships/image" Target="../media/image36.jpeg"/><Relationship Id="rId13" Type="http://schemas.openxmlformats.org/officeDocument/2006/relationships/image" Target="../media/image37.png"/><Relationship Id="rId14" Type="http://schemas.openxmlformats.org/officeDocument/2006/relationships/image" Target="../media/image38.png"/><Relationship Id="rId1" Type="http://schemas.microsoft.com/office/2007/relationships/media" Target="file://localhost/Users/ginobolla/Documents/CMS-Pixel/wire-bonds/vibrations.avi" TargetMode="External"/><Relationship Id="rId2" Type="http://schemas.openxmlformats.org/officeDocument/2006/relationships/video" Target="file://localhost/Users/ginobolla/Documents/CMS-Pixel/wire-bonds/vibrations.avi" TargetMode="External"/><Relationship Id="rId3" Type="http://schemas.microsoft.com/office/2007/relationships/media" Target="file://localhost/Users/ginobolla/Documents/CMS-Pixel/wire-bonds/breakingfoot.avi" TargetMode="External"/><Relationship Id="rId4" Type="http://schemas.openxmlformats.org/officeDocument/2006/relationships/video" Target="file://localhost/Users/ginobolla/Documents/CMS-Pixel/wire-bonds/breakingfoot.avi" TargetMode="External"/><Relationship Id="rId5" Type="http://schemas.openxmlformats.org/officeDocument/2006/relationships/slideLayout" Target="../slideLayouts/slideLayout1.xml"/><Relationship Id="rId6" Type="http://schemas.openxmlformats.org/officeDocument/2006/relationships/notesSlide" Target="../notesSlides/notesSlide25.xml"/><Relationship Id="rId7" Type="http://schemas.openxmlformats.org/officeDocument/2006/relationships/image" Target="../media/image2.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hyperlink" Target="mailto:derylo@jabber.fnal.gov" TargetMode="External"/><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9.png"/><Relationship Id="rId5"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00200" y="2667000"/>
            <a:ext cx="6400800" cy="1752600"/>
          </a:xfrm>
        </p:spPr>
        <p:txBody>
          <a:bodyPr>
            <a:normAutofit fontScale="92500" lnSpcReduction="10000"/>
          </a:bodyPr>
          <a:lstStyle/>
          <a:p>
            <a:pPr eaLnBrk="1" hangingPunct="1">
              <a:buFont typeface="Arial" pitchFamily="34" charset="0"/>
              <a:buNone/>
              <a:defRPr/>
            </a:pPr>
            <a:r>
              <a:rPr lang="en-US" sz="3600" dirty="0" smtClean="0">
                <a:solidFill>
                  <a:srgbClr val="898989"/>
                </a:solidFill>
                <a:ea typeface="+mn-ea"/>
                <a:cs typeface="+mn-cs"/>
              </a:rPr>
              <a:t>G. </a:t>
            </a:r>
            <a:r>
              <a:rPr lang="en-US" sz="3600" dirty="0" err="1" smtClean="0">
                <a:solidFill>
                  <a:srgbClr val="898989"/>
                </a:solidFill>
                <a:ea typeface="+mn-ea"/>
                <a:cs typeface="+mn-cs"/>
              </a:rPr>
              <a:t>Bolla</a:t>
            </a:r>
            <a:endParaRPr lang="en-US" sz="3600" dirty="0" smtClean="0">
              <a:solidFill>
                <a:srgbClr val="898989"/>
              </a:solidFill>
              <a:ea typeface="+mn-ea"/>
              <a:cs typeface="+mn-cs"/>
            </a:endParaRPr>
          </a:p>
          <a:p>
            <a:pPr eaLnBrk="1" hangingPunct="1">
              <a:buFont typeface="Arial" pitchFamily="34" charset="0"/>
              <a:buNone/>
              <a:defRPr/>
            </a:pPr>
            <a:endParaRPr lang="en-US" sz="3600" dirty="0" smtClean="0">
              <a:solidFill>
                <a:srgbClr val="898989"/>
              </a:solidFill>
              <a:ea typeface="+mn-ea"/>
              <a:cs typeface="+mn-cs"/>
            </a:endParaRPr>
          </a:p>
          <a:p>
            <a:pPr eaLnBrk="1" hangingPunct="1">
              <a:buFont typeface="Arial" pitchFamily="34" charset="0"/>
              <a:buNone/>
              <a:defRPr/>
            </a:pPr>
            <a:r>
              <a:rPr lang="en-US" sz="1700" dirty="0" smtClean="0">
                <a:solidFill>
                  <a:srgbClr val="898989"/>
                </a:solidFill>
                <a:ea typeface="+mn-ea"/>
                <a:cs typeface="+mn-cs"/>
                <a:hlinkClick r:id="rId3"/>
              </a:rPr>
              <a:t>bolla@cern.ch</a:t>
            </a:r>
            <a:r>
              <a:rPr lang="en-US" sz="3600" dirty="0" smtClean="0">
                <a:solidFill>
                  <a:srgbClr val="898989"/>
                </a:solidFill>
                <a:ea typeface="+mn-ea"/>
                <a:cs typeface="+mn-cs"/>
              </a:rPr>
              <a:t> </a:t>
            </a:r>
          </a:p>
          <a:p>
            <a:pPr eaLnBrk="1" hangingPunct="1">
              <a:buFont typeface="Arial" pitchFamily="34" charset="0"/>
              <a:buNone/>
              <a:defRPr/>
            </a:pPr>
            <a:endParaRPr lang="en-US" sz="3600" dirty="0" smtClean="0">
              <a:solidFill>
                <a:srgbClr val="898989"/>
              </a:solidFill>
              <a:ea typeface="+mn-ea"/>
              <a:cs typeface="+mn-cs"/>
            </a:endParaRPr>
          </a:p>
        </p:txBody>
      </p:sp>
      <p:sp>
        <p:nvSpPr>
          <p:cNvPr id="16386"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3B993DB-9D11-A647-AA1F-D858E7EDCFF1}" type="datetime1">
              <a:rPr lang="en-US" sz="1200">
                <a:solidFill>
                  <a:srgbClr val="898989"/>
                </a:solidFill>
                <a:latin typeface="Calibri" charset="0"/>
              </a:rPr>
              <a:pPr eaLnBrk="1" hangingPunct="1"/>
              <a:t>2/22/12</a:t>
            </a:fld>
            <a:endParaRPr lang="en-US" sz="1200">
              <a:solidFill>
                <a:srgbClr val="898989"/>
              </a:solidFill>
              <a:latin typeface="Calibri" charset="0"/>
            </a:endParaRPr>
          </a:p>
        </p:txBody>
      </p:sp>
      <p:sp>
        <p:nvSpPr>
          <p:cNvPr id="1638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6AF58BE-3841-D143-B4F7-36990A6893F2}" type="slidenum">
              <a:rPr lang="en-US" sz="1200">
                <a:solidFill>
                  <a:srgbClr val="898989"/>
                </a:solidFill>
                <a:latin typeface="Calibri" charset="0"/>
              </a:rPr>
              <a:pPr eaLnBrk="1" hangingPunct="1"/>
              <a:t>1</a:t>
            </a:fld>
            <a:endParaRPr lang="en-US" sz="1200">
              <a:solidFill>
                <a:srgbClr val="898989"/>
              </a:solidFill>
              <a:latin typeface="Calibri" charset="0"/>
            </a:endParaRPr>
          </a:p>
        </p:txBody>
      </p:sp>
      <p:pic>
        <p:nvPicPr>
          <p:cNvPr id="16388" name="Picture 6" descr="mark.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333750"/>
            <a:ext cx="18097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1" descr="Screen Shot 2012-02-14 at 6.45.27 AM.png"/>
          <p:cNvPicPr>
            <a:picLocks noChangeAspect="1"/>
          </p:cNvPicPr>
          <p:nvPr/>
        </p:nvPicPr>
        <p:blipFill>
          <a:blip r:embed="rId5">
            <a:extLst>
              <a:ext uri="{28A0092B-C50C-407E-A947-70E740481C1C}">
                <a14:useLocalDpi xmlns:a14="http://schemas.microsoft.com/office/drawing/2010/main" val="0"/>
              </a:ext>
            </a:extLst>
          </a:blip>
          <a:srcRect l="13577" t="15717" r="19937" b="72548"/>
          <a:stretch>
            <a:fillRect/>
          </a:stretch>
        </p:blipFill>
        <p:spPr bwMode="auto">
          <a:xfrm>
            <a:off x="0" y="0"/>
            <a:ext cx="60801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Box 3"/>
          <p:cNvSpPr txBox="1">
            <a:spLocks noChangeArrowheads="1"/>
          </p:cNvSpPr>
          <p:nvPr/>
        </p:nvSpPr>
        <p:spPr bwMode="auto">
          <a:xfrm>
            <a:off x="6565900" y="0"/>
            <a:ext cx="204470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Silicon Track labs</a:t>
            </a:r>
          </a:p>
          <a:p>
            <a:pPr eaLnBrk="1" hangingPunct="1"/>
            <a:r>
              <a:rPr lang="en-US" sz="1800"/>
              <a:t>Day 1 introduction</a:t>
            </a:r>
          </a:p>
        </p:txBody>
      </p:sp>
      <p:pic>
        <p:nvPicPr>
          <p:cNvPr id="16391" name="Picture 1" descr="Screen Shot 2012-02-15 at 9.02.43 AM.png"/>
          <p:cNvPicPr>
            <a:picLocks noChangeAspect="1"/>
          </p:cNvPicPr>
          <p:nvPr/>
        </p:nvPicPr>
        <p:blipFill>
          <a:blip r:embed="rId6">
            <a:extLst>
              <a:ext uri="{28A0092B-C50C-407E-A947-70E740481C1C}">
                <a14:useLocalDpi xmlns:a14="http://schemas.microsoft.com/office/drawing/2010/main" val="0"/>
              </a:ext>
            </a:extLst>
          </a:blip>
          <a:srcRect l="28307" t="16408" r="16132" b="17961"/>
          <a:stretch>
            <a:fillRect/>
          </a:stretch>
        </p:blipFill>
        <p:spPr bwMode="auto">
          <a:xfrm>
            <a:off x="3378200" y="1366838"/>
            <a:ext cx="5080000"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606A71-E32A-2247-8ADA-612E62ABBDDF}" type="datetime1">
              <a:rPr lang="en-US" sz="1200">
                <a:solidFill>
                  <a:srgbClr val="898989"/>
                </a:solidFill>
                <a:latin typeface="Calibri" charset="0"/>
              </a:rPr>
              <a:pPr eaLnBrk="1" hangingPunct="1"/>
              <a:t>2/22/12</a:t>
            </a:fld>
            <a:endParaRPr lang="en-US" sz="1200">
              <a:solidFill>
                <a:srgbClr val="898989"/>
              </a:solidFill>
              <a:latin typeface="Calibri" charset="0"/>
            </a:endParaRPr>
          </a:p>
        </p:txBody>
      </p:sp>
      <p:sp>
        <p:nvSpPr>
          <p:cNvPr id="3481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54C5ACE-8A3E-9346-86D2-CE031060C22F}" type="slidenum">
              <a:rPr lang="en-US" sz="1200">
                <a:solidFill>
                  <a:srgbClr val="898989"/>
                </a:solidFill>
                <a:latin typeface="Calibri" charset="0"/>
              </a:rPr>
              <a:pPr eaLnBrk="1" hangingPunct="1"/>
              <a:t>10</a:t>
            </a:fld>
            <a:endParaRPr lang="en-US" sz="1200">
              <a:solidFill>
                <a:srgbClr val="898989"/>
              </a:solidFill>
              <a:latin typeface="Calibri" charset="0"/>
            </a:endParaRPr>
          </a:p>
        </p:txBody>
      </p:sp>
      <p:pic>
        <p:nvPicPr>
          <p:cNvPr id="34819" name="Picture 1" descr="Screen Shot 2012-02-14 at 6.45.27 AM.png"/>
          <p:cNvPicPr>
            <a:picLocks noChangeAspect="1"/>
          </p:cNvPicPr>
          <p:nvPr/>
        </p:nvPicPr>
        <p:blipFill>
          <a:blip r:embed="rId3">
            <a:extLst>
              <a:ext uri="{28A0092B-C50C-407E-A947-70E740481C1C}">
                <a14:useLocalDpi xmlns:a14="http://schemas.microsoft.com/office/drawing/2010/main" val="0"/>
              </a:ext>
            </a:extLst>
          </a:blip>
          <a:srcRect l="13577" t="15717" r="19937" b="72548"/>
          <a:stretch>
            <a:fillRect/>
          </a:stretch>
        </p:blipFill>
        <p:spPr bwMode="auto">
          <a:xfrm>
            <a:off x="0" y="0"/>
            <a:ext cx="60801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3"/>
          <p:cNvSpPr txBox="1">
            <a:spLocks noChangeArrowheads="1"/>
          </p:cNvSpPr>
          <p:nvPr/>
        </p:nvSpPr>
        <p:spPr bwMode="auto">
          <a:xfrm>
            <a:off x="6565900" y="0"/>
            <a:ext cx="204470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Silicon Track labs</a:t>
            </a:r>
          </a:p>
          <a:p>
            <a:pPr eaLnBrk="1" hangingPunct="1"/>
            <a:r>
              <a:rPr lang="en-US" sz="1800"/>
              <a:t>Day 1 introduction</a:t>
            </a:r>
          </a:p>
        </p:txBody>
      </p:sp>
      <p:sp>
        <p:nvSpPr>
          <p:cNvPr id="34821" name="TextBox 6"/>
          <p:cNvSpPr txBox="1">
            <a:spLocks noChangeArrowheads="1"/>
          </p:cNvSpPr>
          <p:nvPr/>
        </p:nvSpPr>
        <p:spPr bwMode="auto">
          <a:xfrm>
            <a:off x="381000" y="985838"/>
            <a:ext cx="8534400"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914400" indent="-457200" eaLnBrk="0" hangingPunct="0">
              <a:defRPr sz="2400">
                <a:solidFill>
                  <a:schemeClr val="tx1"/>
                </a:solidFill>
                <a:latin typeface="Arial" charset="0"/>
                <a:ea typeface="ＭＳ Ｐゴシック" charset="0"/>
              </a:defRPr>
            </a:lvl2pPr>
            <a:lvl3pPr marL="1371600" indent="-4572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Detector design and operation try to maximize the signal/noise ratio.</a:t>
            </a:r>
          </a:p>
          <a:p>
            <a:pPr eaLnBrk="1" hangingPunct="1"/>
            <a:r>
              <a:rPr lang="en-US"/>
              <a:t>Signal is constant</a:t>
            </a:r>
          </a:p>
          <a:p>
            <a:pPr lvl="1" eaLnBrk="1" hangingPunct="1">
              <a:buFont typeface="Arial" charset="0"/>
              <a:buChar char="•"/>
            </a:pPr>
            <a:r>
              <a:rPr lang="en-US"/>
              <a:t>Proportional to the thickness</a:t>
            </a:r>
          </a:p>
          <a:p>
            <a:pPr lvl="1" eaLnBrk="1" hangingPunct="1">
              <a:buFont typeface="Arial" charset="0"/>
              <a:buChar char="•"/>
            </a:pPr>
            <a:r>
              <a:rPr lang="en-US"/>
              <a:t>Small dependence on the particle (energy and mass).</a:t>
            </a:r>
          </a:p>
          <a:p>
            <a:pPr eaLnBrk="1" hangingPunct="1"/>
            <a:r>
              <a:rPr lang="en-US"/>
              <a:t>Noise depends on several variables</a:t>
            </a:r>
          </a:p>
          <a:p>
            <a:pPr lvl="1" eaLnBrk="1" hangingPunct="1">
              <a:buFont typeface="Arial" charset="0"/>
              <a:buChar char="•"/>
            </a:pPr>
            <a:r>
              <a:rPr lang="en-US"/>
              <a:t>Leakage current</a:t>
            </a:r>
          </a:p>
          <a:p>
            <a:pPr lvl="2" eaLnBrk="1" hangingPunct="1">
              <a:buFont typeface="Arial" charset="0"/>
              <a:buChar char="•"/>
            </a:pPr>
            <a:r>
              <a:rPr lang="en-US"/>
              <a:t>Thermally generated carriers that contribute with a continuous current through the electrodes.</a:t>
            </a:r>
          </a:p>
          <a:p>
            <a:pPr lvl="1" eaLnBrk="1" hangingPunct="1">
              <a:buFont typeface="Arial" charset="0"/>
              <a:buChar char="•"/>
            </a:pPr>
            <a:r>
              <a:rPr lang="en-US"/>
              <a:t>Channel capacitance</a:t>
            </a:r>
          </a:p>
          <a:p>
            <a:pPr lvl="2" eaLnBrk="1" hangingPunct="1">
              <a:buFont typeface="Arial" charset="0"/>
              <a:buChar char="•"/>
            </a:pPr>
            <a:r>
              <a:rPr lang="en-US"/>
              <a:t>Depends on design and on Si-SiO2 interface </a:t>
            </a:r>
          </a:p>
          <a:p>
            <a:pPr eaLnBrk="1" hangingPunct="1"/>
            <a:r>
              <a:rPr lang="en-US"/>
              <a:t>Both this contributions can strongly depend on radiation damage.</a:t>
            </a:r>
          </a:p>
          <a:p>
            <a:pPr eaLnBrk="1" hangingPunct="1"/>
            <a:endParaRPr lang="en-US"/>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ABDD7E6-5766-B341-9FC5-E89D4D88771A}" type="datetime1">
              <a:rPr lang="en-US" sz="1200">
                <a:solidFill>
                  <a:srgbClr val="898989"/>
                </a:solidFill>
                <a:latin typeface="Calibri" charset="0"/>
              </a:rPr>
              <a:pPr eaLnBrk="1" hangingPunct="1"/>
              <a:t>2/22/12</a:t>
            </a:fld>
            <a:endParaRPr lang="en-US" sz="1200">
              <a:solidFill>
                <a:srgbClr val="898989"/>
              </a:solidFill>
              <a:latin typeface="Calibri" charset="0"/>
            </a:endParaRPr>
          </a:p>
        </p:txBody>
      </p:sp>
      <p:sp>
        <p:nvSpPr>
          <p:cNvPr id="3686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979CCD0-6A65-A044-96C9-3741D50A426F}" type="slidenum">
              <a:rPr lang="en-US" sz="1200">
                <a:solidFill>
                  <a:srgbClr val="898989"/>
                </a:solidFill>
                <a:latin typeface="Calibri" charset="0"/>
              </a:rPr>
              <a:pPr eaLnBrk="1" hangingPunct="1"/>
              <a:t>11</a:t>
            </a:fld>
            <a:endParaRPr lang="en-US" sz="1200">
              <a:solidFill>
                <a:srgbClr val="898989"/>
              </a:solidFill>
              <a:latin typeface="Calibri" charset="0"/>
            </a:endParaRPr>
          </a:p>
        </p:txBody>
      </p:sp>
      <p:pic>
        <p:nvPicPr>
          <p:cNvPr id="36867" name="Picture 1" descr="Screen Shot 2012-02-14 at 6.45.27 AM.png"/>
          <p:cNvPicPr>
            <a:picLocks noChangeAspect="1"/>
          </p:cNvPicPr>
          <p:nvPr/>
        </p:nvPicPr>
        <p:blipFill>
          <a:blip r:embed="rId3">
            <a:extLst>
              <a:ext uri="{28A0092B-C50C-407E-A947-70E740481C1C}">
                <a14:useLocalDpi xmlns:a14="http://schemas.microsoft.com/office/drawing/2010/main" val="0"/>
              </a:ext>
            </a:extLst>
          </a:blip>
          <a:srcRect l="13577" t="15717" r="19937" b="72548"/>
          <a:stretch>
            <a:fillRect/>
          </a:stretch>
        </p:blipFill>
        <p:spPr bwMode="auto">
          <a:xfrm>
            <a:off x="0" y="0"/>
            <a:ext cx="60801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Box 3"/>
          <p:cNvSpPr txBox="1">
            <a:spLocks noChangeArrowheads="1"/>
          </p:cNvSpPr>
          <p:nvPr/>
        </p:nvSpPr>
        <p:spPr bwMode="auto">
          <a:xfrm>
            <a:off x="6565900" y="0"/>
            <a:ext cx="204470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Silicon Track labs</a:t>
            </a:r>
          </a:p>
          <a:p>
            <a:pPr eaLnBrk="1" hangingPunct="1"/>
            <a:r>
              <a:rPr lang="en-US" sz="1800"/>
              <a:t>Day 1 introduction</a:t>
            </a:r>
          </a:p>
        </p:txBody>
      </p:sp>
      <p:pic>
        <p:nvPicPr>
          <p:cNvPr id="36869" name="Picture 1" descr="Screen Shot 2012-02-15 at 8.18.59 AM.png"/>
          <p:cNvPicPr>
            <a:picLocks noChangeAspect="1"/>
          </p:cNvPicPr>
          <p:nvPr/>
        </p:nvPicPr>
        <p:blipFill>
          <a:blip r:embed="rId4">
            <a:extLst>
              <a:ext uri="{28A0092B-C50C-407E-A947-70E740481C1C}">
                <a14:useLocalDpi xmlns:a14="http://schemas.microsoft.com/office/drawing/2010/main" val="0"/>
              </a:ext>
            </a:extLst>
          </a:blip>
          <a:srcRect l="14870" t="16405" r="14706" b="6732"/>
          <a:stretch>
            <a:fillRect/>
          </a:stretch>
        </p:blipFill>
        <p:spPr bwMode="auto">
          <a:xfrm>
            <a:off x="1358900" y="1509713"/>
            <a:ext cx="6440488"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Box 7"/>
          <p:cNvSpPr txBox="1">
            <a:spLocks noChangeArrowheads="1"/>
          </p:cNvSpPr>
          <p:nvPr/>
        </p:nvSpPr>
        <p:spPr bwMode="auto">
          <a:xfrm>
            <a:off x="381000" y="685800"/>
            <a:ext cx="876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t>Rad damage: changes in depletion voltage</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3F5CC99-C4B1-F844-8BAC-A00146808883}" type="datetime1">
              <a:rPr lang="en-US" sz="1200">
                <a:solidFill>
                  <a:srgbClr val="898989"/>
                </a:solidFill>
                <a:latin typeface="Calibri" charset="0"/>
              </a:rPr>
              <a:pPr eaLnBrk="1" hangingPunct="1"/>
              <a:t>2/22/12</a:t>
            </a:fld>
            <a:endParaRPr lang="en-US" sz="1200">
              <a:solidFill>
                <a:srgbClr val="898989"/>
              </a:solidFill>
              <a:latin typeface="Calibri" charset="0"/>
            </a:endParaRPr>
          </a:p>
        </p:txBody>
      </p:sp>
      <p:sp>
        <p:nvSpPr>
          <p:cNvPr id="38914"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E141E9F-4D72-1D43-ACD8-1E5A94FF5BF4}" type="slidenum">
              <a:rPr lang="en-US" sz="1200">
                <a:solidFill>
                  <a:srgbClr val="898989"/>
                </a:solidFill>
                <a:latin typeface="Calibri" charset="0"/>
              </a:rPr>
              <a:pPr eaLnBrk="1" hangingPunct="1"/>
              <a:t>12</a:t>
            </a:fld>
            <a:endParaRPr lang="en-US" sz="1200">
              <a:solidFill>
                <a:srgbClr val="898989"/>
              </a:solidFill>
              <a:latin typeface="Calibri" charset="0"/>
            </a:endParaRPr>
          </a:p>
        </p:txBody>
      </p:sp>
      <p:pic>
        <p:nvPicPr>
          <p:cNvPr id="38915" name="Picture 1" descr="Screen Shot 2012-02-14 at 6.45.27 AM.png"/>
          <p:cNvPicPr>
            <a:picLocks noChangeAspect="1"/>
          </p:cNvPicPr>
          <p:nvPr/>
        </p:nvPicPr>
        <p:blipFill>
          <a:blip r:embed="rId3">
            <a:extLst>
              <a:ext uri="{28A0092B-C50C-407E-A947-70E740481C1C}">
                <a14:useLocalDpi xmlns:a14="http://schemas.microsoft.com/office/drawing/2010/main" val="0"/>
              </a:ext>
            </a:extLst>
          </a:blip>
          <a:srcRect l="13577" t="15717" r="19937" b="72548"/>
          <a:stretch>
            <a:fillRect/>
          </a:stretch>
        </p:blipFill>
        <p:spPr bwMode="auto">
          <a:xfrm>
            <a:off x="0" y="0"/>
            <a:ext cx="60801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Box 3"/>
          <p:cNvSpPr txBox="1">
            <a:spLocks noChangeArrowheads="1"/>
          </p:cNvSpPr>
          <p:nvPr/>
        </p:nvSpPr>
        <p:spPr bwMode="auto">
          <a:xfrm>
            <a:off x="6565900" y="0"/>
            <a:ext cx="204470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Silicon Track labs</a:t>
            </a:r>
          </a:p>
          <a:p>
            <a:pPr eaLnBrk="1" hangingPunct="1"/>
            <a:r>
              <a:rPr lang="en-US" sz="1800"/>
              <a:t>Day 1 introduction</a:t>
            </a:r>
          </a:p>
        </p:txBody>
      </p:sp>
      <p:pic>
        <p:nvPicPr>
          <p:cNvPr id="38917" name="Picture 1" descr="Screen Shot 2012-02-15 at 8.20.28 AM.png"/>
          <p:cNvPicPr>
            <a:picLocks noChangeAspect="1"/>
          </p:cNvPicPr>
          <p:nvPr/>
        </p:nvPicPr>
        <p:blipFill>
          <a:blip r:embed="rId4">
            <a:extLst>
              <a:ext uri="{28A0092B-C50C-407E-A947-70E740481C1C}">
                <a14:useLocalDpi xmlns:a14="http://schemas.microsoft.com/office/drawing/2010/main" val="0"/>
              </a:ext>
            </a:extLst>
          </a:blip>
          <a:srcRect l="8333" t="16144" r="11111" b="6993"/>
          <a:stretch>
            <a:fillRect/>
          </a:stretch>
        </p:blipFill>
        <p:spPr bwMode="auto">
          <a:xfrm>
            <a:off x="411163" y="1282700"/>
            <a:ext cx="8199437"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Box 7"/>
          <p:cNvSpPr txBox="1">
            <a:spLocks noChangeArrowheads="1"/>
          </p:cNvSpPr>
          <p:nvPr/>
        </p:nvSpPr>
        <p:spPr bwMode="auto">
          <a:xfrm>
            <a:off x="381000" y="685800"/>
            <a:ext cx="876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t>Rad damage: changes in leakage current</a:t>
            </a:r>
          </a:p>
        </p:txBody>
      </p:sp>
      <p:sp>
        <p:nvSpPr>
          <p:cNvPr id="9" name="Oval 8"/>
          <p:cNvSpPr/>
          <p:nvPr/>
        </p:nvSpPr>
        <p:spPr>
          <a:xfrm>
            <a:off x="609600" y="4876800"/>
            <a:ext cx="4038600" cy="15240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E6CE8C2-5399-B847-A04D-7D48F89FD15A}" type="datetime1">
              <a:rPr lang="en-US" sz="1200">
                <a:solidFill>
                  <a:srgbClr val="898989"/>
                </a:solidFill>
                <a:latin typeface="Calibri" charset="0"/>
              </a:rPr>
              <a:pPr eaLnBrk="1" hangingPunct="1"/>
              <a:t>2/22/12</a:t>
            </a:fld>
            <a:endParaRPr lang="en-US" sz="1200">
              <a:solidFill>
                <a:srgbClr val="898989"/>
              </a:solidFill>
              <a:latin typeface="Calibri" charset="0"/>
            </a:endParaRPr>
          </a:p>
        </p:txBody>
      </p:sp>
      <p:sp>
        <p:nvSpPr>
          <p:cNvPr id="4096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CBCE9AD-7F1A-3348-8BFE-218832455F84}" type="slidenum">
              <a:rPr lang="en-US" sz="1200">
                <a:solidFill>
                  <a:srgbClr val="898989"/>
                </a:solidFill>
                <a:latin typeface="Calibri" charset="0"/>
              </a:rPr>
              <a:pPr eaLnBrk="1" hangingPunct="1"/>
              <a:t>13</a:t>
            </a:fld>
            <a:endParaRPr lang="en-US" sz="1200">
              <a:solidFill>
                <a:srgbClr val="898989"/>
              </a:solidFill>
              <a:latin typeface="Calibri" charset="0"/>
            </a:endParaRPr>
          </a:p>
        </p:txBody>
      </p:sp>
      <p:pic>
        <p:nvPicPr>
          <p:cNvPr id="40963" name="Picture 1" descr="Screen Shot 2012-02-14 at 6.45.27 AM.png"/>
          <p:cNvPicPr>
            <a:picLocks noChangeAspect="1"/>
          </p:cNvPicPr>
          <p:nvPr/>
        </p:nvPicPr>
        <p:blipFill>
          <a:blip r:embed="rId3">
            <a:extLst>
              <a:ext uri="{28A0092B-C50C-407E-A947-70E740481C1C}">
                <a14:useLocalDpi xmlns:a14="http://schemas.microsoft.com/office/drawing/2010/main" val="0"/>
              </a:ext>
            </a:extLst>
          </a:blip>
          <a:srcRect l="13577" t="15717" r="19937" b="72548"/>
          <a:stretch>
            <a:fillRect/>
          </a:stretch>
        </p:blipFill>
        <p:spPr bwMode="auto">
          <a:xfrm>
            <a:off x="0" y="0"/>
            <a:ext cx="60801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Box 3"/>
          <p:cNvSpPr txBox="1">
            <a:spLocks noChangeArrowheads="1"/>
          </p:cNvSpPr>
          <p:nvPr/>
        </p:nvSpPr>
        <p:spPr bwMode="auto">
          <a:xfrm>
            <a:off x="6565900" y="0"/>
            <a:ext cx="204470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Silicon Track labs</a:t>
            </a:r>
          </a:p>
          <a:p>
            <a:pPr eaLnBrk="1" hangingPunct="1"/>
            <a:r>
              <a:rPr lang="en-US" sz="1800"/>
              <a:t>Day 1 introduction</a:t>
            </a:r>
          </a:p>
        </p:txBody>
      </p:sp>
      <p:sp>
        <p:nvSpPr>
          <p:cNvPr id="40965" name="TextBox 1"/>
          <p:cNvSpPr txBox="1">
            <a:spLocks noChangeArrowheads="1"/>
          </p:cNvSpPr>
          <p:nvPr/>
        </p:nvSpPr>
        <p:spPr bwMode="auto">
          <a:xfrm>
            <a:off x="152400" y="838200"/>
            <a:ext cx="8991600" cy="5509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smtClean="0"/>
              <a:t>Radiation Damage implications:</a:t>
            </a:r>
            <a:endParaRPr lang="en-US" sz="1800" dirty="0"/>
          </a:p>
          <a:p>
            <a:pPr eaLnBrk="1" hangingPunct="1"/>
            <a:endParaRPr lang="en-US" sz="1800" dirty="0"/>
          </a:p>
          <a:p>
            <a:pPr eaLnBrk="1" hangingPunct="1"/>
            <a:r>
              <a:rPr lang="en-US" sz="1800" dirty="0" smtClean="0"/>
              <a:t>Leakage current increase </a:t>
            </a:r>
            <a:r>
              <a:rPr lang="en-US" sz="1800" dirty="0" smtClean="0">
                <a:sym typeface="Wingdings"/>
              </a:rPr>
              <a:t></a:t>
            </a:r>
            <a:r>
              <a:rPr lang="en-US" sz="1800" dirty="0" smtClean="0"/>
              <a:t> More noise (</a:t>
            </a:r>
            <a:r>
              <a:rPr lang="en-US" sz="1800" b="1" u="sng" dirty="0" smtClean="0"/>
              <a:t>Performance degradation</a:t>
            </a:r>
            <a:r>
              <a:rPr lang="en-US" sz="1800" dirty="0" smtClean="0"/>
              <a:t>)</a:t>
            </a:r>
          </a:p>
          <a:p>
            <a:pPr eaLnBrk="1" hangingPunct="1"/>
            <a:r>
              <a:rPr lang="en-US" sz="1800" dirty="0" smtClean="0"/>
              <a:t>Depletion voltage increase </a:t>
            </a:r>
            <a:r>
              <a:rPr lang="en-US" sz="1800" dirty="0" smtClean="0">
                <a:sym typeface="Wingdings"/>
              </a:rPr>
              <a:t> more power dissipated.</a:t>
            </a:r>
            <a:endParaRPr lang="en-US" sz="1800" dirty="0" smtClean="0"/>
          </a:p>
          <a:p>
            <a:pPr eaLnBrk="1" hangingPunct="1"/>
            <a:endParaRPr lang="en-US" sz="1800" dirty="0"/>
          </a:p>
          <a:p>
            <a:pPr eaLnBrk="1" hangingPunct="1"/>
            <a:r>
              <a:rPr lang="en-US" sz="1800" dirty="0" smtClean="0"/>
              <a:t>The only way to counter-balance (and keep the performance) such effect is to lower the temperature of the silicon itself.</a:t>
            </a:r>
          </a:p>
          <a:p>
            <a:pPr eaLnBrk="1" hangingPunct="1"/>
            <a:endParaRPr lang="en-US" sz="1800" dirty="0"/>
          </a:p>
          <a:p>
            <a:pPr eaLnBrk="1" hangingPunct="1"/>
            <a:r>
              <a:rPr lang="en-US" sz="1800" dirty="0" smtClean="0"/>
              <a:t>This imply more cooling </a:t>
            </a:r>
            <a:r>
              <a:rPr lang="en-US" sz="1800" dirty="0" err="1" smtClean="0"/>
              <a:t>capacityin</a:t>
            </a:r>
            <a:r>
              <a:rPr lang="en-US" sz="1800" dirty="0" smtClean="0"/>
              <a:t> the tracking region.</a:t>
            </a:r>
          </a:p>
          <a:p>
            <a:pPr eaLnBrk="1" hangingPunct="1"/>
            <a:endParaRPr lang="en-US" sz="1800" dirty="0"/>
          </a:p>
          <a:p>
            <a:pPr eaLnBrk="1" hangingPunct="1"/>
            <a:r>
              <a:rPr lang="en-US" sz="1800" dirty="0" smtClean="0"/>
              <a:t>Cooling capacity implies more material </a:t>
            </a:r>
            <a:r>
              <a:rPr lang="en-US" sz="1800" dirty="0" smtClean="0">
                <a:sym typeface="Wingdings"/>
              </a:rPr>
              <a:t> more multiple scattering </a:t>
            </a:r>
          </a:p>
          <a:p>
            <a:pPr eaLnBrk="1" hangingPunct="1"/>
            <a:endParaRPr lang="en-US" sz="1800" dirty="0">
              <a:sym typeface="Wingdings"/>
            </a:endParaRPr>
          </a:p>
          <a:p>
            <a:pPr eaLnBrk="1" hangingPunct="1"/>
            <a:r>
              <a:rPr lang="en-US" sz="1800" dirty="0" smtClean="0"/>
              <a:t>More multiple scattering </a:t>
            </a:r>
            <a:r>
              <a:rPr lang="en-US" sz="1800" dirty="0" smtClean="0">
                <a:sym typeface="Wingdings"/>
              </a:rPr>
              <a:t> less resolution on the tracks (again </a:t>
            </a:r>
            <a:r>
              <a:rPr lang="en-US" sz="1800" b="1" u="sng" dirty="0" smtClean="0">
                <a:sym typeface="Wingdings"/>
              </a:rPr>
              <a:t>Performance degradation</a:t>
            </a:r>
            <a:r>
              <a:rPr lang="en-US" sz="1800" dirty="0" smtClean="0">
                <a:sym typeface="Wingdings"/>
              </a:rPr>
              <a:t>).</a:t>
            </a:r>
          </a:p>
          <a:p>
            <a:pPr eaLnBrk="1" hangingPunct="1"/>
            <a:endParaRPr lang="en-US" sz="1800" dirty="0"/>
          </a:p>
          <a:p>
            <a:pPr eaLnBrk="1" hangingPunct="1"/>
            <a:r>
              <a:rPr lang="en-US" sz="1800" dirty="0" smtClean="0"/>
              <a:t>It looks like a dog trying to byte its own tail.</a:t>
            </a:r>
          </a:p>
          <a:p>
            <a:pPr eaLnBrk="1" hangingPunct="1"/>
            <a:endParaRPr lang="en-US" sz="1800" dirty="0"/>
          </a:p>
          <a:p>
            <a:pPr eaLnBrk="1" hangingPunct="1"/>
            <a:r>
              <a:rPr lang="en-US" sz="1800" dirty="0" smtClean="0"/>
              <a:t>The way out is a good compromise at the design level of the various components.</a:t>
            </a:r>
          </a:p>
          <a:p>
            <a:pPr eaLnBrk="1" hangingPunct="1"/>
            <a:endParaRPr lang="en-US" sz="1800" dirty="0" smtClean="0"/>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E6CE8C2-5399-B847-A04D-7D48F89FD15A}" type="datetime1">
              <a:rPr lang="en-US" sz="1200">
                <a:solidFill>
                  <a:srgbClr val="898989"/>
                </a:solidFill>
                <a:latin typeface="Calibri" charset="0"/>
              </a:rPr>
              <a:pPr eaLnBrk="1" hangingPunct="1"/>
              <a:t>2/22/12</a:t>
            </a:fld>
            <a:endParaRPr lang="en-US" sz="1200">
              <a:solidFill>
                <a:srgbClr val="898989"/>
              </a:solidFill>
              <a:latin typeface="Calibri" charset="0"/>
            </a:endParaRPr>
          </a:p>
        </p:txBody>
      </p:sp>
      <p:sp>
        <p:nvSpPr>
          <p:cNvPr id="4096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CBCE9AD-7F1A-3348-8BFE-218832455F84}" type="slidenum">
              <a:rPr lang="en-US" sz="1200">
                <a:solidFill>
                  <a:srgbClr val="898989"/>
                </a:solidFill>
                <a:latin typeface="Calibri" charset="0"/>
              </a:rPr>
              <a:pPr eaLnBrk="1" hangingPunct="1"/>
              <a:t>14</a:t>
            </a:fld>
            <a:endParaRPr lang="en-US" sz="1200">
              <a:solidFill>
                <a:srgbClr val="898989"/>
              </a:solidFill>
              <a:latin typeface="Calibri" charset="0"/>
            </a:endParaRPr>
          </a:p>
        </p:txBody>
      </p:sp>
      <p:pic>
        <p:nvPicPr>
          <p:cNvPr id="40963" name="Picture 1" descr="Screen Shot 2012-02-14 at 6.45.27 AM.png"/>
          <p:cNvPicPr>
            <a:picLocks noChangeAspect="1"/>
          </p:cNvPicPr>
          <p:nvPr/>
        </p:nvPicPr>
        <p:blipFill>
          <a:blip r:embed="rId3">
            <a:extLst>
              <a:ext uri="{28A0092B-C50C-407E-A947-70E740481C1C}">
                <a14:useLocalDpi xmlns:a14="http://schemas.microsoft.com/office/drawing/2010/main" val="0"/>
              </a:ext>
            </a:extLst>
          </a:blip>
          <a:srcRect l="13577" t="15717" r="19937" b="72548"/>
          <a:stretch>
            <a:fillRect/>
          </a:stretch>
        </p:blipFill>
        <p:spPr bwMode="auto">
          <a:xfrm>
            <a:off x="0" y="0"/>
            <a:ext cx="60801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Box 3"/>
          <p:cNvSpPr txBox="1">
            <a:spLocks noChangeArrowheads="1"/>
          </p:cNvSpPr>
          <p:nvPr/>
        </p:nvSpPr>
        <p:spPr bwMode="auto">
          <a:xfrm>
            <a:off x="6565900" y="0"/>
            <a:ext cx="204470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Silicon Track labs</a:t>
            </a:r>
          </a:p>
          <a:p>
            <a:pPr eaLnBrk="1" hangingPunct="1"/>
            <a:r>
              <a:rPr lang="en-US" sz="1800"/>
              <a:t>Day 1 introduction</a:t>
            </a:r>
          </a:p>
        </p:txBody>
      </p:sp>
      <p:pic>
        <p:nvPicPr>
          <p:cNvPr id="8" name="Picture 7" descr="Screen Shot 2012-02-16 at 9.17.20 AM.png"/>
          <p:cNvPicPr>
            <a:picLocks noChangeAspect="1"/>
          </p:cNvPicPr>
          <p:nvPr/>
        </p:nvPicPr>
        <p:blipFill rotWithShape="1">
          <a:blip r:embed="rId4">
            <a:extLst>
              <a:ext uri="{28A0092B-C50C-407E-A947-70E740481C1C}">
                <a14:useLocalDpi xmlns:a14="http://schemas.microsoft.com/office/drawing/2010/main" val="0"/>
              </a:ext>
            </a:extLst>
          </a:blip>
          <a:srcRect l="49597" t="15795" r="26348" b="49638"/>
          <a:stretch/>
        </p:blipFill>
        <p:spPr>
          <a:xfrm>
            <a:off x="3200400" y="698720"/>
            <a:ext cx="6858000" cy="6159280"/>
          </a:xfrm>
          <a:prstGeom prst="rect">
            <a:avLst/>
          </a:prstGeom>
        </p:spPr>
      </p:pic>
      <p:sp>
        <p:nvSpPr>
          <p:cNvPr id="40965" name="TextBox 1"/>
          <p:cNvSpPr txBox="1">
            <a:spLocks noChangeArrowheads="1"/>
          </p:cNvSpPr>
          <p:nvPr/>
        </p:nvSpPr>
        <p:spPr bwMode="auto">
          <a:xfrm>
            <a:off x="0" y="838200"/>
            <a:ext cx="3657600" cy="412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smtClean="0"/>
              <a:t>Example: CMS pixel.</a:t>
            </a:r>
          </a:p>
          <a:p>
            <a:pPr eaLnBrk="1" hangingPunct="1"/>
            <a:endParaRPr lang="en-US" sz="1800" dirty="0" smtClean="0"/>
          </a:p>
          <a:p>
            <a:pPr eaLnBrk="1" hangingPunct="1"/>
            <a:r>
              <a:rPr lang="en-US" sz="1800" dirty="0" smtClean="0"/>
              <a:t>Material budget is completely dominated by services (cooling, cables, mechanical support).</a:t>
            </a:r>
          </a:p>
          <a:p>
            <a:pPr eaLnBrk="1" hangingPunct="1"/>
            <a:endParaRPr lang="en-US" sz="1800" dirty="0"/>
          </a:p>
          <a:p>
            <a:pPr eaLnBrk="1" hangingPunct="1"/>
            <a:endParaRPr lang="en-US" sz="1800" dirty="0" smtClean="0"/>
          </a:p>
          <a:p>
            <a:pPr eaLnBrk="1" hangingPunct="1"/>
            <a:endParaRPr lang="en-US" sz="1800" dirty="0"/>
          </a:p>
          <a:p>
            <a:pPr eaLnBrk="1" hangingPunct="1"/>
            <a:r>
              <a:rPr lang="en-US" sz="1800" dirty="0" smtClean="0"/>
              <a:t>Picture: material budget for the pixel barrel detector only in terms of radiation lengths x</a:t>
            </a:r>
            <a:r>
              <a:rPr lang="en-US" sz="1800" dirty="0"/>
              <a:t>/</a:t>
            </a:r>
            <a:r>
              <a:rPr lang="en-US" sz="1800" dirty="0" smtClean="0"/>
              <a:t>X</a:t>
            </a:r>
            <a:r>
              <a:rPr lang="en-US" sz="1800" baseline="-25000" dirty="0" smtClean="0"/>
              <a:t>0</a:t>
            </a:r>
            <a:r>
              <a:rPr lang="en-US" sz="1800" dirty="0" smtClean="0"/>
              <a:t> as a function of pseudo-rapidity, showing the various</a:t>
            </a:r>
          </a:p>
          <a:p>
            <a:pPr eaLnBrk="1" hangingPunct="1"/>
            <a:r>
              <a:rPr lang="en-US" sz="1800" dirty="0" smtClean="0"/>
              <a:t>categories of material.</a:t>
            </a:r>
          </a:p>
        </p:txBody>
      </p:sp>
    </p:spTree>
    <p:extLst>
      <p:ext uri="{BB962C8B-B14F-4D97-AF65-F5344CB8AC3E}">
        <p14:creationId xmlns:p14="http://schemas.microsoft.com/office/powerpoint/2010/main" val="54693771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E6CE8C2-5399-B847-A04D-7D48F89FD15A}" type="datetime1">
              <a:rPr lang="en-US" sz="1200">
                <a:solidFill>
                  <a:srgbClr val="898989"/>
                </a:solidFill>
                <a:latin typeface="Calibri" charset="0"/>
              </a:rPr>
              <a:pPr eaLnBrk="1" hangingPunct="1"/>
              <a:t>2/22/12</a:t>
            </a:fld>
            <a:endParaRPr lang="en-US" sz="1200">
              <a:solidFill>
                <a:srgbClr val="898989"/>
              </a:solidFill>
              <a:latin typeface="Calibri" charset="0"/>
            </a:endParaRPr>
          </a:p>
        </p:txBody>
      </p:sp>
      <p:sp>
        <p:nvSpPr>
          <p:cNvPr id="4096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CBCE9AD-7F1A-3348-8BFE-218832455F84}" type="slidenum">
              <a:rPr lang="en-US" sz="1200">
                <a:solidFill>
                  <a:srgbClr val="898989"/>
                </a:solidFill>
                <a:latin typeface="Calibri" charset="0"/>
              </a:rPr>
              <a:pPr eaLnBrk="1" hangingPunct="1"/>
              <a:t>15</a:t>
            </a:fld>
            <a:endParaRPr lang="en-US" sz="1200">
              <a:solidFill>
                <a:srgbClr val="898989"/>
              </a:solidFill>
              <a:latin typeface="Calibri" charset="0"/>
            </a:endParaRPr>
          </a:p>
        </p:txBody>
      </p:sp>
      <p:pic>
        <p:nvPicPr>
          <p:cNvPr id="40963" name="Picture 1" descr="Screen Shot 2012-02-14 at 6.45.27 AM.png"/>
          <p:cNvPicPr>
            <a:picLocks noChangeAspect="1"/>
          </p:cNvPicPr>
          <p:nvPr/>
        </p:nvPicPr>
        <p:blipFill>
          <a:blip r:embed="rId3">
            <a:extLst>
              <a:ext uri="{28A0092B-C50C-407E-A947-70E740481C1C}">
                <a14:useLocalDpi xmlns:a14="http://schemas.microsoft.com/office/drawing/2010/main" val="0"/>
              </a:ext>
            </a:extLst>
          </a:blip>
          <a:srcRect l="13577" t="15717" r="19937" b="72548"/>
          <a:stretch>
            <a:fillRect/>
          </a:stretch>
        </p:blipFill>
        <p:spPr bwMode="auto">
          <a:xfrm>
            <a:off x="0" y="0"/>
            <a:ext cx="60801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Box 3"/>
          <p:cNvSpPr txBox="1">
            <a:spLocks noChangeArrowheads="1"/>
          </p:cNvSpPr>
          <p:nvPr/>
        </p:nvSpPr>
        <p:spPr bwMode="auto">
          <a:xfrm>
            <a:off x="6565900" y="0"/>
            <a:ext cx="204470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Silicon Track labs</a:t>
            </a:r>
          </a:p>
          <a:p>
            <a:pPr eaLnBrk="1" hangingPunct="1"/>
            <a:r>
              <a:rPr lang="en-US" sz="1800"/>
              <a:t>Day 1 introduction</a:t>
            </a:r>
          </a:p>
        </p:txBody>
      </p:sp>
      <p:sp>
        <p:nvSpPr>
          <p:cNvPr id="40965" name="TextBox 1"/>
          <p:cNvSpPr txBox="1">
            <a:spLocks noChangeArrowheads="1"/>
          </p:cNvSpPr>
          <p:nvPr/>
        </p:nvSpPr>
        <p:spPr bwMode="auto">
          <a:xfrm>
            <a:off x="152400" y="990600"/>
            <a:ext cx="80772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t>What are you going to do today</a:t>
            </a:r>
            <a:r>
              <a:rPr lang="en-US" sz="1800"/>
              <a:t>:</a:t>
            </a:r>
          </a:p>
          <a:p>
            <a:pPr eaLnBrk="1" hangingPunct="1"/>
            <a:endParaRPr lang="en-US" sz="1800"/>
          </a:p>
          <a:p>
            <a:pPr eaLnBrk="1" hangingPunct="1"/>
            <a:r>
              <a:rPr lang="en-US" sz="1800"/>
              <a:t>Leakage current measurements</a:t>
            </a:r>
          </a:p>
          <a:p>
            <a:pPr eaLnBrk="1" hangingPunct="1"/>
            <a:r>
              <a:rPr lang="en-US" sz="1800"/>
              <a:t>	Overall quality of the silicon detector under test</a:t>
            </a:r>
          </a:p>
          <a:p>
            <a:pPr eaLnBrk="1" hangingPunct="1"/>
            <a:endParaRPr lang="en-US" sz="1800"/>
          </a:p>
          <a:p>
            <a:pPr eaLnBrk="1" hangingPunct="1"/>
            <a:r>
              <a:rPr lang="en-US" sz="1800"/>
              <a:t>Capacitance-Voltage measurements </a:t>
            </a:r>
            <a:br>
              <a:rPr lang="en-US" sz="1800"/>
            </a:br>
            <a:r>
              <a:rPr lang="en-US" sz="1800"/>
              <a:t>	Depletion voltage of the detector under test.</a:t>
            </a:r>
          </a:p>
          <a:p>
            <a:pPr eaLnBrk="1" hangingPunct="1"/>
            <a:endParaRPr lang="en-US" sz="1800"/>
          </a:p>
        </p:txBody>
      </p:sp>
    </p:spTree>
    <p:extLst>
      <p:ext uri="{BB962C8B-B14F-4D97-AF65-F5344CB8AC3E}">
        <p14:creationId xmlns:p14="http://schemas.microsoft.com/office/powerpoint/2010/main" val="393367336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D4D682A-DF86-914F-A5FE-7A5D45B82D53}" type="datetime1">
              <a:rPr lang="en-US" sz="1200">
                <a:solidFill>
                  <a:srgbClr val="898989"/>
                </a:solidFill>
                <a:latin typeface="Calibri" charset="0"/>
              </a:rPr>
              <a:pPr eaLnBrk="1" hangingPunct="1"/>
              <a:t>2/22/12</a:t>
            </a:fld>
            <a:endParaRPr lang="en-US" sz="1200">
              <a:solidFill>
                <a:srgbClr val="898989"/>
              </a:solidFill>
              <a:latin typeface="Calibri" charset="0"/>
            </a:endParaRPr>
          </a:p>
        </p:txBody>
      </p:sp>
      <p:sp>
        <p:nvSpPr>
          <p:cNvPr id="4301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6E12F7D-550E-6847-B5F3-8B807C07A22E}" type="slidenum">
              <a:rPr lang="en-US" sz="1200">
                <a:solidFill>
                  <a:srgbClr val="898989"/>
                </a:solidFill>
                <a:latin typeface="Calibri" charset="0"/>
              </a:rPr>
              <a:pPr eaLnBrk="1" hangingPunct="1"/>
              <a:t>16</a:t>
            </a:fld>
            <a:endParaRPr lang="en-US" sz="1200">
              <a:solidFill>
                <a:srgbClr val="898989"/>
              </a:solidFill>
              <a:latin typeface="Calibri" charset="0"/>
            </a:endParaRPr>
          </a:p>
        </p:txBody>
      </p:sp>
      <p:pic>
        <p:nvPicPr>
          <p:cNvPr id="43011" name="Picture 1" descr="Screen Shot 2012-02-14 at 6.45.27 AM.png"/>
          <p:cNvPicPr>
            <a:picLocks noChangeAspect="1"/>
          </p:cNvPicPr>
          <p:nvPr/>
        </p:nvPicPr>
        <p:blipFill>
          <a:blip r:embed="rId3">
            <a:extLst>
              <a:ext uri="{28A0092B-C50C-407E-A947-70E740481C1C}">
                <a14:useLocalDpi xmlns:a14="http://schemas.microsoft.com/office/drawing/2010/main" val="0"/>
              </a:ext>
            </a:extLst>
          </a:blip>
          <a:srcRect l="13577" t="15717" r="19937" b="72548"/>
          <a:stretch>
            <a:fillRect/>
          </a:stretch>
        </p:blipFill>
        <p:spPr bwMode="auto">
          <a:xfrm>
            <a:off x="0" y="0"/>
            <a:ext cx="60801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Box 3"/>
          <p:cNvSpPr txBox="1">
            <a:spLocks noChangeArrowheads="1"/>
          </p:cNvSpPr>
          <p:nvPr/>
        </p:nvSpPr>
        <p:spPr bwMode="auto">
          <a:xfrm>
            <a:off x="6565900" y="0"/>
            <a:ext cx="204470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Silicon Track labs</a:t>
            </a:r>
          </a:p>
          <a:p>
            <a:pPr eaLnBrk="1" hangingPunct="1"/>
            <a:r>
              <a:rPr lang="en-US" sz="1800"/>
              <a:t>Day 1 introduction</a:t>
            </a:r>
          </a:p>
        </p:txBody>
      </p:sp>
      <p:pic>
        <p:nvPicPr>
          <p:cNvPr id="43013" name="Picture 2" descr="Screen Shot 2012-02-14 at 9.06.11 AM.png"/>
          <p:cNvPicPr>
            <a:picLocks noChangeAspect="1"/>
          </p:cNvPicPr>
          <p:nvPr/>
        </p:nvPicPr>
        <p:blipFill>
          <a:blip r:embed="rId4">
            <a:extLst>
              <a:ext uri="{28A0092B-C50C-407E-A947-70E740481C1C}">
                <a14:useLocalDpi xmlns:a14="http://schemas.microsoft.com/office/drawing/2010/main" val="0"/>
              </a:ext>
            </a:extLst>
          </a:blip>
          <a:srcRect l="12019" t="13503" r="18398" b="7227"/>
          <a:stretch>
            <a:fillRect/>
          </a:stretch>
        </p:blipFill>
        <p:spPr bwMode="auto">
          <a:xfrm>
            <a:off x="492125" y="762000"/>
            <a:ext cx="834707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64C9778-564F-6E4F-820D-C83F5A0F52D3}" type="datetime1">
              <a:rPr lang="en-US" sz="1200">
                <a:solidFill>
                  <a:srgbClr val="898989"/>
                </a:solidFill>
                <a:latin typeface="Calibri" charset="0"/>
              </a:rPr>
              <a:pPr eaLnBrk="1" hangingPunct="1"/>
              <a:t>2/22/12</a:t>
            </a:fld>
            <a:endParaRPr lang="en-US" sz="1200">
              <a:solidFill>
                <a:srgbClr val="898989"/>
              </a:solidFill>
              <a:latin typeface="Calibri" charset="0"/>
            </a:endParaRPr>
          </a:p>
        </p:txBody>
      </p:sp>
      <p:sp>
        <p:nvSpPr>
          <p:cNvPr id="4505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F9482E5-90CF-484A-981B-9A7521D046DD}" type="slidenum">
              <a:rPr lang="en-US" sz="1200">
                <a:solidFill>
                  <a:srgbClr val="898989"/>
                </a:solidFill>
                <a:latin typeface="Calibri" charset="0"/>
              </a:rPr>
              <a:pPr eaLnBrk="1" hangingPunct="1"/>
              <a:t>17</a:t>
            </a:fld>
            <a:endParaRPr lang="en-US" sz="1200">
              <a:solidFill>
                <a:srgbClr val="898989"/>
              </a:solidFill>
              <a:latin typeface="Calibri" charset="0"/>
            </a:endParaRPr>
          </a:p>
        </p:txBody>
      </p:sp>
      <p:pic>
        <p:nvPicPr>
          <p:cNvPr id="45059" name="Picture 1" descr="Screen Shot 2012-02-14 at 6.45.27 AM.png"/>
          <p:cNvPicPr>
            <a:picLocks noChangeAspect="1"/>
          </p:cNvPicPr>
          <p:nvPr/>
        </p:nvPicPr>
        <p:blipFill>
          <a:blip r:embed="rId3">
            <a:extLst>
              <a:ext uri="{28A0092B-C50C-407E-A947-70E740481C1C}">
                <a14:useLocalDpi xmlns:a14="http://schemas.microsoft.com/office/drawing/2010/main" val="0"/>
              </a:ext>
            </a:extLst>
          </a:blip>
          <a:srcRect l="13577" t="15717" r="19937" b="72548"/>
          <a:stretch>
            <a:fillRect/>
          </a:stretch>
        </p:blipFill>
        <p:spPr bwMode="auto">
          <a:xfrm>
            <a:off x="0" y="0"/>
            <a:ext cx="60801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Box 3"/>
          <p:cNvSpPr txBox="1">
            <a:spLocks noChangeArrowheads="1"/>
          </p:cNvSpPr>
          <p:nvPr/>
        </p:nvSpPr>
        <p:spPr bwMode="auto">
          <a:xfrm>
            <a:off x="6565900" y="0"/>
            <a:ext cx="204470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Silicon Track labs</a:t>
            </a:r>
          </a:p>
          <a:p>
            <a:pPr eaLnBrk="1" hangingPunct="1"/>
            <a:r>
              <a:rPr lang="en-US" sz="1800"/>
              <a:t>Day 1 introduction</a:t>
            </a:r>
          </a:p>
        </p:txBody>
      </p:sp>
      <p:pic>
        <p:nvPicPr>
          <p:cNvPr id="45061" name="Picture 2" descr="Screen Shot 2012-02-14 at 9.12.39 AM.png"/>
          <p:cNvPicPr>
            <a:picLocks noChangeAspect="1"/>
          </p:cNvPicPr>
          <p:nvPr/>
        </p:nvPicPr>
        <p:blipFill>
          <a:blip r:embed="rId4">
            <a:extLst>
              <a:ext uri="{28A0092B-C50C-407E-A947-70E740481C1C}">
                <a14:useLocalDpi xmlns:a14="http://schemas.microsoft.com/office/drawing/2010/main" val="0"/>
              </a:ext>
            </a:extLst>
          </a:blip>
          <a:srcRect l="11620" t="14999" r="19733" b="7440"/>
          <a:stretch>
            <a:fillRect/>
          </a:stretch>
        </p:blipFill>
        <p:spPr bwMode="auto">
          <a:xfrm>
            <a:off x="457200" y="838200"/>
            <a:ext cx="8305800" cy="586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8533FFE-3570-CB4B-BA90-A98931BA93F1}" type="datetime1">
              <a:rPr lang="en-US" sz="1200">
                <a:solidFill>
                  <a:srgbClr val="898989"/>
                </a:solidFill>
                <a:latin typeface="Calibri" charset="0"/>
              </a:rPr>
              <a:pPr eaLnBrk="1" hangingPunct="1"/>
              <a:t>2/22/12</a:t>
            </a:fld>
            <a:endParaRPr lang="en-US" sz="1200">
              <a:solidFill>
                <a:srgbClr val="898989"/>
              </a:solidFill>
              <a:latin typeface="Calibri" charset="0"/>
            </a:endParaRPr>
          </a:p>
        </p:txBody>
      </p:sp>
      <p:sp>
        <p:nvSpPr>
          <p:cNvPr id="4710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3CFF2FC-D0C2-2A4D-8F16-8DCDF8908544}" type="slidenum">
              <a:rPr lang="en-US" sz="1200">
                <a:solidFill>
                  <a:srgbClr val="898989"/>
                </a:solidFill>
                <a:latin typeface="Calibri" charset="0"/>
              </a:rPr>
              <a:pPr eaLnBrk="1" hangingPunct="1"/>
              <a:t>18</a:t>
            </a:fld>
            <a:endParaRPr lang="en-US" sz="1200">
              <a:solidFill>
                <a:srgbClr val="898989"/>
              </a:solidFill>
              <a:latin typeface="Calibri" charset="0"/>
            </a:endParaRPr>
          </a:p>
        </p:txBody>
      </p:sp>
      <p:pic>
        <p:nvPicPr>
          <p:cNvPr id="47107" name="Picture 1" descr="Screen Shot 2012-02-14 at 6.45.27 AM.png"/>
          <p:cNvPicPr>
            <a:picLocks noChangeAspect="1"/>
          </p:cNvPicPr>
          <p:nvPr/>
        </p:nvPicPr>
        <p:blipFill>
          <a:blip r:embed="rId3">
            <a:extLst>
              <a:ext uri="{28A0092B-C50C-407E-A947-70E740481C1C}">
                <a14:useLocalDpi xmlns:a14="http://schemas.microsoft.com/office/drawing/2010/main" val="0"/>
              </a:ext>
            </a:extLst>
          </a:blip>
          <a:srcRect l="13577" t="15717" r="19937" b="72548"/>
          <a:stretch>
            <a:fillRect/>
          </a:stretch>
        </p:blipFill>
        <p:spPr bwMode="auto">
          <a:xfrm>
            <a:off x="0" y="0"/>
            <a:ext cx="60801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Box 3"/>
          <p:cNvSpPr txBox="1">
            <a:spLocks noChangeArrowheads="1"/>
          </p:cNvSpPr>
          <p:nvPr/>
        </p:nvSpPr>
        <p:spPr bwMode="auto">
          <a:xfrm>
            <a:off x="6565900" y="0"/>
            <a:ext cx="204470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Silicon Track labs</a:t>
            </a:r>
          </a:p>
          <a:p>
            <a:pPr eaLnBrk="1" hangingPunct="1"/>
            <a:r>
              <a:rPr lang="en-US" sz="1800"/>
              <a:t>Day 1 introduction</a:t>
            </a:r>
          </a:p>
        </p:txBody>
      </p:sp>
      <p:pic>
        <p:nvPicPr>
          <p:cNvPr id="10" name="Picture 20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925" y="1017588"/>
            <a:ext cx="5029200" cy="50292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47110" name="Group 2104"/>
          <p:cNvGrpSpPr>
            <a:grpSpLocks/>
          </p:cNvGrpSpPr>
          <p:nvPr/>
        </p:nvGrpSpPr>
        <p:grpSpPr bwMode="auto">
          <a:xfrm>
            <a:off x="5511800" y="1019175"/>
            <a:ext cx="3568700" cy="3402013"/>
            <a:chOff x="2688" y="617"/>
            <a:chExt cx="2728" cy="3076"/>
          </a:xfrm>
        </p:grpSpPr>
        <p:pic>
          <p:nvPicPr>
            <p:cNvPr id="47128" name="Picture 21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6" y="706"/>
              <a:ext cx="2601" cy="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reeform 2106"/>
            <p:cNvSpPr>
              <a:spLocks/>
            </p:cNvSpPr>
            <p:nvPr/>
          </p:nvSpPr>
          <p:spPr bwMode="auto">
            <a:xfrm>
              <a:off x="3693" y="1695"/>
              <a:ext cx="465" cy="469"/>
            </a:xfrm>
            <a:custGeom>
              <a:avLst/>
              <a:gdLst>
                <a:gd name="T0" fmla="*/ 11 w 464"/>
                <a:gd name="T1" fmla="*/ 451 h 469"/>
                <a:gd name="T2" fmla="*/ 14 w 464"/>
                <a:gd name="T3" fmla="*/ 469 h 469"/>
                <a:gd name="T4" fmla="*/ 11 w 464"/>
                <a:gd name="T5" fmla="*/ 427 h 469"/>
                <a:gd name="T6" fmla="*/ 11 w 464"/>
                <a:gd name="T7" fmla="*/ 382 h 469"/>
                <a:gd name="T8" fmla="*/ 77 w 464"/>
                <a:gd name="T9" fmla="*/ 220 h 469"/>
                <a:gd name="T10" fmla="*/ 179 w 464"/>
                <a:gd name="T11" fmla="*/ 100 h 469"/>
                <a:gd name="T12" fmla="*/ 344 w 464"/>
                <a:gd name="T13" fmla="*/ 16 h 469"/>
                <a:gd name="T14" fmla="*/ 464 w 464"/>
                <a:gd name="T15" fmla="*/ 1 h 4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4" h="469">
                  <a:moveTo>
                    <a:pt x="11" y="451"/>
                  </a:moveTo>
                  <a:lnTo>
                    <a:pt x="14" y="469"/>
                  </a:lnTo>
                  <a:cubicBezTo>
                    <a:pt x="14" y="465"/>
                    <a:pt x="11" y="441"/>
                    <a:pt x="11" y="427"/>
                  </a:cubicBezTo>
                  <a:cubicBezTo>
                    <a:pt x="11" y="413"/>
                    <a:pt x="0" y="416"/>
                    <a:pt x="11" y="382"/>
                  </a:cubicBezTo>
                  <a:cubicBezTo>
                    <a:pt x="22" y="348"/>
                    <a:pt x="49" y="267"/>
                    <a:pt x="77" y="220"/>
                  </a:cubicBezTo>
                  <a:cubicBezTo>
                    <a:pt x="105" y="173"/>
                    <a:pt x="135" y="134"/>
                    <a:pt x="179" y="100"/>
                  </a:cubicBezTo>
                  <a:cubicBezTo>
                    <a:pt x="223" y="66"/>
                    <a:pt x="297" y="32"/>
                    <a:pt x="344" y="16"/>
                  </a:cubicBezTo>
                  <a:cubicBezTo>
                    <a:pt x="391" y="0"/>
                    <a:pt x="427" y="0"/>
                    <a:pt x="464" y="1"/>
                  </a:cubicBezTo>
                </a:path>
              </a:pathLst>
            </a:custGeom>
            <a:noFill/>
            <a:ln w="38100" cmpd="sng">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5" name="Freeform 2107"/>
            <p:cNvSpPr>
              <a:spLocks/>
            </p:cNvSpPr>
            <p:nvPr/>
          </p:nvSpPr>
          <p:spPr bwMode="auto">
            <a:xfrm>
              <a:off x="4059" y="2083"/>
              <a:ext cx="464" cy="468"/>
            </a:xfrm>
            <a:custGeom>
              <a:avLst/>
              <a:gdLst>
                <a:gd name="T0" fmla="*/ 11 w 464"/>
                <a:gd name="T1" fmla="*/ 451 h 469"/>
                <a:gd name="T2" fmla="*/ 14 w 464"/>
                <a:gd name="T3" fmla="*/ 469 h 469"/>
                <a:gd name="T4" fmla="*/ 11 w 464"/>
                <a:gd name="T5" fmla="*/ 427 h 469"/>
                <a:gd name="T6" fmla="*/ 11 w 464"/>
                <a:gd name="T7" fmla="*/ 382 h 469"/>
                <a:gd name="T8" fmla="*/ 77 w 464"/>
                <a:gd name="T9" fmla="*/ 220 h 469"/>
                <a:gd name="T10" fmla="*/ 179 w 464"/>
                <a:gd name="T11" fmla="*/ 100 h 469"/>
                <a:gd name="T12" fmla="*/ 344 w 464"/>
                <a:gd name="T13" fmla="*/ 16 h 469"/>
                <a:gd name="T14" fmla="*/ 464 w 464"/>
                <a:gd name="T15" fmla="*/ 1 h 4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4" h="469">
                  <a:moveTo>
                    <a:pt x="11" y="451"/>
                  </a:moveTo>
                  <a:lnTo>
                    <a:pt x="14" y="469"/>
                  </a:lnTo>
                  <a:cubicBezTo>
                    <a:pt x="14" y="465"/>
                    <a:pt x="11" y="441"/>
                    <a:pt x="11" y="427"/>
                  </a:cubicBezTo>
                  <a:cubicBezTo>
                    <a:pt x="11" y="413"/>
                    <a:pt x="0" y="416"/>
                    <a:pt x="11" y="382"/>
                  </a:cubicBezTo>
                  <a:cubicBezTo>
                    <a:pt x="22" y="348"/>
                    <a:pt x="49" y="267"/>
                    <a:pt x="77" y="220"/>
                  </a:cubicBezTo>
                  <a:cubicBezTo>
                    <a:pt x="105" y="173"/>
                    <a:pt x="135" y="134"/>
                    <a:pt x="179" y="100"/>
                  </a:cubicBezTo>
                  <a:cubicBezTo>
                    <a:pt x="223" y="66"/>
                    <a:pt x="297" y="32"/>
                    <a:pt x="344" y="16"/>
                  </a:cubicBezTo>
                  <a:cubicBezTo>
                    <a:pt x="391" y="0"/>
                    <a:pt x="427" y="0"/>
                    <a:pt x="464" y="1"/>
                  </a:cubicBezTo>
                </a:path>
              </a:pathLst>
            </a:custGeom>
            <a:noFill/>
            <a:ln w="38100" cmpd="sng">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6" name="Freeform 2108"/>
            <p:cNvSpPr>
              <a:spLocks/>
            </p:cNvSpPr>
            <p:nvPr/>
          </p:nvSpPr>
          <p:spPr bwMode="auto">
            <a:xfrm>
              <a:off x="4392" y="2433"/>
              <a:ext cx="465" cy="469"/>
            </a:xfrm>
            <a:custGeom>
              <a:avLst/>
              <a:gdLst>
                <a:gd name="T0" fmla="*/ 11 w 464"/>
                <a:gd name="T1" fmla="*/ 451 h 469"/>
                <a:gd name="T2" fmla="*/ 14 w 464"/>
                <a:gd name="T3" fmla="*/ 469 h 469"/>
                <a:gd name="T4" fmla="*/ 11 w 464"/>
                <a:gd name="T5" fmla="*/ 427 h 469"/>
                <a:gd name="T6" fmla="*/ 11 w 464"/>
                <a:gd name="T7" fmla="*/ 382 h 469"/>
                <a:gd name="T8" fmla="*/ 77 w 464"/>
                <a:gd name="T9" fmla="*/ 220 h 469"/>
                <a:gd name="T10" fmla="*/ 179 w 464"/>
                <a:gd name="T11" fmla="*/ 100 h 469"/>
                <a:gd name="T12" fmla="*/ 344 w 464"/>
                <a:gd name="T13" fmla="*/ 16 h 469"/>
                <a:gd name="T14" fmla="*/ 464 w 464"/>
                <a:gd name="T15" fmla="*/ 1 h 4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4" h="469">
                  <a:moveTo>
                    <a:pt x="11" y="451"/>
                  </a:moveTo>
                  <a:lnTo>
                    <a:pt x="14" y="469"/>
                  </a:lnTo>
                  <a:cubicBezTo>
                    <a:pt x="14" y="465"/>
                    <a:pt x="11" y="441"/>
                    <a:pt x="11" y="427"/>
                  </a:cubicBezTo>
                  <a:cubicBezTo>
                    <a:pt x="11" y="413"/>
                    <a:pt x="0" y="416"/>
                    <a:pt x="11" y="382"/>
                  </a:cubicBezTo>
                  <a:cubicBezTo>
                    <a:pt x="22" y="348"/>
                    <a:pt x="49" y="267"/>
                    <a:pt x="77" y="220"/>
                  </a:cubicBezTo>
                  <a:cubicBezTo>
                    <a:pt x="105" y="173"/>
                    <a:pt x="135" y="134"/>
                    <a:pt x="179" y="100"/>
                  </a:cubicBezTo>
                  <a:cubicBezTo>
                    <a:pt x="223" y="66"/>
                    <a:pt x="297" y="32"/>
                    <a:pt x="344" y="16"/>
                  </a:cubicBezTo>
                  <a:cubicBezTo>
                    <a:pt x="391" y="0"/>
                    <a:pt x="427" y="0"/>
                    <a:pt x="464" y="1"/>
                  </a:cubicBezTo>
                </a:path>
              </a:pathLst>
            </a:custGeom>
            <a:noFill/>
            <a:ln w="38100" cmpd="sng">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7" name="Freeform 2109"/>
            <p:cNvSpPr>
              <a:spLocks/>
            </p:cNvSpPr>
            <p:nvPr/>
          </p:nvSpPr>
          <p:spPr bwMode="auto">
            <a:xfrm>
              <a:off x="3375" y="1343"/>
              <a:ext cx="464" cy="469"/>
            </a:xfrm>
            <a:custGeom>
              <a:avLst/>
              <a:gdLst>
                <a:gd name="T0" fmla="*/ 11 w 464"/>
                <a:gd name="T1" fmla="*/ 451 h 469"/>
                <a:gd name="T2" fmla="*/ 14 w 464"/>
                <a:gd name="T3" fmla="*/ 469 h 469"/>
                <a:gd name="T4" fmla="*/ 11 w 464"/>
                <a:gd name="T5" fmla="*/ 427 h 469"/>
                <a:gd name="T6" fmla="*/ 11 w 464"/>
                <a:gd name="T7" fmla="*/ 382 h 469"/>
                <a:gd name="T8" fmla="*/ 77 w 464"/>
                <a:gd name="T9" fmla="*/ 220 h 469"/>
                <a:gd name="T10" fmla="*/ 179 w 464"/>
                <a:gd name="T11" fmla="*/ 100 h 469"/>
                <a:gd name="T12" fmla="*/ 344 w 464"/>
                <a:gd name="T13" fmla="*/ 16 h 469"/>
                <a:gd name="T14" fmla="*/ 464 w 464"/>
                <a:gd name="T15" fmla="*/ 1 h 4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4" h="469">
                  <a:moveTo>
                    <a:pt x="11" y="451"/>
                  </a:moveTo>
                  <a:lnTo>
                    <a:pt x="14" y="469"/>
                  </a:lnTo>
                  <a:cubicBezTo>
                    <a:pt x="14" y="465"/>
                    <a:pt x="11" y="441"/>
                    <a:pt x="11" y="427"/>
                  </a:cubicBezTo>
                  <a:cubicBezTo>
                    <a:pt x="11" y="413"/>
                    <a:pt x="0" y="416"/>
                    <a:pt x="11" y="382"/>
                  </a:cubicBezTo>
                  <a:cubicBezTo>
                    <a:pt x="22" y="348"/>
                    <a:pt x="49" y="267"/>
                    <a:pt x="77" y="220"/>
                  </a:cubicBezTo>
                  <a:cubicBezTo>
                    <a:pt x="105" y="173"/>
                    <a:pt x="135" y="134"/>
                    <a:pt x="179" y="100"/>
                  </a:cubicBezTo>
                  <a:cubicBezTo>
                    <a:pt x="223" y="66"/>
                    <a:pt x="297" y="32"/>
                    <a:pt x="344" y="16"/>
                  </a:cubicBezTo>
                  <a:cubicBezTo>
                    <a:pt x="391" y="0"/>
                    <a:pt x="427" y="0"/>
                    <a:pt x="464" y="1"/>
                  </a:cubicBezTo>
                </a:path>
              </a:pathLst>
            </a:custGeom>
            <a:noFill/>
            <a:ln w="38100" cmpd="sng">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8" name="Freeform 2110"/>
            <p:cNvSpPr>
              <a:spLocks/>
            </p:cNvSpPr>
            <p:nvPr/>
          </p:nvSpPr>
          <p:spPr bwMode="auto">
            <a:xfrm>
              <a:off x="3004" y="960"/>
              <a:ext cx="465" cy="469"/>
            </a:xfrm>
            <a:custGeom>
              <a:avLst/>
              <a:gdLst>
                <a:gd name="T0" fmla="*/ 11 w 464"/>
                <a:gd name="T1" fmla="*/ 451 h 469"/>
                <a:gd name="T2" fmla="*/ 14 w 464"/>
                <a:gd name="T3" fmla="*/ 469 h 469"/>
                <a:gd name="T4" fmla="*/ 11 w 464"/>
                <a:gd name="T5" fmla="*/ 427 h 469"/>
                <a:gd name="T6" fmla="*/ 11 w 464"/>
                <a:gd name="T7" fmla="*/ 382 h 469"/>
                <a:gd name="T8" fmla="*/ 77 w 464"/>
                <a:gd name="T9" fmla="*/ 220 h 469"/>
                <a:gd name="T10" fmla="*/ 179 w 464"/>
                <a:gd name="T11" fmla="*/ 100 h 469"/>
                <a:gd name="T12" fmla="*/ 344 w 464"/>
                <a:gd name="T13" fmla="*/ 16 h 469"/>
                <a:gd name="T14" fmla="*/ 464 w 464"/>
                <a:gd name="T15" fmla="*/ 1 h 4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4" h="469">
                  <a:moveTo>
                    <a:pt x="11" y="451"/>
                  </a:moveTo>
                  <a:lnTo>
                    <a:pt x="14" y="469"/>
                  </a:lnTo>
                  <a:cubicBezTo>
                    <a:pt x="14" y="465"/>
                    <a:pt x="11" y="441"/>
                    <a:pt x="11" y="427"/>
                  </a:cubicBezTo>
                  <a:cubicBezTo>
                    <a:pt x="11" y="413"/>
                    <a:pt x="0" y="416"/>
                    <a:pt x="11" y="382"/>
                  </a:cubicBezTo>
                  <a:cubicBezTo>
                    <a:pt x="22" y="348"/>
                    <a:pt x="49" y="267"/>
                    <a:pt x="77" y="220"/>
                  </a:cubicBezTo>
                  <a:cubicBezTo>
                    <a:pt x="105" y="173"/>
                    <a:pt x="135" y="134"/>
                    <a:pt x="179" y="100"/>
                  </a:cubicBezTo>
                  <a:cubicBezTo>
                    <a:pt x="223" y="66"/>
                    <a:pt x="297" y="32"/>
                    <a:pt x="344" y="16"/>
                  </a:cubicBezTo>
                  <a:cubicBezTo>
                    <a:pt x="391" y="0"/>
                    <a:pt x="427" y="0"/>
                    <a:pt x="464" y="1"/>
                  </a:cubicBezTo>
                </a:path>
              </a:pathLst>
            </a:custGeom>
            <a:noFill/>
            <a:ln w="38100" cmpd="sng">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9" name="Freeform 2111"/>
            <p:cNvSpPr>
              <a:spLocks/>
            </p:cNvSpPr>
            <p:nvPr/>
          </p:nvSpPr>
          <p:spPr bwMode="auto">
            <a:xfrm>
              <a:off x="4716" y="2769"/>
              <a:ext cx="465" cy="469"/>
            </a:xfrm>
            <a:custGeom>
              <a:avLst/>
              <a:gdLst>
                <a:gd name="T0" fmla="*/ 11 w 464"/>
                <a:gd name="T1" fmla="*/ 451 h 469"/>
                <a:gd name="T2" fmla="*/ 14 w 464"/>
                <a:gd name="T3" fmla="*/ 469 h 469"/>
                <a:gd name="T4" fmla="*/ 11 w 464"/>
                <a:gd name="T5" fmla="*/ 427 h 469"/>
                <a:gd name="T6" fmla="*/ 11 w 464"/>
                <a:gd name="T7" fmla="*/ 382 h 469"/>
                <a:gd name="T8" fmla="*/ 77 w 464"/>
                <a:gd name="T9" fmla="*/ 220 h 469"/>
                <a:gd name="T10" fmla="*/ 179 w 464"/>
                <a:gd name="T11" fmla="*/ 100 h 469"/>
                <a:gd name="T12" fmla="*/ 344 w 464"/>
                <a:gd name="T13" fmla="*/ 16 h 469"/>
                <a:gd name="T14" fmla="*/ 464 w 464"/>
                <a:gd name="T15" fmla="*/ 1 h 4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4" h="469">
                  <a:moveTo>
                    <a:pt x="11" y="451"/>
                  </a:moveTo>
                  <a:lnTo>
                    <a:pt x="14" y="469"/>
                  </a:lnTo>
                  <a:cubicBezTo>
                    <a:pt x="14" y="465"/>
                    <a:pt x="11" y="441"/>
                    <a:pt x="11" y="427"/>
                  </a:cubicBezTo>
                  <a:cubicBezTo>
                    <a:pt x="11" y="413"/>
                    <a:pt x="0" y="416"/>
                    <a:pt x="11" y="382"/>
                  </a:cubicBezTo>
                  <a:cubicBezTo>
                    <a:pt x="22" y="348"/>
                    <a:pt x="49" y="267"/>
                    <a:pt x="77" y="220"/>
                  </a:cubicBezTo>
                  <a:cubicBezTo>
                    <a:pt x="105" y="173"/>
                    <a:pt x="135" y="134"/>
                    <a:pt x="179" y="100"/>
                  </a:cubicBezTo>
                  <a:cubicBezTo>
                    <a:pt x="223" y="66"/>
                    <a:pt x="297" y="32"/>
                    <a:pt x="344" y="16"/>
                  </a:cubicBezTo>
                  <a:cubicBezTo>
                    <a:pt x="391" y="0"/>
                    <a:pt x="427" y="0"/>
                    <a:pt x="464" y="1"/>
                  </a:cubicBezTo>
                </a:path>
              </a:pathLst>
            </a:custGeom>
            <a:noFill/>
            <a:ln w="38100" cmpd="sng">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0" name="Freeform 2112"/>
            <p:cNvSpPr>
              <a:spLocks/>
            </p:cNvSpPr>
            <p:nvPr/>
          </p:nvSpPr>
          <p:spPr bwMode="auto">
            <a:xfrm>
              <a:off x="2688" y="624"/>
              <a:ext cx="464" cy="469"/>
            </a:xfrm>
            <a:custGeom>
              <a:avLst/>
              <a:gdLst>
                <a:gd name="T0" fmla="*/ 11 w 464"/>
                <a:gd name="T1" fmla="*/ 451 h 469"/>
                <a:gd name="T2" fmla="*/ 14 w 464"/>
                <a:gd name="T3" fmla="*/ 469 h 469"/>
                <a:gd name="T4" fmla="*/ 11 w 464"/>
                <a:gd name="T5" fmla="*/ 427 h 469"/>
                <a:gd name="T6" fmla="*/ 11 w 464"/>
                <a:gd name="T7" fmla="*/ 382 h 469"/>
                <a:gd name="T8" fmla="*/ 77 w 464"/>
                <a:gd name="T9" fmla="*/ 220 h 469"/>
                <a:gd name="T10" fmla="*/ 179 w 464"/>
                <a:gd name="T11" fmla="*/ 100 h 469"/>
                <a:gd name="T12" fmla="*/ 344 w 464"/>
                <a:gd name="T13" fmla="*/ 16 h 469"/>
                <a:gd name="T14" fmla="*/ 464 w 464"/>
                <a:gd name="T15" fmla="*/ 1 h 4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4" h="469">
                  <a:moveTo>
                    <a:pt x="11" y="451"/>
                  </a:moveTo>
                  <a:lnTo>
                    <a:pt x="14" y="469"/>
                  </a:lnTo>
                  <a:cubicBezTo>
                    <a:pt x="14" y="465"/>
                    <a:pt x="11" y="441"/>
                    <a:pt x="11" y="427"/>
                  </a:cubicBezTo>
                  <a:cubicBezTo>
                    <a:pt x="11" y="413"/>
                    <a:pt x="0" y="416"/>
                    <a:pt x="11" y="382"/>
                  </a:cubicBezTo>
                  <a:cubicBezTo>
                    <a:pt x="22" y="348"/>
                    <a:pt x="49" y="267"/>
                    <a:pt x="77" y="220"/>
                  </a:cubicBezTo>
                  <a:cubicBezTo>
                    <a:pt x="105" y="173"/>
                    <a:pt x="135" y="134"/>
                    <a:pt x="179" y="100"/>
                  </a:cubicBezTo>
                  <a:cubicBezTo>
                    <a:pt x="223" y="66"/>
                    <a:pt x="297" y="32"/>
                    <a:pt x="344" y="16"/>
                  </a:cubicBezTo>
                  <a:cubicBezTo>
                    <a:pt x="391" y="0"/>
                    <a:pt x="427" y="0"/>
                    <a:pt x="464" y="1"/>
                  </a:cubicBezTo>
                </a:path>
              </a:pathLst>
            </a:custGeom>
            <a:noFill/>
            <a:ln w="38100" cmpd="sng">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1" name="Freeform 2113"/>
            <p:cNvSpPr>
              <a:spLocks/>
            </p:cNvSpPr>
            <p:nvPr/>
          </p:nvSpPr>
          <p:spPr bwMode="auto">
            <a:xfrm>
              <a:off x="4730" y="2767"/>
              <a:ext cx="546" cy="577"/>
            </a:xfrm>
            <a:custGeom>
              <a:avLst/>
              <a:gdLst>
                <a:gd name="T0" fmla="*/ 447 w 546"/>
                <a:gd name="T1" fmla="*/ 0 h 577"/>
                <a:gd name="T2" fmla="*/ 495 w 546"/>
                <a:gd name="T3" fmla="*/ 48 h 577"/>
                <a:gd name="T4" fmla="*/ 540 w 546"/>
                <a:gd name="T5" fmla="*/ 138 h 577"/>
                <a:gd name="T6" fmla="*/ 531 w 546"/>
                <a:gd name="T7" fmla="*/ 285 h 577"/>
                <a:gd name="T8" fmla="*/ 498 w 546"/>
                <a:gd name="T9" fmla="*/ 387 h 577"/>
                <a:gd name="T10" fmla="*/ 408 w 546"/>
                <a:gd name="T11" fmla="*/ 495 h 577"/>
                <a:gd name="T12" fmla="*/ 252 w 546"/>
                <a:gd name="T13" fmla="*/ 564 h 577"/>
                <a:gd name="T14" fmla="*/ 135 w 546"/>
                <a:gd name="T15" fmla="*/ 564 h 577"/>
                <a:gd name="T16" fmla="*/ 0 w 546"/>
                <a:gd name="T17" fmla="*/ 483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6" h="577">
                  <a:moveTo>
                    <a:pt x="447" y="0"/>
                  </a:moveTo>
                  <a:cubicBezTo>
                    <a:pt x="463" y="12"/>
                    <a:pt x="480" y="25"/>
                    <a:pt x="495" y="48"/>
                  </a:cubicBezTo>
                  <a:cubicBezTo>
                    <a:pt x="510" y="71"/>
                    <a:pt x="534" y="99"/>
                    <a:pt x="540" y="138"/>
                  </a:cubicBezTo>
                  <a:cubicBezTo>
                    <a:pt x="546" y="177"/>
                    <a:pt x="538" y="244"/>
                    <a:pt x="531" y="285"/>
                  </a:cubicBezTo>
                  <a:cubicBezTo>
                    <a:pt x="524" y="326"/>
                    <a:pt x="519" y="352"/>
                    <a:pt x="498" y="387"/>
                  </a:cubicBezTo>
                  <a:cubicBezTo>
                    <a:pt x="477" y="422"/>
                    <a:pt x="449" y="466"/>
                    <a:pt x="408" y="495"/>
                  </a:cubicBezTo>
                  <a:cubicBezTo>
                    <a:pt x="367" y="524"/>
                    <a:pt x="297" y="553"/>
                    <a:pt x="252" y="564"/>
                  </a:cubicBezTo>
                  <a:cubicBezTo>
                    <a:pt x="207" y="575"/>
                    <a:pt x="177" y="577"/>
                    <a:pt x="135" y="564"/>
                  </a:cubicBezTo>
                  <a:cubicBezTo>
                    <a:pt x="93" y="551"/>
                    <a:pt x="22" y="496"/>
                    <a:pt x="0" y="483"/>
                  </a:cubicBezTo>
                </a:path>
              </a:pathLst>
            </a:custGeom>
            <a:noFill/>
            <a:ln w="38100" cmpd="sng">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2" name="Line 2114"/>
            <p:cNvSpPr>
              <a:spLocks noChangeShapeType="1"/>
            </p:cNvSpPr>
            <p:nvPr/>
          </p:nvSpPr>
          <p:spPr bwMode="auto">
            <a:xfrm>
              <a:off x="5048" y="3106"/>
              <a:ext cx="368" cy="400"/>
            </a:xfrm>
            <a:prstGeom prst="line">
              <a:avLst/>
            </a:prstGeom>
            <a:noFill/>
            <a:ln w="38100">
              <a:solidFill>
                <a:srgbClr val="FF66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3" name="Line 2115"/>
            <p:cNvSpPr>
              <a:spLocks noChangeShapeType="1"/>
            </p:cNvSpPr>
            <p:nvPr/>
          </p:nvSpPr>
          <p:spPr bwMode="auto">
            <a:xfrm flipH="1" flipV="1">
              <a:off x="3416" y="753"/>
              <a:ext cx="1082" cy="118"/>
            </a:xfrm>
            <a:prstGeom prst="line">
              <a:avLst/>
            </a:prstGeom>
            <a:noFill/>
            <a:ln w="19050">
              <a:solidFill>
                <a:srgbClr val="FF66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4" name="Text Box 2116"/>
            <p:cNvSpPr txBox="1">
              <a:spLocks noChangeArrowheads="1"/>
            </p:cNvSpPr>
            <p:nvPr/>
          </p:nvSpPr>
          <p:spPr bwMode="auto">
            <a:xfrm rot="2791344">
              <a:off x="4255" y="1234"/>
              <a:ext cx="146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solidFill>
                    <a:srgbClr val="FF6600"/>
                  </a:solidFill>
                </a:rPr>
                <a:t>6 electrical barrels</a:t>
              </a:r>
            </a:p>
          </p:txBody>
        </p:sp>
        <p:sp>
          <p:nvSpPr>
            <p:cNvPr id="25" name="Line 2117"/>
            <p:cNvSpPr>
              <a:spLocks noChangeShapeType="1"/>
            </p:cNvSpPr>
            <p:nvPr/>
          </p:nvSpPr>
          <p:spPr bwMode="auto">
            <a:xfrm flipH="1">
              <a:off x="3677" y="1005"/>
              <a:ext cx="939" cy="63"/>
            </a:xfrm>
            <a:prstGeom prst="line">
              <a:avLst/>
            </a:prstGeom>
            <a:noFill/>
            <a:ln w="19050">
              <a:solidFill>
                <a:srgbClr val="FF66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6" name="Line 2118"/>
            <p:cNvSpPr>
              <a:spLocks noChangeShapeType="1"/>
            </p:cNvSpPr>
            <p:nvPr/>
          </p:nvSpPr>
          <p:spPr bwMode="auto">
            <a:xfrm flipH="1">
              <a:off x="4054" y="1147"/>
              <a:ext cx="694" cy="306"/>
            </a:xfrm>
            <a:prstGeom prst="line">
              <a:avLst/>
            </a:prstGeom>
            <a:noFill/>
            <a:ln w="19050">
              <a:solidFill>
                <a:srgbClr val="FF66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7" name="Line 2119"/>
            <p:cNvSpPr>
              <a:spLocks noChangeShapeType="1"/>
            </p:cNvSpPr>
            <p:nvPr/>
          </p:nvSpPr>
          <p:spPr bwMode="auto">
            <a:xfrm flipH="1">
              <a:off x="4412" y="1293"/>
              <a:ext cx="465" cy="538"/>
            </a:xfrm>
            <a:prstGeom prst="line">
              <a:avLst/>
            </a:prstGeom>
            <a:noFill/>
            <a:ln w="19050">
              <a:solidFill>
                <a:srgbClr val="FF66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8" name="Line 2120"/>
            <p:cNvSpPr>
              <a:spLocks noChangeShapeType="1"/>
            </p:cNvSpPr>
            <p:nvPr/>
          </p:nvSpPr>
          <p:spPr bwMode="auto">
            <a:xfrm flipH="1">
              <a:off x="4738" y="1415"/>
              <a:ext cx="262" cy="795"/>
            </a:xfrm>
            <a:prstGeom prst="line">
              <a:avLst/>
            </a:prstGeom>
            <a:noFill/>
            <a:ln w="19050">
              <a:solidFill>
                <a:srgbClr val="FF66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9" name="Line 2121"/>
            <p:cNvSpPr>
              <a:spLocks noChangeShapeType="1"/>
            </p:cNvSpPr>
            <p:nvPr/>
          </p:nvSpPr>
          <p:spPr bwMode="auto">
            <a:xfrm flipH="1">
              <a:off x="5026" y="1528"/>
              <a:ext cx="85" cy="965"/>
            </a:xfrm>
            <a:prstGeom prst="line">
              <a:avLst/>
            </a:prstGeom>
            <a:noFill/>
            <a:ln w="19050">
              <a:solidFill>
                <a:srgbClr val="FF66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30" name="Text Box 2122"/>
            <p:cNvSpPr txBox="1">
              <a:spLocks noChangeArrowheads="1"/>
            </p:cNvSpPr>
            <p:nvPr/>
          </p:nvSpPr>
          <p:spPr bwMode="auto">
            <a:xfrm>
              <a:off x="4992" y="3361"/>
              <a:ext cx="248" cy="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solidFill>
                    <a:srgbClr val="FF6600"/>
                  </a:solidFill>
                </a:rPr>
                <a:t>Z</a:t>
              </a:r>
            </a:p>
          </p:txBody>
        </p:sp>
      </p:grpSp>
      <p:sp>
        <p:nvSpPr>
          <p:cNvPr id="47111" name="Rectangle 2051"/>
          <p:cNvSpPr txBox="1">
            <a:spLocks noChangeArrowheads="1"/>
          </p:cNvSpPr>
          <p:nvPr/>
        </p:nvSpPr>
        <p:spPr bwMode="auto">
          <a:xfrm>
            <a:off x="5707063" y="4073525"/>
            <a:ext cx="3151187"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spcBef>
                <a:spcPct val="20000"/>
              </a:spcBef>
              <a:buFont typeface="Arial" charset="0"/>
              <a:buNone/>
            </a:pPr>
            <a:r>
              <a:rPr lang="en-US" sz="1600" b="1">
                <a:solidFill>
                  <a:srgbClr val="898989"/>
                </a:solidFill>
                <a:latin typeface="Calibri" charset="0"/>
              </a:rPr>
              <a:t>5 double sided layers</a:t>
            </a:r>
          </a:p>
          <a:p>
            <a:pPr lvl="1" algn="ctr">
              <a:lnSpc>
                <a:spcPct val="90000"/>
              </a:lnSpc>
              <a:spcBef>
                <a:spcPct val="20000"/>
              </a:spcBef>
              <a:buFont typeface="Arial" charset="0"/>
              <a:buNone/>
            </a:pPr>
            <a:r>
              <a:rPr lang="en-US" sz="1400">
                <a:solidFill>
                  <a:srgbClr val="898989"/>
                </a:solidFill>
                <a:latin typeface="Calibri" charset="0"/>
              </a:rPr>
              <a:t>3 x 90</a:t>
            </a:r>
            <a:r>
              <a:rPr lang="en-US" sz="1400" baseline="30000">
                <a:solidFill>
                  <a:srgbClr val="898989"/>
                </a:solidFill>
                <a:latin typeface="Calibri" charset="0"/>
              </a:rPr>
              <a:t>o</a:t>
            </a:r>
            <a:r>
              <a:rPr lang="en-US" sz="1400">
                <a:solidFill>
                  <a:srgbClr val="898989"/>
                </a:solidFill>
                <a:latin typeface="Calibri" charset="0"/>
              </a:rPr>
              <a:t> and 2 x 1.2</a:t>
            </a:r>
            <a:r>
              <a:rPr lang="en-US" sz="1400" baseline="30000">
                <a:solidFill>
                  <a:srgbClr val="898989"/>
                </a:solidFill>
                <a:latin typeface="Calibri" charset="0"/>
              </a:rPr>
              <a:t>o</a:t>
            </a:r>
          </a:p>
          <a:p>
            <a:pPr algn="ctr">
              <a:lnSpc>
                <a:spcPct val="90000"/>
              </a:lnSpc>
              <a:spcBef>
                <a:spcPct val="20000"/>
              </a:spcBef>
              <a:buFont typeface="Arial" charset="0"/>
              <a:buNone/>
            </a:pPr>
            <a:r>
              <a:rPr lang="en-US" sz="1600" b="1">
                <a:solidFill>
                  <a:srgbClr val="898989"/>
                </a:solidFill>
                <a:latin typeface="Calibri" charset="0"/>
              </a:rPr>
              <a:t>Very compact</a:t>
            </a:r>
          </a:p>
          <a:p>
            <a:pPr algn="ctr">
              <a:lnSpc>
                <a:spcPct val="90000"/>
              </a:lnSpc>
              <a:spcBef>
                <a:spcPct val="20000"/>
              </a:spcBef>
              <a:buFont typeface="Arial" charset="0"/>
              <a:buNone/>
            </a:pPr>
            <a:r>
              <a:rPr lang="en-US" sz="1600" b="1">
                <a:solidFill>
                  <a:srgbClr val="898989"/>
                </a:solidFill>
                <a:latin typeface="Calibri" charset="0"/>
              </a:rPr>
              <a:t>Tight alignment tolerances</a:t>
            </a:r>
          </a:p>
          <a:p>
            <a:pPr lvl="1" algn="ctr">
              <a:lnSpc>
                <a:spcPct val="90000"/>
              </a:lnSpc>
              <a:spcBef>
                <a:spcPct val="20000"/>
              </a:spcBef>
              <a:buFont typeface="Arial" charset="0"/>
              <a:buNone/>
            </a:pPr>
            <a:r>
              <a:rPr lang="en-US" sz="1400">
                <a:solidFill>
                  <a:srgbClr val="898989"/>
                </a:solidFill>
                <a:latin typeface="Calibri" charset="0"/>
              </a:rPr>
              <a:t>For the trigger</a:t>
            </a:r>
          </a:p>
          <a:p>
            <a:pPr algn="ctr">
              <a:lnSpc>
                <a:spcPct val="90000"/>
              </a:lnSpc>
              <a:spcBef>
                <a:spcPct val="20000"/>
              </a:spcBef>
              <a:buFont typeface="Arial" charset="0"/>
              <a:buNone/>
            </a:pPr>
            <a:r>
              <a:rPr lang="en-US" sz="1600" b="1">
                <a:solidFill>
                  <a:srgbClr val="898989"/>
                </a:solidFill>
                <a:latin typeface="Calibri" charset="0"/>
              </a:rPr>
              <a:t>Very symmetric</a:t>
            </a:r>
          </a:p>
          <a:p>
            <a:pPr algn="ctr">
              <a:lnSpc>
                <a:spcPct val="90000"/>
              </a:lnSpc>
              <a:spcBef>
                <a:spcPct val="20000"/>
              </a:spcBef>
              <a:buFont typeface="Arial" charset="0"/>
              <a:buNone/>
            </a:pPr>
            <a:r>
              <a:rPr lang="en-US" sz="1600" b="1">
                <a:solidFill>
                  <a:srgbClr val="898989"/>
                </a:solidFill>
                <a:latin typeface="Calibri" charset="0"/>
              </a:rPr>
              <a:t>Many </a:t>
            </a:r>
            <a:r>
              <a:rPr lang="en-US" sz="1000" b="1" i="1">
                <a:solidFill>
                  <a:srgbClr val="898989"/>
                </a:solidFill>
                <a:latin typeface="Calibri" charset="0"/>
              </a:rPr>
              <a:t>(maybe too many)</a:t>
            </a:r>
            <a:r>
              <a:rPr lang="en-US" sz="1600" b="1">
                <a:solidFill>
                  <a:srgbClr val="898989"/>
                </a:solidFill>
                <a:latin typeface="Calibri" charset="0"/>
              </a:rPr>
              <a:t> different components</a:t>
            </a:r>
          </a:p>
        </p:txBody>
      </p:sp>
      <p:sp>
        <p:nvSpPr>
          <p:cNvPr id="32" name="Line 2071"/>
          <p:cNvSpPr>
            <a:spLocks noChangeShapeType="1"/>
          </p:cNvSpPr>
          <p:nvPr/>
        </p:nvSpPr>
        <p:spPr bwMode="auto">
          <a:xfrm flipV="1">
            <a:off x="2930525" y="1398588"/>
            <a:ext cx="0" cy="2133600"/>
          </a:xfrm>
          <a:prstGeom prst="line">
            <a:avLst/>
          </a:prstGeom>
          <a:noFill/>
          <a:ln w="57150">
            <a:solidFill>
              <a:srgbClr val="FF66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33" name="Line 2072"/>
          <p:cNvSpPr>
            <a:spLocks noChangeShapeType="1"/>
          </p:cNvSpPr>
          <p:nvPr/>
        </p:nvSpPr>
        <p:spPr bwMode="auto">
          <a:xfrm flipV="1">
            <a:off x="2930525" y="3151188"/>
            <a:ext cx="228600" cy="381000"/>
          </a:xfrm>
          <a:prstGeom prst="line">
            <a:avLst/>
          </a:prstGeom>
          <a:noFill/>
          <a:ln w="5715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34" name="Text Box 2073"/>
          <p:cNvSpPr txBox="1">
            <a:spLocks noChangeArrowheads="1"/>
          </p:cNvSpPr>
          <p:nvPr/>
        </p:nvSpPr>
        <p:spPr bwMode="auto">
          <a:xfrm>
            <a:off x="3387725" y="2986088"/>
            <a:ext cx="893763" cy="376237"/>
          </a:xfrm>
          <a:prstGeom prst="rect">
            <a:avLst/>
          </a:prstGeom>
          <a:solidFill>
            <a:schemeClr val="bg1"/>
          </a:solidFill>
          <a:ln w="9525">
            <a:solidFill>
              <a:srgbClr val="FF66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a:solidFill>
                  <a:srgbClr val="FF6600"/>
                </a:solidFill>
                <a:latin typeface="Comic Sans MS" charset="0"/>
              </a:rPr>
              <a:t>2.5 cm</a:t>
            </a:r>
            <a:endParaRPr lang="en-US" sz="2000">
              <a:solidFill>
                <a:srgbClr val="FF6600"/>
              </a:solidFill>
              <a:latin typeface="Comic Sans MS" charset="0"/>
            </a:endParaRPr>
          </a:p>
        </p:txBody>
      </p:sp>
      <p:sp>
        <p:nvSpPr>
          <p:cNvPr id="35" name="Text Box 2074"/>
          <p:cNvSpPr txBox="1">
            <a:spLocks noChangeArrowheads="1"/>
          </p:cNvSpPr>
          <p:nvPr/>
        </p:nvSpPr>
        <p:spPr bwMode="auto">
          <a:xfrm>
            <a:off x="3128963" y="1214438"/>
            <a:ext cx="996950" cy="376237"/>
          </a:xfrm>
          <a:prstGeom prst="rect">
            <a:avLst/>
          </a:prstGeom>
          <a:solidFill>
            <a:schemeClr val="bg1"/>
          </a:solidFill>
          <a:ln w="9525">
            <a:solidFill>
              <a:srgbClr val="FF66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a:solidFill>
                  <a:srgbClr val="FF6600"/>
                </a:solidFill>
                <a:latin typeface="Comic Sans MS" charset="0"/>
              </a:rPr>
              <a:t>10.6 cm</a:t>
            </a:r>
          </a:p>
        </p:txBody>
      </p:sp>
      <p:sp>
        <p:nvSpPr>
          <p:cNvPr id="36" name="Line 2075"/>
          <p:cNvSpPr>
            <a:spLocks noChangeShapeType="1"/>
          </p:cNvSpPr>
          <p:nvPr/>
        </p:nvSpPr>
        <p:spPr bwMode="auto">
          <a:xfrm flipV="1">
            <a:off x="5302250" y="5243513"/>
            <a:ext cx="0" cy="501650"/>
          </a:xfrm>
          <a:prstGeom prst="line">
            <a:avLst/>
          </a:prstGeom>
          <a:noFill/>
          <a:ln w="38100">
            <a:solidFill>
              <a:srgbClr val="FF99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7" name="Line 2076"/>
          <p:cNvSpPr>
            <a:spLocks noChangeShapeType="1"/>
          </p:cNvSpPr>
          <p:nvPr/>
        </p:nvSpPr>
        <p:spPr bwMode="auto">
          <a:xfrm flipH="1" flipV="1">
            <a:off x="4849813" y="5729288"/>
            <a:ext cx="476250" cy="14287"/>
          </a:xfrm>
          <a:prstGeom prst="line">
            <a:avLst/>
          </a:prstGeom>
          <a:noFill/>
          <a:ln w="38100">
            <a:solidFill>
              <a:srgbClr val="FF99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8" name="Text Box 2077"/>
          <p:cNvSpPr txBox="1">
            <a:spLocks noChangeArrowheads="1"/>
          </p:cNvSpPr>
          <p:nvPr/>
        </p:nvSpPr>
        <p:spPr bwMode="auto">
          <a:xfrm>
            <a:off x="5133975" y="4775200"/>
            <a:ext cx="3746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rgbClr val="FF9900"/>
                </a:solidFill>
              </a:rPr>
              <a:t>x</a:t>
            </a:r>
            <a:endParaRPr lang="en-US"/>
          </a:p>
        </p:txBody>
      </p:sp>
      <p:sp>
        <p:nvSpPr>
          <p:cNvPr id="39" name="Text Box 2078"/>
          <p:cNvSpPr txBox="1">
            <a:spLocks noChangeArrowheads="1"/>
          </p:cNvSpPr>
          <p:nvPr/>
        </p:nvSpPr>
        <p:spPr bwMode="auto">
          <a:xfrm>
            <a:off x="4476750" y="5341938"/>
            <a:ext cx="3746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rgbClr val="FF9900"/>
                </a:solidFill>
              </a:rPr>
              <a:t>y</a:t>
            </a:r>
            <a:endParaRPr lang="en-US"/>
          </a:p>
        </p:txBody>
      </p:sp>
      <p:sp>
        <p:nvSpPr>
          <p:cNvPr id="40" name="Line 2079"/>
          <p:cNvSpPr>
            <a:spLocks noChangeShapeType="1"/>
          </p:cNvSpPr>
          <p:nvPr/>
        </p:nvSpPr>
        <p:spPr bwMode="auto">
          <a:xfrm flipH="1">
            <a:off x="1144588" y="3917950"/>
            <a:ext cx="1352550" cy="1338263"/>
          </a:xfrm>
          <a:prstGeom prst="line">
            <a:avLst/>
          </a:prstGeom>
          <a:noFill/>
          <a:ln w="38100">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1" name="Line 2080"/>
          <p:cNvSpPr>
            <a:spLocks noChangeShapeType="1"/>
          </p:cNvSpPr>
          <p:nvPr/>
        </p:nvSpPr>
        <p:spPr bwMode="auto">
          <a:xfrm flipH="1">
            <a:off x="2225675" y="3992563"/>
            <a:ext cx="528638" cy="1841500"/>
          </a:xfrm>
          <a:prstGeom prst="line">
            <a:avLst/>
          </a:prstGeom>
          <a:noFill/>
          <a:ln w="38100">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2" name="Line 2081"/>
          <p:cNvSpPr>
            <a:spLocks noChangeShapeType="1"/>
          </p:cNvSpPr>
          <p:nvPr/>
        </p:nvSpPr>
        <p:spPr bwMode="auto">
          <a:xfrm>
            <a:off x="3035300" y="4003675"/>
            <a:ext cx="436563" cy="1892300"/>
          </a:xfrm>
          <a:prstGeom prst="line">
            <a:avLst/>
          </a:prstGeom>
          <a:noFill/>
          <a:ln w="38100">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3" name="Line 2082"/>
          <p:cNvSpPr>
            <a:spLocks noChangeShapeType="1"/>
          </p:cNvSpPr>
          <p:nvPr/>
        </p:nvSpPr>
        <p:spPr bwMode="auto">
          <a:xfrm flipH="1" flipV="1">
            <a:off x="2033588" y="5229225"/>
            <a:ext cx="1660525" cy="1055688"/>
          </a:xfrm>
          <a:prstGeom prst="line">
            <a:avLst/>
          </a:prstGeom>
          <a:noFill/>
          <a:ln w="38100">
            <a:solidFill>
              <a:srgbClr val="FF0000"/>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4" name="Line 2083"/>
          <p:cNvSpPr>
            <a:spLocks noChangeShapeType="1"/>
          </p:cNvSpPr>
          <p:nvPr/>
        </p:nvSpPr>
        <p:spPr bwMode="auto">
          <a:xfrm flipH="1" flipV="1">
            <a:off x="2757488" y="5229225"/>
            <a:ext cx="976312" cy="954088"/>
          </a:xfrm>
          <a:prstGeom prst="line">
            <a:avLst/>
          </a:prstGeom>
          <a:noFill/>
          <a:ln w="38100">
            <a:solidFill>
              <a:srgbClr val="FF0000"/>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5" name="Text Box 2084"/>
          <p:cNvSpPr txBox="1">
            <a:spLocks noChangeArrowheads="1"/>
          </p:cNvSpPr>
          <p:nvPr/>
        </p:nvSpPr>
        <p:spPr bwMode="auto">
          <a:xfrm>
            <a:off x="2984500" y="6215063"/>
            <a:ext cx="2749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rgbClr val="FF0000"/>
                </a:solidFill>
                <a:latin typeface="Comic Sans MS" charset="0"/>
              </a:rPr>
              <a:t>Note </a:t>
            </a:r>
            <a:r>
              <a:rPr lang="ja-JP" altLang="en-US">
                <a:solidFill>
                  <a:srgbClr val="FF0000"/>
                </a:solidFill>
                <a:latin typeface="Arial"/>
              </a:rPr>
              <a:t>“</a:t>
            </a:r>
            <a:r>
              <a:rPr lang="en-US">
                <a:solidFill>
                  <a:srgbClr val="FF0000"/>
                </a:solidFill>
                <a:latin typeface="Comic Sans MS" charset="0"/>
              </a:rPr>
              <a:t>wedge</a:t>
            </a:r>
            <a:r>
              <a:rPr lang="ja-JP" altLang="en-US">
                <a:solidFill>
                  <a:srgbClr val="FF0000"/>
                </a:solidFill>
                <a:latin typeface="Arial"/>
              </a:rPr>
              <a:t>”</a:t>
            </a:r>
            <a:r>
              <a:rPr lang="en-US">
                <a:solidFill>
                  <a:srgbClr val="FF0000"/>
                </a:solidFill>
                <a:latin typeface="Comic Sans MS" charset="0"/>
              </a:rPr>
              <a:t> symmetry</a:t>
            </a:r>
            <a:endParaRPr lang="en-US">
              <a:latin typeface="Comic Sans MS" charset="0"/>
            </a:endParaRPr>
          </a:p>
        </p:txBody>
      </p:sp>
      <p:pic>
        <p:nvPicPr>
          <p:cNvPr id="47126" name="Picture 2123" descr="D:\aaa\SVXII\P8220018.JPG"/>
          <p:cNvPicPr>
            <a:picLocks noChangeAspect="1" noChangeArrowheads="1"/>
          </p:cNvPicPr>
          <p:nvPr/>
        </p:nvPicPr>
        <p:blipFill>
          <a:blip r:embed="rId6">
            <a:extLst>
              <a:ext uri="{28A0092B-C50C-407E-A947-70E740481C1C}">
                <a14:useLocalDpi xmlns:a14="http://schemas.microsoft.com/office/drawing/2010/main" val="0"/>
              </a:ext>
            </a:extLst>
          </a:blip>
          <a:srcRect l="20000" r="20000" b="22667"/>
          <a:stretch>
            <a:fillRect/>
          </a:stretch>
        </p:blipFill>
        <p:spPr bwMode="auto">
          <a:xfrm>
            <a:off x="549275" y="1112838"/>
            <a:ext cx="1447800" cy="139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7" name="Picture 21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6100" y="2636838"/>
            <a:ext cx="2362200"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36DB9D0-1091-5340-922C-56C517DAE69F}" type="datetime1">
              <a:rPr lang="en-US" sz="1200">
                <a:solidFill>
                  <a:srgbClr val="898989"/>
                </a:solidFill>
                <a:latin typeface="Calibri" charset="0"/>
              </a:rPr>
              <a:pPr eaLnBrk="1" hangingPunct="1"/>
              <a:t>2/22/12</a:t>
            </a:fld>
            <a:endParaRPr lang="en-US" sz="1200">
              <a:solidFill>
                <a:srgbClr val="898989"/>
              </a:solidFill>
              <a:latin typeface="Calibri" charset="0"/>
            </a:endParaRPr>
          </a:p>
        </p:txBody>
      </p:sp>
      <p:sp>
        <p:nvSpPr>
          <p:cNvPr id="49154"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BBF45E1-A946-C841-A578-E1D5D1279677}" type="slidenum">
              <a:rPr lang="en-US" sz="1200">
                <a:solidFill>
                  <a:srgbClr val="898989"/>
                </a:solidFill>
                <a:latin typeface="Calibri" charset="0"/>
              </a:rPr>
              <a:pPr eaLnBrk="1" hangingPunct="1"/>
              <a:t>19</a:t>
            </a:fld>
            <a:endParaRPr lang="en-US" sz="1200">
              <a:solidFill>
                <a:srgbClr val="898989"/>
              </a:solidFill>
              <a:latin typeface="Calibri" charset="0"/>
            </a:endParaRPr>
          </a:p>
        </p:txBody>
      </p:sp>
      <p:pic>
        <p:nvPicPr>
          <p:cNvPr id="49155" name="Picture 1" descr="Screen Shot 2012-02-14 at 6.45.27 AM.png"/>
          <p:cNvPicPr>
            <a:picLocks noChangeAspect="1"/>
          </p:cNvPicPr>
          <p:nvPr/>
        </p:nvPicPr>
        <p:blipFill>
          <a:blip r:embed="rId3">
            <a:extLst>
              <a:ext uri="{28A0092B-C50C-407E-A947-70E740481C1C}">
                <a14:useLocalDpi xmlns:a14="http://schemas.microsoft.com/office/drawing/2010/main" val="0"/>
              </a:ext>
            </a:extLst>
          </a:blip>
          <a:srcRect l="13577" t="15717" r="19937" b="72548"/>
          <a:stretch>
            <a:fillRect/>
          </a:stretch>
        </p:blipFill>
        <p:spPr bwMode="auto">
          <a:xfrm>
            <a:off x="0" y="0"/>
            <a:ext cx="60801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Box 3"/>
          <p:cNvSpPr txBox="1">
            <a:spLocks noChangeArrowheads="1"/>
          </p:cNvSpPr>
          <p:nvPr/>
        </p:nvSpPr>
        <p:spPr bwMode="auto">
          <a:xfrm>
            <a:off x="6565900" y="0"/>
            <a:ext cx="204470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Silicon Track labs</a:t>
            </a:r>
          </a:p>
          <a:p>
            <a:pPr eaLnBrk="1" hangingPunct="1"/>
            <a:r>
              <a:rPr lang="en-US" sz="1800"/>
              <a:t>Day 1 introduction</a:t>
            </a:r>
          </a:p>
        </p:txBody>
      </p:sp>
      <p:pic>
        <p:nvPicPr>
          <p:cNvPr id="49157" name="Picture 2" descr="Screen Shot 2012-02-15 at 8.28.36 AM.png"/>
          <p:cNvPicPr>
            <a:picLocks noChangeAspect="1"/>
          </p:cNvPicPr>
          <p:nvPr/>
        </p:nvPicPr>
        <p:blipFill>
          <a:blip r:embed="rId4">
            <a:extLst>
              <a:ext uri="{28A0092B-C50C-407E-A947-70E740481C1C}">
                <a14:useLocalDpi xmlns:a14="http://schemas.microsoft.com/office/drawing/2010/main" val="0"/>
              </a:ext>
            </a:extLst>
          </a:blip>
          <a:srcRect l="18301" t="25034" r="17320" b="10130"/>
          <a:stretch>
            <a:fillRect/>
          </a:stretch>
        </p:blipFill>
        <p:spPr bwMode="auto">
          <a:xfrm>
            <a:off x="304800" y="1292225"/>
            <a:ext cx="85344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TextBox 7"/>
          <p:cNvSpPr txBox="1">
            <a:spLocks noChangeArrowheads="1"/>
          </p:cNvSpPr>
          <p:nvPr/>
        </p:nvSpPr>
        <p:spPr bwMode="auto">
          <a:xfrm>
            <a:off x="381000" y="685800"/>
            <a:ext cx="876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t>The largest silicon detector: The CMS tracker.</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C6746C3-3D97-DD40-9F06-62AB79A439DC}" type="datetime1">
              <a:rPr lang="en-US" sz="1200">
                <a:solidFill>
                  <a:srgbClr val="898989"/>
                </a:solidFill>
                <a:latin typeface="Calibri" charset="0"/>
              </a:rPr>
              <a:pPr eaLnBrk="1" hangingPunct="1"/>
              <a:t>2/22/12</a:t>
            </a:fld>
            <a:endParaRPr lang="en-US" sz="1200">
              <a:solidFill>
                <a:srgbClr val="898989"/>
              </a:solidFill>
              <a:latin typeface="Calibri" charset="0"/>
            </a:endParaRPr>
          </a:p>
        </p:txBody>
      </p:sp>
      <p:sp>
        <p:nvSpPr>
          <p:cNvPr id="18434"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A4E7159-E748-B246-8DBE-3BA2AE88909D}" type="slidenum">
              <a:rPr lang="en-US" sz="1200">
                <a:solidFill>
                  <a:srgbClr val="898989"/>
                </a:solidFill>
                <a:latin typeface="Calibri" charset="0"/>
              </a:rPr>
              <a:pPr eaLnBrk="1" hangingPunct="1"/>
              <a:t>2</a:t>
            </a:fld>
            <a:endParaRPr lang="en-US" sz="1200">
              <a:solidFill>
                <a:srgbClr val="898989"/>
              </a:solidFill>
              <a:latin typeface="Calibri" charset="0"/>
            </a:endParaRPr>
          </a:p>
        </p:txBody>
      </p:sp>
      <p:pic>
        <p:nvPicPr>
          <p:cNvPr id="18435" name="Picture 1" descr="Screen Shot 2012-02-14 at 6.45.27 AM.png"/>
          <p:cNvPicPr>
            <a:picLocks noChangeAspect="1"/>
          </p:cNvPicPr>
          <p:nvPr/>
        </p:nvPicPr>
        <p:blipFill>
          <a:blip r:embed="rId3">
            <a:extLst>
              <a:ext uri="{28A0092B-C50C-407E-A947-70E740481C1C}">
                <a14:useLocalDpi xmlns:a14="http://schemas.microsoft.com/office/drawing/2010/main" val="0"/>
              </a:ext>
            </a:extLst>
          </a:blip>
          <a:srcRect l="13577" t="15717" r="19937" b="72548"/>
          <a:stretch>
            <a:fillRect/>
          </a:stretch>
        </p:blipFill>
        <p:spPr bwMode="auto">
          <a:xfrm>
            <a:off x="0" y="0"/>
            <a:ext cx="60801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3"/>
          <p:cNvSpPr txBox="1">
            <a:spLocks noChangeArrowheads="1"/>
          </p:cNvSpPr>
          <p:nvPr/>
        </p:nvSpPr>
        <p:spPr bwMode="auto">
          <a:xfrm>
            <a:off x="6565900" y="0"/>
            <a:ext cx="204470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Silicon Track labs</a:t>
            </a:r>
          </a:p>
          <a:p>
            <a:pPr eaLnBrk="1" hangingPunct="1"/>
            <a:r>
              <a:rPr lang="en-US" sz="1800"/>
              <a:t>Day 1 introduction</a:t>
            </a:r>
          </a:p>
        </p:txBody>
      </p:sp>
      <p:sp>
        <p:nvSpPr>
          <p:cNvPr id="13" name="TextBox 12"/>
          <p:cNvSpPr txBox="1"/>
          <p:nvPr/>
        </p:nvSpPr>
        <p:spPr>
          <a:xfrm>
            <a:off x="228600" y="1744663"/>
            <a:ext cx="8610600" cy="2862262"/>
          </a:xfrm>
          <a:prstGeom prst="rect">
            <a:avLst/>
          </a:prstGeom>
          <a:noFill/>
          <a:ln>
            <a:solidFill>
              <a:srgbClr val="000000"/>
            </a:solidFill>
          </a:ln>
        </p:spPr>
        <p:txBody>
          <a:bodyPr>
            <a:spAutoFit/>
          </a:bodyPr>
          <a:lstStyle/>
          <a:p>
            <a:pPr>
              <a:defRPr/>
            </a:pPr>
            <a:r>
              <a:rPr lang="en-US" dirty="0"/>
              <a:t>Safety:</a:t>
            </a:r>
          </a:p>
          <a:p>
            <a:pPr marL="285750" indent="-285750">
              <a:buFont typeface="Arial"/>
              <a:buChar char="•"/>
              <a:defRPr/>
            </a:pPr>
            <a:r>
              <a:rPr lang="en-US" dirty="0"/>
              <a:t>The instrumentation you will use is as safe as the one you have in your house.</a:t>
            </a:r>
          </a:p>
          <a:p>
            <a:pPr marL="742950" lvl="1" indent="-285750">
              <a:buFont typeface="Arial"/>
              <a:buChar char="•"/>
              <a:defRPr/>
            </a:pPr>
            <a:r>
              <a:rPr lang="en-US" dirty="0"/>
              <a:t>Implications:</a:t>
            </a:r>
          </a:p>
          <a:p>
            <a:pPr marL="1200150" lvl="2" indent="-285750">
              <a:buFont typeface="Arial"/>
              <a:buChar char="•"/>
              <a:defRPr/>
            </a:pPr>
            <a:r>
              <a:rPr lang="en-US" dirty="0"/>
              <a:t>Pay attention to what you do.</a:t>
            </a:r>
          </a:p>
          <a:p>
            <a:pPr marL="1200150" lvl="2" indent="-285750">
              <a:buFont typeface="Arial"/>
              <a:buChar char="•"/>
              <a:defRPr/>
            </a:pPr>
            <a:r>
              <a:rPr lang="en-US" dirty="0"/>
              <a:t>Ask for help if you have any question mark.</a:t>
            </a:r>
          </a:p>
          <a:p>
            <a:pPr marL="285750" indent="-285750">
              <a:buFont typeface="Arial"/>
              <a:buChar char="•"/>
              <a:defRPr/>
            </a:pPr>
            <a:r>
              <a:rPr lang="en-US" dirty="0"/>
              <a:t>Radioactive sources handling has been covered somewhere else.</a:t>
            </a:r>
          </a:p>
          <a:p>
            <a:pPr marL="285750" indent="-285750">
              <a:buFont typeface="Arial"/>
              <a:buChar char="•"/>
              <a:defRPr/>
            </a:pPr>
            <a:r>
              <a:rPr lang="en-US" dirty="0"/>
              <a:t>Common sense should cover all needs.</a:t>
            </a:r>
          </a:p>
          <a:p>
            <a:pPr marL="285750" indent="-285750">
              <a:buFont typeface="Arial"/>
              <a:buChar char="•"/>
              <a:defRPr/>
            </a:pPr>
            <a:endParaRPr lang="en-US" dirty="0"/>
          </a:p>
          <a:p>
            <a:pPr>
              <a:defRPr/>
            </a:pPr>
            <a:endParaRPr lang="en-US" dirty="0"/>
          </a:p>
          <a:p>
            <a:pPr>
              <a:defRPr/>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0562E22-6B01-9A49-A814-2835CD5EECD1}" type="datetime1">
              <a:rPr lang="en-US" sz="1200">
                <a:solidFill>
                  <a:srgbClr val="898989"/>
                </a:solidFill>
                <a:latin typeface="Calibri" charset="0"/>
              </a:rPr>
              <a:pPr eaLnBrk="1" hangingPunct="1"/>
              <a:t>2/22/12</a:t>
            </a:fld>
            <a:endParaRPr lang="en-US" sz="1200">
              <a:solidFill>
                <a:srgbClr val="898989"/>
              </a:solidFill>
              <a:latin typeface="Calibri" charset="0"/>
            </a:endParaRPr>
          </a:p>
        </p:txBody>
      </p:sp>
      <p:sp>
        <p:nvSpPr>
          <p:cNvPr id="5120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A2A096D-A3BB-9044-9E96-61AE575C15BE}" type="slidenum">
              <a:rPr lang="en-US" sz="1200">
                <a:solidFill>
                  <a:srgbClr val="898989"/>
                </a:solidFill>
                <a:latin typeface="Calibri" charset="0"/>
              </a:rPr>
              <a:pPr eaLnBrk="1" hangingPunct="1"/>
              <a:t>20</a:t>
            </a:fld>
            <a:endParaRPr lang="en-US" sz="1200">
              <a:solidFill>
                <a:srgbClr val="898989"/>
              </a:solidFill>
              <a:latin typeface="Calibri" charset="0"/>
            </a:endParaRPr>
          </a:p>
        </p:txBody>
      </p:sp>
      <p:pic>
        <p:nvPicPr>
          <p:cNvPr id="51203" name="Picture 1" descr="Screen Shot 2012-02-14 at 6.45.27 AM.png"/>
          <p:cNvPicPr>
            <a:picLocks noChangeAspect="1"/>
          </p:cNvPicPr>
          <p:nvPr/>
        </p:nvPicPr>
        <p:blipFill>
          <a:blip r:embed="rId3">
            <a:extLst>
              <a:ext uri="{28A0092B-C50C-407E-A947-70E740481C1C}">
                <a14:useLocalDpi xmlns:a14="http://schemas.microsoft.com/office/drawing/2010/main" val="0"/>
              </a:ext>
            </a:extLst>
          </a:blip>
          <a:srcRect l="13577" t="15717" r="19937" b="72548"/>
          <a:stretch>
            <a:fillRect/>
          </a:stretch>
        </p:blipFill>
        <p:spPr bwMode="auto">
          <a:xfrm>
            <a:off x="0" y="0"/>
            <a:ext cx="60801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TextBox 3"/>
          <p:cNvSpPr txBox="1">
            <a:spLocks noChangeArrowheads="1"/>
          </p:cNvSpPr>
          <p:nvPr/>
        </p:nvSpPr>
        <p:spPr bwMode="auto">
          <a:xfrm>
            <a:off x="6565900" y="0"/>
            <a:ext cx="204470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Silicon Track labs</a:t>
            </a:r>
          </a:p>
          <a:p>
            <a:pPr eaLnBrk="1" hangingPunct="1"/>
            <a:r>
              <a:rPr lang="en-US" sz="1800"/>
              <a:t>Day 1 introduction</a:t>
            </a:r>
          </a:p>
        </p:txBody>
      </p:sp>
      <p:sp>
        <p:nvSpPr>
          <p:cNvPr id="51205" name="TextBox 7"/>
          <p:cNvSpPr txBox="1">
            <a:spLocks noChangeArrowheads="1"/>
          </p:cNvSpPr>
          <p:nvPr/>
        </p:nvSpPr>
        <p:spPr bwMode="auto">
          <a:xfrm>
            <a:off x="381000" y="685800"/>
            <a:ext cx="876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t>The CMS pixel</a:t>
            </a:r>
          </a:p>
        </p:txBody>
      </p:sp>
      <p:pic>
        <p:nvPicPr>
          <p:cNvPr id="512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01750"/>
            <a:ext cx="3200400" cy="187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9925" y="1455738"/>
            <a:ext cx="1679575"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8" name="TextBox 21"/>
          <p:cNvSpPr txBox="1">
            <a:spLocks noChangeArrowheads="1"/>
          </p:cNvSpPr>
          <p:nvPr/>
        </p:nvSpPr>
        <p:spPr bwMode="auto">
          <a:xfrm>
            <a:off x="192088" y="3206750"/>
            <a:ext cx="3998912"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1600" b="1">
                <a:latin typeface="Times New Roman" charset="0"/>
                <a:cs typeface="Times New Roman" charset="0"/>
              </a:rPr>
              <a:t>ReadOut Chip (ROC) bump bonded sensor pixels.</a:t>
            </a:r>
          </a:p>
          <a:p>
            <a:pPr eaLnBrk="1" hangingPunct="1">
              <a:buFont typeface="Arial" charset="0"/>
              <a:buChar char="•"/>
            </a:pPr>
            <a:endParaRPr lang="en-US" sz="1600" b="1">
              <a:latin typeface="Times New Roman" charset="0"/>
              <a:cs typeface="Times New Roman" charset="0"/>
            </a:endParaRPr>
          </a:p>
          <a:p>
            <a:pPr eaLnBrk="1" hangingPunct="1">
              <a:buFont typeface="Arial" charset="0"/>
              <a:buChar char="•"/>
            </a:pPr>
            <a:r>
              <a:rPr lang="en-US" sz="1600" b="1">
                <a:latin typeface="Times New Roman" charset="0"/>
                <a:cs typeface="Times New Roman" charset="0"/>
              </a:rPr>
              <a:t>52 × 80 = 4160 pixels per ROC</a:t>
            </a:r>
          </a:p>
          <a:p>
            <a:pPr eaLnBrk="1" hangingPunct="1">
              <a:buFont typeface="Arial" charset="0"/>
              <a:buChar char="•"/>
            </a:pPr>
            <a:r>
              <a:rPr lang="en-US" sz="1600" b="1">
                <a:latin typeface="Times New Roman" charset="0"/>
                <a:cs typeface="Times New Roman" charset="0"/>
              </a:rPr>
              <a:t>15,840 ROCs</a:t>
            </a:r>
          </a:p>
          <a:p>
            <a:pPr eaLnBrk="1" hangingPunct="1">
              <a:buFont typeface="Arial" charset="0"/>
              <a:buChar char="•"/>
            </a:pPr>
            <a:r>
              <a:rPr lang="en-US" sz="1600" b="1">
                <a:latin typeface="Times New Roman" charset="0"/>
                <a:cs typeface="Times New Roman" charset="0"/>
              </a:rPr>
              <a:t>66 million pixels</a:t>
            </a:r>
          </a:p>
          <a:p>
            <a:pPr eaLnBrk="1" hangingPunct="1">
              <a:buFont typeface="Arial" charset="0"/>
              <a:buChar char="•"/>
            </a:pPr>
            <a:endParaRPr lang="en-US" sz="1600" b="1">
              <a:latin typeface="Times New Roman" charset="0"/>
              <a:cs typeface="Times New Roman" charset="0"/>
            </a:endParaRPr>
          </a:p>
          <a:p>
            <a:pPr eaLnBrk="1" hangingPunct="1">
              <a:buFont typeface="Arial" charset="0"/>
              <a:buChar char="•"/>
            </a:pPr>
            <a:r>
              <a:rPr lang="en-US" sz="1600" b="1">
                <a:latin typeface="Times New Roman" charset="0"/>
                <a:cs typeface="Times New Roman" charset="0"/>
              </a:rPr>
              <a:t>zero-suppressed output</a:t>
            </a:r>
          </a:p>
          <a:p>
            <a:pPr eaLnBrk="1" hangingPunct="1">
              <a:buFont typeface="Arial" charset="0"/>
              <a:buChar char="•"/>
            </a:pPr>
            <a:endParaRPr lang="en-US" sz="1600" b="1">
              <a:latin typeface="Times New Roman" charset="0"/>
              <a:cs typeface="Times New Roman" charset="0"/>
            </a:endParaRPr>
          </a:p>
          <a:p>
            <a:pPr eaLnBrk="1" hangingPunct="1">
              <a:buFont typeface="Arial" charset="0"/>
              <a:buChar char="•"/>
            </a:pPr>
            <a:r>
              <a:rPr lang="en-US" sz="1600" b="1">
                <a:latin typeface="Times New Roman" charset="0"/>
                <a:cs typeface="Times New Roman" charset="0"/>
              </a:rPr>
              <a:t>Each ROC can be tuned (DAC)</a:t>
            </a:r>
          </a:p>
          <a:p>
            <a:pPr eaLnBrk="1" hangingPunct="1">
              <a:buFont typeface="Arial" charset="0"/>
              <a:buChar char="•"/>
            </a:pPr>
            <a:endParaRPr lang="en-US" sz="1600" b="1">
              <a:latin typeface="Times New Roman" charset="0"/>
              <a:cs typeface="Times New Roman" charset="0"/>
            </a:endParaRPr>
          </a:p>
          <a:p>
            <a:pPr eaLnBrk="1" hangingPunct="1">
              <a:buFont typeface="Arial" charset="0"/>
              <a:buChar char="•"/>
            </a:pPr>
            <a:r>
              <a:rPr lang="en-US" sz="1600" b="1">
                <a:latin typeface="Times New Roman" charset="0"/>
                <a:cs typeface="Times New Roman" charset="0"/>
              </a:rPr>
              <a:t>Each pixel has a programmable threshold (adjusting this is called </a:t>
            </a:r>
            <a:r>
              <a:rPr lang="en-US" sz="1600" b="1" i="1">
                <a:latin typeface="Times New Roman" charset="0"/>
                <a:cs typeface="Times New Roman" charset="0"/>
              </a:rPr>
              <a:t>trimming</a:t>
            </a:r>
            <a:r>
              <a:rPr lang="en-US" sz="1600" b="1">
                <a:latin typeface="Times New Roman" charset="0"/>
                <a:cs typeface="Times New Roman" charset="0"/>
              </a:rPr>
              <a:t>)</a:t>
            </a:r>
          </a:p>
        </p:txBody>
      </p:sp>
      <p:sp>
        <p:nvSpPr>
          <p:cNvPr id="51209" name="TextBox 21"/>
          <p:cNvSpPr txBox="1">
            <a:spLocks noChangeArrowheads="1"/>
          </p:cNvSpPr>
          <p:nvPr/>
        </p:nvSpPr>
        <p:spPr bwMode="auto">
          <a:xfrm>
            <a:off x="5715000" y="2139950"/>
            <a:ext cx="32004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 longer possible to use small wire for the interconnection (Density too high)</a:t>
            </a:r>
          </a:p>
          <a:p>
            <a:pPr eaLnBrk="1" hangingPunct="1"/>
            <a:endParaRPr lang="en-US" sz="1800"/>
          </a:p>
          <a:p>
            <a:pPr eaLnBrk="1" hangingPunct="1"/>
            <a:r>
              <a:rPr lang="en-US" sz="1800"/>
              <a:t>Hybrid detector use “bumps” to connect the particle sensitive pixel array to the readout chip with the array of amplifiers.</a:t>
            </a:r>
          </a:p>
          <a:p>
            <a:pPr eaLnBrk="1" hangingPunct="1"/>
            <a:endParaRPr lang="en-US" sz="1800"/>
          </a:p>
          <a:p>
            <a:pPr eaLnBrk="1" hangingPunct="1"/>
            <a:endParaRPr lang="en-US" sz="1800"/>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1D2BA0-D1D4-7D49-AE99-451E92B63507}" type="datetime1">
              <a:rPr lang="en-US" sz="1200">
                <a:solidFill>
                  <a:srgbClr val="898989"/>
                </a:solidFill>
                <a:latin typeface="Calibri" charset="0"/>
              </a:rPr>
              <a:pPr eaLnBrk="1" hangingPunct="1"/>
              <a:t>2/22/12</a:t>
            </a:fld>
            <a:endParaRPr lang="en-US" sz="1200">
              <a:solidFill>
                <a:srgbClr val="898989"/>
              </a:solidFill>
              <a:latin typeface="Calibri" charset="0"/>
            </a:endParaRPr>
          </a:p>
        </p:txBody>
      </p:sp>
      <p:sp>
        <p:nvSpPr>
          <p:cNvPr id="5325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F495602-A297-2941-86FE-5D1E9D5F9EAD}" type="slidenum">
              <a:rPr lang="en-US" sz="1200">
                <a:solidFill>
                  <a:srgbClr val="898989"/>
                </a:solidFill>
                <a:latin typeface="Calibri" charset="0"/>
              </a:rPr>
              <a:pPr eaLnBrk="1" hangingPunct="1"/>
              <a:t>21</a:t>
            </a:fld>
            <a:endParaRPr lang="en-US" sz="1200">
              <a:solidFill>
                <a:srgbClr val="898989"/>
              </a:solidFill>
              <a:latin typeface="Calibri" charset="0"/>
            </a:endParaRPr>
          </a:p>
        </p:txBody>
      </p:sp>
      <p:pic>
        <p:nvPicPr>
          <p:cNvPr id="53251" name="Picture 1" descr="Screen Shot 2012-02-14 at 6.45.27 AM.png"/>
          <p:cNvPicPr>
            <a:picLocks noChangeAspect="1"/>
          </p:cNvPicPr>
          <p:nvPr/>
        </p:nvPicPr>
        <p:blipFill>
          <a:blip r:embed="rId3">
            <a:extLst>
              <a:ext uri="{28A0092B-C50C-407E-A947-70E740481C1C}">
                <a14:useLocalDpi xmlns:a14="http://schemas.microsoft.com/office/drawing/2010/main" val="0"/>
              </a:ext>
            </a:extLst>
          </a:blip>
          <a:srcRect l="13577" t="15717" r="19937" b="72548"/>
          <a:stretch>
            <a:fillRect/>
          </a:stretch>
        </p:blipFill>
        <p:spPr bwMode="auto">
          <a:xfrm>
            <a:off x="0" y="0"/>
            <a:ext cx="60801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Box 3"/>
          <p:cNvSpPr txBox="1">
            <a:spLocks noChangeArrowheads="1"/>
          </p:cNvSpPr>
          <p:nvPr/>
        </p:nvSpPr>
        <p:spPr bwMode="auto">
          <a:xfrm>
            <a:off x="6565900" y="0"/>
            <a:ext cx="204470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Silicon Track labs</a:t>
            </a:r>
          </a:p>
          <a:p>
            <a:pPr eaLnBrk="1" hangingPunct="1"/>
            <a:r>
              <a:rPr lang="en-US" sz="1800"/>
              <a:t>Day 1 introduction</a:t>
            </a:r>
          </a:p>
        </p:txBody>
      </p:sp>
      <p:sp>
        <p:nvSpPr>
          <p:cNvPr id="53253" name="Date Placeholder 7"/>
          <p:cNvSpPr txBox="1">
            <a:spLocks noGrp="1"/>
          </p:cNvSpPr>
          <p:nvPr/>
        </p:nvSpPr>
        <p:spPr bwMode="auto">
          <a:xfrm>
            <a:off x="0" y="64166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A1F046-7FE6-F647-86E7-2A799943ED47}" type="datetime1">
              <a:rPr lang="en-US" sz="1200">
                <a:solidFill>
                  <a:srgbClr val="898989"/>
                </a:solidFill>
                <a:latin typeface="Calibri" charset="0"/>
              </a:rPr>
              <a:pPr eaLnBrk="1" hangingPunct="1"/>
              <a:t>2/22/12</a:t>
            </a:fld>
            <a:endParaRPr lang="en-US" sz="1200">
              <a:solidFill>
                <a:srgbClr val="898989"/>
              </a:solidFill>
              <a:latin typeface="Calibri" charset="0"/>
            </a:endParaRPr>
          </a:p>
        </p:txBody>
      </p:sp>
      <p:sp>
        <p:nvSpPr>
          <p:cNvPr id="53254" name="Slide Number Placeholder 8"/>
          <p:cNvSpPr txBox="1">
            <a:spLocks noGrp="1"/>
          </p:cNvSpPr>
          <p:nvPr/>
        </p:nvSpPr>
        <p:spPr bwMode="auto">
          <a:xfrm>
            <a:off x="6553200" y="64166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D546B9BC-4FF3-364B-BF7B-BEA97768951B}" type="slidenum">
              <a:rPr lang="en-US" sz="1200">
                <a:solidFill>
                  <a:srgbClr val="898989"/>
                </a:solidFill>
                <a:latin typeface="Calibri" charset="0"/>
              </a:rPr>
              <a:pPr algn="r" eaLnBrk="1" hangingPunct="1"/>
              <a:t>21</a:t>
            </a:fld>
            <a:endParaRPr lang="en-US" sz="1200">
              <a:solidFill>
                <a:srgbClr val="898989"/>
              </a:solidFill>
              <a:latin typeface="Calibri" charset="0"/>
            </a:endParaRPr>
          </a:p>
        </p:txBody>
      </p:sp>
      <p:pic>
        <p:nvPicPr>
          <p:cNvPr id="532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575" y="4403725"/>
            <a:ext cx="37052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4251325"/>
            <a:ext cx="12414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5325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 y="965200"/>
            <a:ext cx="4762500"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Arrow Connector 7"/>
          <p:cNvCxnSpPr/>
          <p:nvPr/>
        </p:nvCxnSpPr>
        <p:spPr>
          <a:xfrm rot="5400000">
            <a:off x="129381" y="3082132"/>
            <a:ext cx="2955925" cy="1995488"/>
          </a:xfrm>
          <a:prstGeom prst="straightConnector1">
            <a:avLst/>
          </a:prstGeom>
          <a:ln w="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6200000" flipH="1">
            <a:off x="2319338" y="3065463"/>
            <a:ext cx="1773237" cy="903287"/>
          </a:xfrm>
          <a:prstGeom prst="straightConnector1">
            <a:avLst/>
          </a:prstGeom>
          <a:ln w="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828800" y="5826125"/>
            <a:ext cx="1692275" cy="635000"/>
          </a:xfrm>
          <a:prstGeom prst="straightConnector1">
            <a:avLst/>
          </a:prstGeom>
          <a:ln w="0" cap="rnd">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3261" name="TextBox 20"/>
          <p:cNvSpPr txBox="1">
            <a:spLocks noChangeArrowheads="1"/>
          </p:cNvSpPr>
          <p:nvPr/>
        </p:nvSpPr>
        <p:spPr bwMode="auto">
          <a:xfrm rot="-1236616">
            <a:off x="2552700" y="5880100"/>
            <a:ext cx="795338"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00">
                <a:solidFill>
                  <a:srgbClr val="FF0000"/>
                </a:solidFill>
                <a:latin typeface="Calibri" charset="0"/>
              </a:rPr>
              <a:t>53 cm</a:t>
            </a:r>
          </a:p>
        </p:txBody>
      </p:sp>
      <p:cxnSp>
        <p:nvCxnSpPr>
          <p:cNvPr id="18" name="Straight Arrow Connector 17"/>
          <p:cNvCxnSpPr/>
          <p:nvPr/>
        </p:nvCxnSpPr>
        <p:spPr>
          <a:xfrm flipV="1">
            <a:off x="1277938" y="5694363"/>
            <a:ext cx="3059112" cy="1143000"/>
          </a:xfrm>
          <a:prstGeom prst="straightConnector1">
            <a:avLst/>
          </a:prstGeom>
          <a:ln w="0" cap="rnd">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3263" name="TextBox 30"/>
          <p:cNvSpPr txBox="1">
            <a:spLocks noChangeArrowheads="1"/>
          </p:cNvSpPr>
          <p:nvPr/>
        </p:nvSpPr>
        <p:spPr bwMode="auto">
          <a:xfrm rot="-1236616">
            <a:off x="2697163" y="6126163"/>
            <a:ext cx="796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00">
                <a:solidFill>
                  <a:srgbClr val="FF0000"/>
                </a:solidFill>
                <a:latin typeface="Calibri" charset="0"/>
              </a:rPr>
              <a:t>93 cm</a:t>
            </a:r>
          </a:p>
        </p:txBody>
      </p:sp>
      <p:cxnSp>
        <p:nvCxnSpPr>
          <p:cNvPr id="20" name="Straight Arrow Connector 19"/>
          <p:cNvCxnSpPr/>
          <p:nvPr/>
        </p:nvCxnSpPr>
        <p:spPr>
          <a:xfrm>
            <a:off x="2365375" y="5570538"/>
            <a:ext cx="2435225" cy="738187"/>
          </a:xfrm>
          <a:prstGeom prst="straightConnector1">
            <a:avLst/>
          </a:prstGeom>
          <a:ln w="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2584450" y="4632325"/>
            <a:ext cx="2597150" cy="865188"/>
          </a:xfrm>
          <a:prstGeom prst="straightConnector1">
            <a:avLst/>
          </a:prstGeom>
          <a:ln w="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27" idx="1"/>
          </p:cNvCxnSpPr>
          <p:nvPr/>
        </p:nvCxnSpPr>
        <p:spPr>
          <a:xfrm flipV="1">
            <a:off x="3886200" y="3692525"/>
            <a:ext cx="2057400" cy="1168400"/>
          </a:xfrm>
          <a:prstGeom prst="straightConnector1">
            <a:avLst/>
          </a:prstGeom>
          <a:ln w="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flipH="1" flipV="1">
            <a:off x="3508375" y="2501900"/>
            <a:ext cx="2203450" cy="1752600"/>
          </a:xfrm>
          <a:prstGeom prst="straightConnector1">
            <a:avLst/>
          </a:prstGeom>
          <a:ln w="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5326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987425"/>
            <a:ext cx="300355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Straight Arrow Connector 24"/>
          <p:cNvCxnSpPr/>
          <p:nvPr/>
        </p:nvCxnSpPr>
        <p:spPr>
          <a:xfrm flipV="1">
            <a:off x="5105400" y="5851525"/>
            <a:ext cx="914400" cy="533400"/>
          </a:xfrm>
          <a:prstGeom prst="straightConnector1">
            <a:avLst/>
          </a:prstGeom>
          <a:ln w="0" cap="rnd">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3270" name="TextBox 44"/>
          <p:cNvSpPr txBox="1">
            <a:spLocks noChangeArrowheads="1"/>
          </p:cNvSpPr>
          <p:nvPr/>
        </p:nvSpPr>
        <p:spPr bwMode="auto">
          <a:xfrm rot="-1823864">
            <a:off x="5422900" y="6035675"/>
            <a:ext cx="7953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00">
                <a:solidFill>
                  <a:srgbClr val="FF0000"/>
                </a:solidFill>
                <a:latin typeface="Calibri" charset="0"/>
              </a:rPr>
              <a:t>65 mm</a:t>
            </a:r>
          </a:p>
        </p:txBody>
      </p:sp>
      <p:sp>
        <p:nvSpPr>
          <p:cNvPr id="27" name="TextBox 26"/>
          <p:cNvSpPr txBox="1"/>
          <p:nvPr/>
        </p:nvSpPr>
        <p:spPr>
          <a:xfrm>
            <a:off x="5943600" y="3565525"/>
            <a:ext cx="2362200" cy="254000"/>
          </a:xfrm>
          <a:prstGeom prst="rect">
            <a:avLst/>
          </a:prstGeom>
          <a:noFill/>
        </p:spPr>
        <p:txBody>
          <a:bodyPr>
            <a:spAutoFit/>
          </a:bodyPr>
          <a:lstStyle/>
          <a:p>
            <a:pPr fontAlgn="auto">
              <a:spcBef>
                <a:spcPts val="0"/>
              </a:spcBef>
              <a:spcAft>
                <a:spcPts val="0"/>
              </a:spcAft>
              <a:defRPr/>
            </a:pPr>
            <a:r>
              <a:rPr lang="en-US" sz="1050" dirty="0">
                <a:solidFill>
                  <a:schemeClr val="tx1">
                    <a:lumMod val="65000"/>
                    <a:lumOff val="35000"/>
                  </a:schemeClr>
                </a:solidFill>
                <a:latin typeface="+mn-lt"/>
                <a:ea typeface="+mn-ea"/>
              </a:rPr>
              <a:t>Panels of the Forward Pixel Detector</a:t>
            </a:r>
          </a:p>
        </p:txBody>
      </p:sp>
      <p:sp>
        <p:nvSpPr>
          <p:cNvPr id="28" name="TextBox 27"/>
          <p:cNvSpPr txBox="1"/>
          <p:nvPr/>
        </p:nvSpPr>
        <p:spPr>
          <a:xfrm>
            <a:off x="4572000" y="6461125"/>
            <a:ext cx="1676400" cy="396875"/>
          </a:xfrm>
          <a:prstGeom prst="rect">
            <a:avLst/>
          </a:prstGeom>
          <a:noFill/>
        </p:spPr>
        <p:txBody>
          <a:bodyPr>
            <a:spAutoFit/>
          </a:bodyPr>
          <a:lstStyle/>
          <a:p>
            <a:pPr fontAlgn="auto">
              <a:spcBef>
                <a:spcPts val="0"/>
              </a:spcBef>
              <a:spcAft>
                <a:spcPts val="0"/>
              </a:spcAft>
              <a:defRPr/>
            </a:pPr>
            <a:r>
              <a:rPr lang="en-US" sz="1050" dirty="0">
                <a:solidFill>
                  <a:schemeClr val="tx1">
                    <a:lumMod val="65000"/>
                    <a:lumOff val="35000"/>
                  </a:schemeClr>
                </a:solidFill>
                <a:latin typeface="+mn-lt"/>
                <a:ea typeface="+mn-ea"/>
              </a:rPr>
              <a:t>Modules of the Barrel Pixel Detector</a:t>
            </a:r>
          </a:p>
        </p:txBody>
      </p:sp>
      <p:sp>
        <p:nvSpPr>
          <p:cNvPr id="29" name="TextBox 28"/>
          <p:cNvSpPr txBox="1"/>
          <p:nvPr/>
        </p:nvSpPr>
        <p:spPr>
          <a:xfrm rot="20457530">
            <a:off x="1498600" y="4718050"/>
            <a:ext cx="2438400" cy="254000"/>
          </a:xfrm>
          <a:prstGeom prst="rect">
            <a:avLst/>
          </a:prstGeom>
          <a:noFill/>
        </p:spPr>
        <p:txBody>
          <a:bodyPr>
            <a:spAutoFit/>
          </a:bodyPr>
          <a:lstStyle/>
          <a:p>
            <a:pPr fontAlgn="auto">
              <a:spcBef>
                <a:spcPts val="0"/>
              </a:spcBef>
              <a:spcAft>
                <a:spcPts val="0"/>
              </a:spcAft>
              <a:defRPr/>
            </a:pPr>
            <a:r>
              <a:rPr lang="en-US" sz="1050" dirty="0">
                <a:solidFill>
                  <a:schemeClr val="tx1">
                    <a:lumMod val="65000"/>
                    <a:lumOff val="35000"/>
                  </a:schemeClr>
                </a:solidFill>
                <a:latin typeface="+mn-lt"/>
                <a:ea typeface="+mn-ea"/>
              </a:rPr>
              <a:t>The CMS Pixel Detector</a:t>
            </a:r>
          </a:p>
        </p:txBody>
      </p:sp>
      <p:sp>
        <p:nvSpPr>
          <p:cNvPr id="30" name="TextBox 29"/>
          <p:cNvSpPr txBox="1"/>
          <p:nvPr/>
        </p:nvSpPr>
        <p:spPr>
          <a:xfrm>
            <a:off x="6248400" y="4022725"/>
            <a:ext cx="2819400" cy="2462213"/>
          </a:xfrm>
          <a:prstGeom prst="rect">
            <a:avLst/>
          </a:prstGeom>
          <a:solidFill>
            <a:srgbClr val="FFC000"/>
          </a:solidFill>
          <a:ln>
            <a:solidFill>
              <a:schemeClr val="tx1"/>
            </a:solidFill>
          </a:ln>
        </p:spPr>
        <p:txBody>
          <a:bodyPr>
            <a:spAutoFit/>
          </a:bodyPr>
          <a:lstStyle/>
          <a:p>
            <a:pPr fontAlgn="auto">
              <a:spcBef>
                <a:spcPts val="0"/>
              </a:spcBef>
              <a:spcAft>
                <a:spcPts val="0"/>
              </a:spcAft>
              <a:buFont typeface="Arial" pitchFamily="34" charset="0"/>
              <a:buChar char="•"/>
              <a:defRPr/>
            </a:pPr>
            <a:r>
              <a:rPr lang="en-US" sz="1400" dirty="0">
                <a:latin typeface="+mj-lt"/>
                <a:ea typeface="+mn-ea"/>
                <a:cs typeface="Times New Roman" pitchFamily="18" charset="0"/>
              </a:rPr>
              <a:t>Forward Pixel Detector (</a:t>
            </a:r>
            <a:r>
              <a:rPr lang="en-US" sz="1400" b="1" dirty="0" err="1">
                <a:latin typeface="+mj-lt"/>
                <a:ea typeface="+mn-ea"/>
                <a:cs typeface="Times New Roman" pitchFamily="18" charset="0"/>
              </a:rPr>
              <a:t>FPix</a:t>
            </a:r>
            <a:r>
              <a:rPr lang="en-US" sz="1400" dirty="0">
                <a:latin typeface="+mj-lt"/>
                <a:ea typeface="+mn-ea"/>
                <a:cs typeface="Times New Roman" pitchFamily="18" charset="0"/>
              </a:rPr>
              <a:t>) has  two disks on each side at 34.5 cm and 46.5 cm</a:t>
            </a:r>
          </a:p>
          <a:p>
            <a:pPr fontAlgn="auto">
              <a:spcBef>
                <a:spcPts val="0"/>
              </a:spcBef>
              <a:spcAft>
                <a:spcPts val="0"/>
              </a:spcAft>
              <a:buFont typeface="Arial" pitchFamily="34" charset="0"/>
              <a:buChar char="•"/>
              <a:defRPr/>
            </a:pPr>
            <a:r>
              <a:rPr lang="en-US" sz="1400" dirty="0" err="1">
                <a:latin typeface="+mj-lt"/>
                <a:ea typeface="+mn-ea"/>
                <a:cs typeface="Times New Roman" pitchFamily="18" charset="0"/>
              </a:rPr>
              <a:t>FPix</a:t>
            </a:r>
            <a:r>
              <a:rPr lang="en-US" sz="1400" dirty="0">
                <a:latin typeface="+mj-lt"/>
                <a:ea typeface="+mn-ea"/>
                <a:cs typeface="Times New Roman" pitchFamily="18" charset="0"/>
              </a:rPr>
              <a:t> has 672 modules</a:t>
            </a:r>
          </a:p>
          <a:p>
            <a:pPr fontAlgn="auto">
              <a:spcBef>
                <a:spcPts val="0"/>
              </a:spcBef>
              <a:spcAft>
                <a:spcPts val="0"/>
              </a:spcAft>
              <a:buFont typeface="Arial" pitchFamily="34" charset="0"/>
              <a:buChar char="•"/>
              <a:defRPr/>
            </a:pPr>
            <a:endParaRPr lang="en-US" sz="1400" dirty="0">
              <a:latin typeface="+mj-lt"/>
              <a:ea typeface="+mn-ea"/>
              <a:cs typeface="Times New Roman" pitchFamily="18" charset="0"/>
            </a:endParaRPr>
          </a:p>
          <a:p>
            <a:pPr fontAlgn="auto">
              <a:spcBef>
                <a:spcPts val="0"/>
              </a:spcBef>
              <a:spcAft>
                <a:spcPts val="0"/>
              </a:spcAft>
              <a:buFont typeface="Arial" pitchFamily="34" charset="0"/>
              <a:buChar char="•"/>
              <a:defRPr/>
            </a:pPr>
            <a:r>
              <a:rPr lang="en-US" sz="1400" dirty="0">
                <a:latin typeface="+mj-lt"/>
                <a:ea typeface="+mn-ea"/>
                <a:cs typeface="Times New Roman" pitchFamily="18" charset="0"/>
              </a:rPr>
              <a:t>Barrel Pixel Detector (</a:t>
            </a:r>
            <a:r>
              <a:rPr lang="en-US" sz="1400" b="1" dirty="0" err="1">
                <a:latin typeface="+mj-lt"/>
                <a:ea typeface="+mn-ea"/>
                <a:cs typeface="Times New Roman" pitchFamily="18" charset="0"/>
              </a:rPr>
              <a:t>BPix</a:t>
            </a:r>
            <a:r>
              <a:rPr lang="en-US" sz="1400" dirty="0">
                <a:latin typeface="+mj-lt"/>
                <a:ea typeface="+mn-ea"/>
                <a:cs typeface="Times New Roman" pitchFamily="18" charset="0"/>
              </a:rPr>
              <a:t>) has 3 layers of radii 4.3 cm, 7.2 cm and 11.0 cm </a:t>
            </a:r>
          </a:p>
          <a:p>
            <a:pPr fontAlgn="auto">
              <a:spcBef>
                <a:spcPts val="0"/>
              </a:spcBef>
              <a:spcAft>
                <a:spcPts val="0"/>
              </a:spcAft>
              <a:buFont typeface="Arial" pitchFamily="34" charset="0"/>
              <a:buChar char="•"/>
              <a:defRPr/>
            </a:pPr>
            <a:r>
              <a:rPr lang="en-US" sz="1400" dirty="0" err="1">
                <a:latin typeface="+mj-lt"/>
                <a:ea typeface="+mn-ea"/>
                <a:cs typeface="Times New Roman" pitchFamily="18" charset="0"/>
              </a:rPr>
              <a:t>BPix</a:t>
            </a:r>
            <a:r>
              <a:rPr lang="en-US" sz="1400" dirty="0">
                <a:latin typeface="+mj-lt"/>
                <a:ea typeface="+mn-ea"/>
                <a:cs typeface="Times New Roman" pitchFamily="18" charset="0"/>
              </a:rPr>
              <a:t> has 768 modules</a:t>
            </a:r>
          </a:p>
          <a:p>
            <a:pPr fontAlgn="auto">
              <a:spcBef>
                <a:spcPts val="0"/>
              </a:spcBef>
              <a:spcAft>
                <a:spcPts val="0"/>
              </a:spcAft>
              <a:buFont typeface="Arial" pitchFamily="34" charset="0"/>
              <a:buChar char="•"/>
              <a:defRPr/>
            </a:pPr>
            <a:endParaRPr lang="en-US" sz="1400" dirty="0">
              <a:latin typeface="+mj-lt"/>
              <a:ea typeface="+mn-ea"/>
              <a:cs typeface="Times New Roman" pitchFamily="18" charset="0"/>
            </a:endParaRPr>
          </a:p>
          <a:p>
            <a:pPr fontAlgn="auto">
              <a:spcBef>
                <a:spcPts val="0"/>
              </a:spcBef>
              <a:spcAft>
                <a:spcPts val="0"/>
              </a:spcAft>
              <a:buFont typeface="Arial" pitchFamily="34" charset="0"/>
              <a:buChar char="•"/>
              <a:defRPr/>
            </a:pPr>
            <a:r>
              <a:rPr lang="en-US" sz="1400" dirty="0">
                <a:latin typeface="+mj-lt"/>
                <a:ea typeface="+mn-ea"/>
                <a:cs typeface="Times New Roman" pitchFamily="18" charset="0"/>
              </a:rPr>
              <a:t>Total of  ~</a:t>
            </a:r>
            <a:r>
              <a:rPr lang="en-US" sz="1400" b="1" dirty="0">
                <a:latin typeface="+mj-lt"/>
                <a:ea typeface="+mn-ea"/>
                <a:cs typeface="Times New Roman" pitchFamily="18" charset="0"/>
              </a:rPr>
              <a:t>15,840 Readout Chips</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F58D553-FB3C-D549-9B24-6A501F945D19}" type="datetime1">
              <a:rPr lang="en-US" sz="1200">
                <a:solidFill>
                  <a:srgbClr val="898989"/>
                </a:solidFill>
                <a:latin typeface="Calibri" charset="0"/>
              </a:rPr>
              <a:pPr eaLnBrk="1" hangingPunct="1"/>
              <a:t>2/22/12</a:t>
            </a:fld>
            <a:endParaRPr lang="en-US" sz="1200">
              <a:solidFill>
                <a:srgbClr val="898989"/>
              </a:solidFill>
              <a:latin typeface="Calibri" charset="0"/>
            </a:endParaRPr>
          </a:p>
        </p:txBody>
      </p:sp>
      <p:sp>
        <p:nvSpPr>
          <p:cNvPr id="5529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DDEFF91-7C66-3040-9EA8-75B3E055AC50}" type="slidenum">
              <a:rPr lang="en-US" sz="1200">
                <a:solidFill>
                  <a:srgbClr val="898989"/>
                </a:solidFill>
                <a:latin typeface="Calibri" charset="0"/>
              </a:rPr>
              <a:pPr eaLnBrk="1" hangingPunct="1"/>
              <a:t>22</a:t>
            </a:fld>
            <a:endParaRPr lang="en-US" sz="1200">
              <a:solidFill>
                <a:srgbClr val="898989"/>
              </a:solidFill>
              <a:latin typeface="Calibri" charset="0"/>
            </a:endParaRPr>
          </a:p>
        </p:txBody>
      </p:sp>
      <p:pic>
        <p:nvPicPr>
          <p:cNvPr id="55299" name="Picture 1" descr="Screen Shot 2012-02-14 at 6.45.27 AM.png"/>
          <p:cNvPicPr>
            <a:picLocks noChangeAspect="1"/>
          </p:cNvPicPr>
          <p:nvPr/>
        </p:nvPicPr>
        <p:blipFill>
          <a:blip r:embed="rId3">
            <a:extLst>
              <a:ext uri="{28A0092B-C50C-407E-A947-70E740481C1C}">
                <a14:useLocalDpi xmlns:a14="http://schemas.microsoft.com/office/drawing/2010/main" val="0"/>
              </a:ext>
            </a:extLst>
          </a:blip>
          <a:srcRect l="13577" t="15717" r="19937" b="72548"/>
          <a:stretch>
            <a:fillRect/>
          </a:stretch>
        </p:blipFill>
        <p:spPr bwMode="auto">
          <a:xfrm>
            <a:off x="0" y="0"/>
            <a:ext cx="60801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Box 3"/>
          <p:cNvSpPr txBox="1">
            <a:spLocks noChangeArrowheads="1"/>
          </p:cNvSpPr>
          <p:nvPr/>
        </p:nvSpPr>
        <p:spPr bwMode="auto">
          <a:xfrm>
            <a:off x="6565900" y="0"/>
            <a:ext cx="204470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Silicon Track labs</a:t>
            </a:r>
          </a:p>
          <a:p>
            <a:pPr eaLnBrk="1" hangingPunct="1"/>
            <a:r>
              <a:rPr lang="en-US" sz="1800"/>
              <a:t>Day 1 introduction</a:t>
            </a:r>
          </a:p>
        </p:txBody>
      </p:sp>
      <p:sp>
        <p:nvSpPr>
          <p:cNvPr id="55301" name="TextBox 1"/>
          <p:cNvSpPr txBox="1">
            <a:spLocks noChangeArrowheads="1"/>
          </p:cNvSpPr>
          <p:nvPr/>
        </p:nvSpPr>
        <p:spPr bwMode="auto">
          <a:xfrm>
            <a:off x="152400" y="990600"/>
            <a:ext cx="8077200" cy="357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t>What are you going to do today</a:t>
            </a:r>
            <a:r>
              <a:rPr lang="en-US" sz="1800"/>
              <a:t>:</a:t>
            </a:r>
          </a:p>
          <a:p>
            <a:pPr eaLnBrk="1" hangingPunct="1"/>
            <a:endParaRPr lang="en-US" sz="1800"/>
          </a:p>
          <a:p>
            <a:pPr eaLnBrk="1" hangingPunct="1"/>
            <a:r>
              <a:rPr lang="en-US" sz="1800"/>
              <a:t>You will follow the steps to build silicon detector modules.</a:t>
            </a:r>
          </a:p>
          <a:p>
            <a:pPr eaLnBrk="1" hangingPunct="1"/>
            <a:endParaRPr lang="en-US" sz="1800"/>
          </a:p>
          <a:p>
            <a:pPr eaLnBrk="1" hangingPunct="1"/>
            <a:r>
              <a:rPr lang="en-US" sz="1800"/>
              <a:t>You will performa metrology measurements on already asssembled modules (quality control)</a:t>
            </a:r>
          </a:p>
          <a:p>
            <a:pPr eaLnBrk="1" hangingPunct="1"/>
            <a:endParaRPr lang="en-US" sz="1800"/>
          </a:p>
          <a:p>
            <a:pPr eaLnBrk="1" hangingPunct="1"/>
            <a:r>
              <a:rPr lang="en-US" sz="1800"/>
              <a:t>You will follow the steps of establishing the interconnection between sensors and readout chips for a microstrip detector (wirebonding).</a:t>
            </a:r>
          </a:p>
          <a:p>
            <a:pPr eaLnBrk="1" hangingPunct="1"/>
            <a:endParaRPr lang="en-US" sz="1800"/>
          </a:p>
          <a:p>
            <a:pPr eaLnBrk="1" hangingPunct="1"/>
            <a:r>
              <a:rPr lang="en-US" sz="1800"/>
              <a:t>And if there is time left…</a:t>
            </a:r>
          </a:p>
          <a:p>
            <a:pPr eaLnBrk="1" hangingPunct="1"/>
            <a:endParaRPr lang="en-US" sz="1800"/>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297557B-86BE-F646-A13F-356004204D64}" type="datetime1">
              <a:rPr lang="en-US" sz="1200">
                <a:solidFill>
                  <a:srgbClr val="898989"/>
                </a:solidFill>
                <a:latin typeface="Calibri" charset="0"/>
              </a:rPr>
              <a:pPr eaLnBrk="1" hangingPunct="1"/>
              <a:t>2/22/12</a:t>
            </a:fld>
            <a:endParaRPr lang="en-US" sz="1200">
              <a:solidFill>
                <a:srgbClr val="898989"/>
              </a:solidFill>
              <a:latin typeface="Calibri" charset="0"/>
            </a:endParaRPr>
          </a:p>
        </p:txBody>
      </p:sp>
      <p:sp>
        <p:nvSpPr>
          <p:cNvPr id="5734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B4F93E4-AF3E-234C-8F73-1CC9242A08F8}" type="slidenum">
              <a:rPr lang="en-US" sz="1200">
                <a:solidFill>
                  <a:srgbClr val="898989"/>
                </a:solidFill>
                <a:latin typeface="Calibri" charset="0"/>
              </a:rPr>
              <a:pPr eaLnBrk="1" hangingPunct="1"/>
              <a:t>23</a:t>
            </a:fld>
            <a:endParaRPr lang="en-US" sz="1200">
              <a:solidFill>
                <a:srgbClr val="898989"/>
              </a:solidFill>
              <a:latin typeface="Calibri" charset="0"/>
            </a:endParaRPr>
          </a:p>
        </p:txBody>
      </p:sp>
      <p:pic>
        <p:nvPicPr>
          <p:cNvPr id="57347" name="Picture 1" descr="Screen Shot 2012-02-14 at 6.45.27 AM.png"/>
          <p:cNvPicPr>
            <a:picLocks noChangeAspect="1"/>
          </p:cNvPicPr>
          <p:nvPr/>
        </p:nvPicPr>
        <p:blipFill>
          <a:blip r:embed="rId3">
            <a:extLst>
              <a:ext uri="{28A0092B-C50C-407E-A947-70E740481C1C}">
                <a14:useLocalDpi xmlns:a14="http://schemas.microsoft.com/office/drawing/2010/main" val="0"/>
              </a:ext>
            </a:extLst>
          </a:blip>
          <a:srcRect l="13577" t="15717" r="19937" b="72548"/>
          <a:stretch>
            <a:fillRect/>
          </a:stretch>
        </p:blipFill>
        <p:spPr bwMode="auto">
          <a:xfrm>
            <a:off x="0" y="0"/>
            <a:ext cx="60801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xtBox 3"/>
          <p:cNvSpPr txBox="1">
            <a:spLocks noChangeArrowheads="1"/>
          </p:cNvSpPr>
          <p:nvPr/>
        </p:nvSpPr>
        <p:spPr bwMode="auto">
          <a:xfrm>
            <a:off x="6565900" y="0"/>
            <a:ext cx="204470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Silicon Track labs</a:t>
            </a:r>
          </a:p>
          <a:p>
            <a:pPr eaLnBrk="1" hangingPunct="1"/>
            <a:r>
              <a:rPr lang="en-US" sz="1800"/>
              <a:t>Day 1 introduction</a:t>
            </a:r>
          </a:p>
        </p:txBody>
      </p:sp>
      <p:sp>
        <p:nvSpPr>
          <p:cNvPr id="8" name="Rectangle 23"/>
          <p:cNvSpPr>
            <a:spLocks noChangeArrowheads="1"/>
          </p:cNvSpPr>
          <p:nvPr/>
        </p:nvSpPr>
        <p:spPr bwMode="auto">
          <a:xfrm>
            <a:off x="6477000" y="1066800"/>
            <a:ext cx="25146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marL="347663" indent="-347663">
              <a:lnSpc>
                <a:spcPct val="90000"/>
              </a:lnSpc>
              <a:spcBef>
                <a:spcPct val="20000"/>
              </a:spcBef>
              <a:buFontTx/>
              <a:buChar char="•"/>
              <a:defRPr/>
            </a:pPr>
            <a:r>
              <a:rPr lang="en-US" sz="1600" b="1">
                <a:solidFill>
                  <a:schemeClr val="accent2"/>
                </a:solidFill>
                <a:latin typeface="Times New Roman" charset="0"/>
              </a:rPr>
              <a:t>With a 1.4 T Magnetic Field, 200 mA of current and a 2 millimeter bond in a plane that is orthogonal to the field the forces are in the range of 5E-4 N (50 mg). </a:t>
            </a:r>
          </a:p>
          <a:p>
            <a:pPr marL="347663" indent="-347663">
              <a:lnSpc>
                <a:spcPct val="90000"/>
              </a:lnSpc>
              <a:spcBef>
                <a:spcPct val="20000"/>
              </a:spcBef>
              <a:buFontTx/>
              <a:buChar char="•"/>
              <a:defRPr/>
            </a:pPr>
            <a:r>
              <a:rPr lang="en-US" sz="1600" b="1">
                <a:solidFill>
                  <a:schemeClr val="accent2"/>
                </a:solidFill>
                <a:latin typeface="Times New Roman" charset="0"/>
              </a:rPr>
              <a:t>The induced movement should not exceed 3-4 </a:t>
            </a:r>
            <a:r>
              <a:rPr lang="en-US" sz="1600" b="1">
                <a:solidFill>
                  <a:schemeClr val="accent2"/>
                </a:solidFill>
                <a:latin typeface="Symbol" charset="0"/>
              </a:rPr>
              <a:t>m</a:t>
            </a:r>
            <a:r>
              <a:rPr lang="en-US" sz="1600" b="1">
                <a:solidFill>
                  <a:schemeClr val="accent2"/>
                </a:solidFill>
                <a:latin typeface="Times New Roman" charset="0"/>
              </a:rPr>
              <a:t>m (hard to measure on a 25 </a:t>
            </a:r>
            <a:r>
              <a:rPr lang="en-US" sz="1600" b="1">
                <a:solidFill>
                  <a:schemeClr val="accent2"/>
                </a:solidFill>
                <a:latin typeface="Symbol" charset="0"/>
              </a:rPr>
              <a:t>m</a:t>
            </a:r>
            <a:r>
              <a:rPr lang="en-US" sz="1600" b="1">
                <a:solidFill>
                  <a:schemeClr val="accent2"/>
                </a:solidFill>
                <a:latin typeface="Times New Roman" charset="0"/>
              </a:rPr>
              <a:t>m Al wire)</a:t>
            </a:r>
          </a:p>
          <a:p>
            <a:pPr marL="347663" indent="-347663">
              <a:lnSpc>
                <a:spcPct val="90000"/>
              </a:lnSpc>
              <a:spcBef>
                <a:spcPct val="20000"/>
              </a:spcBef>
              <a:buFontTx/>
              <a:buChar char="•"/>
              <a:defRPr/>
            </a:pPr>
            <a:r>
              <a:rPr lang="en-US" sz="1600" b="1">
                <a:solidFill>
                  <a:schemeClr val="accent2"/>
                </a:solidFill>
                <a:latin typeface="Times New Roman" charset="0"/>
              </a:rPr>
              <a:t>Resonant behavior is expected and the natural resonant frequencies are in the KHZ range depending on the length and shape of the wires (CDF is interested only up to 50 KHz)</a:t>
            </a:r>
          </a:p>
        </p:txBody>
      </p:sp>
      <p:grpSp>
        <p:nvGrpSpPr>
          <p:cNvPr id="57350" name="Group 68"/>
          <p:cNvGrpSpPr>
            <a:grpSpLocks/>
          </p:cNvGrpSpPr>
          <p:nvPr/>
        </p:nvGrpSpPr>
        <p:grpSpPr bwMode="auto">
          <a:xfrm>
            <a:off x="-76200" y="457200"/>
            <a:ext cx="6705600" cy="5916613"/>
            <a:chOff x="-48" y="288"/>
            <a:chExt cx="4224" cy="3727"/>
          </a:xfrm>
        </p:grpSpPr>
        <p:pic>
          <p:nvPicPr>
            <p:cNvPr id="57351" name="Picture 40" descr="DOIM-outsid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2" y="681"/>
              <a:ext cx="2047" cy="1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2" y="2339"/>
              <a:ext cx="2048" cy="1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 name="Line 42"/>
            <p:cNvSpPr>
              <a:spLocks noChangeShapeType="1"/>
            </p:cNvSpPr>
            <p:nvPr/>
          </p:nvSpPr>
          <p:spPr bwMode="auto">
            <a:xfrm flipV="1">
              <a:off x="1468" y="3360"/>
              <a:ext cx="0" cy="655"/>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3" name="Text Box 43"/>
            <p:cNvSpPr txBox="1">
              <a:spLocks noChangeArrowheads="1"/>
            </p:cNvSpPr>
            <p:nvPr/>
          </p:nvSpPr>
          <p:spPr bwMode="auto">
            <a:xfrm>
              <a:off x="1440" y="3622"/>
              <a:ext cx="1287"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a:solidFill>
                    <a:srgbClr val="FF0000"/>
                  </a:solidFill>
                  <a:latin typeface="Times New Roman" charset="0"/>
                </a:rPr>
                <a:t>Magnetic field.</a:t>
              </a:r>
            </a:p>
          </p:txBody>
        </p:sp>
        <p:sp>
          <p:nvSpPr>
            <p:cNvPr id="14" name="Text Box 44"/>
            <p:cNvSpPr txBox="1">
              <a:spLocks noChangeArrowheads="1"/>
            </p:cNvSpPr>
            <p:nvPr/>
          </p:nvSpPr>
          <p:spPr bwMode="auto">
            <a:xfrm>
              <a:off x="3270" y="2112"/>
              <a:ext cx="76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b="1">
                  <a:latin typeface="Times New Roman" charset="0"/>
                </a:rPr>
                <a:t>Lorentz</a:t>
              </a:r>
            </a:p>
            <a:p>
              <a:pPr algn="ctr">
                <a:defRPr/>
              </a:pPr>
              <a:r>
                <a:rPr lang="en-US" b="1">
                  <a:latin typeface="Times New Roman" charset="0"/>
                </a:rPr>
                <a:t>Forces</a:t>
              </a:r>
            </a:p>
          </p:txBody>
        </p:sp>
        <p:sp>
          <p:nvSpPr>
            <p:cNvPr id="15" name="Text Box 45"/>
            <p:cNvSpPr txBox="1">
              <a:spLocks noChangeArrowheads="1"/>
            </p:cNvSpPr>
            <p:nvPr/>
          </p:nvSpPr>
          <p:spPr bwMode="auto">
            <a:xfrm>
              <a:off x="1232" y="812"/>
              <a:ext cx="1800" cy="5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solidFill>
                    <a:srgbClr val="00FF00"/>
                  </a:solidFill>
                  <a:latin typeface="Times New Roman" charset="0"/>
                </a:rPr>
                <a:t>DOIM Bonds step up from </a:t>
              </a:r>
            </a:p>
            <a:p>
              <a:pPr>
                <a:defRPr/>
              </a:pPr>
              <a:r>
                <a:rPr lang="en-US" b="1">
                  <a:solidFill>
                    <a:srgbClr val="00FF00"/>
                  </a:solidFill>
                  <a:latin typeface="Times New Roman" charset="0"/>
                </a:rPr>
                <a:t>the CPC to the substrate</a:t>
              </a:r>
            </a:p>
            <a:p>
              <a:pPr>
                <a:defRPr/>
              </a:pPr>
              <a:endParaRPr lang="en-US" b="1">
                <a:solidFill>
                  <a:srgbClr val="00FF00"/>
                </a:solidFill>
                <a:latin typeface="Times New Roman" charset="0"/>
              </a:endParaRPr>
            </a:p>
          </p:txBody>
        </p:sp>
        <p:sp>
          <p:nvSpPr>
            <p:cNvPr id="16" name="Text Box 46"/>
            <p:cNvSpPr txBox="1">
              <a:spLocks noChangeArrowheads="1"/>
            </p:cNvSpPr>
            <p:nvPr/>
          </p:nvSpPr>
          <p:spPr bwMode="auto">
            <a:xfrm>
              <a:off x="1232" y="2383"/>
              <a:ext cx="1016"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solidFill>
                    <a:srgbClr val="00FF00"/>
                  </a:solidFill>
                  <a:latin typeface="Times New Roman" charset="0"/>
                </a:rPr>
                <a:t>Jumper Bonds</a:t>
              </a:r>
            </a:p>
          </p:txBody>
        </p:sp>
        <p:grpSp>
          <p:nvGrpSpPr>
            <p:cNvPr id="57358" name="Group 47"/>
            <p:cNvGrpSpPr>
              <a:grpSpLocks/>
            </p:cNvGrpSpPr>
            <p:nvPr/>
          </p:nvGrpSpPr>
          <p:grpSpPr bwMode="auto">
            <a:xfrm>
              <a:off x="183" y="3386"/>
              <a:ext cx="683" cy="175"/>
              <a:chOff x="1560" y="768"/>
              <a:chExt cx="240" cy="96"/>
            </a:xfrm>
          </p:grpSpPr>
          <p:sp>
            <p:nvSpPr>
              <p:cNvPr id="36" name="Line 48"/>
              <p:cNvSpPr>
                <a:spLocks noChangeShapeType="1"/>
              </p:cNvSpPr>
              <p:nvPr/>
            </p:nvSpPr>
            <p:spPr bwMode="auto">
              <a:xfrm>
                <a:off x="1560" y="768"/>
                <a:ext cx="240" cy="0"/>
              </a:xfrm>
              <a:prstGeom prst="line">
                <a:avLst/>
              </a:prstGeom>
              <a:noFill/>
              <a:ln w="571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37" name="Line 49"/>
              <p:cNvSpPr>
                <a:spLocks noChangeShapeType="1"/>
              </p:cNvSpPr>
              <p:nvPr/>
            </p:nvSpPr>
            <p:spPr bwMode="auto">
              <a:xfrm>
                <a:off x="1560" y="864"/>
                <a:ext cx="240" cy="0"/>
              </a:xfrm>
              <a:prstGeom prst="line">
                <a:avLst/>
              </a:prstGeom>
              <a:noFill/>
              <a:ln w="57150">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57359" name="Group 50"/>
            <p:cNvGrpSpPr>
              <a:grpSpLocks/>
            </p:cNvGrpSpPr>
            <p:nvPr/>
          </p:nvGrpSpPr>
          <p:grpSpPr bwMode="auto">
            <a:xfrm rot="2861775">
              <a:off x="136" y="947"/>
              <a:ext cx="349" cy="342"/>
              <a:chOff x="5732" y="7344"/>
              <a:chExt cx="384" cy="384"/>
            </a:xfrm>
          </p:grpSpPr>
          <p:sp>
            <p:nvSpPr>
              <p:cNvPr id="33" name="Line 51"/>
              <p:cNvSpPr>
                <a:spLocks noChangeShapeType="1"/>
              </p:cNvSpPr>
              <p:nvPr/>
            </p:nvSpPr>
            <p:spPr bwMode="auto">
              <a:xfrm>
                <a:off x="5780" y="7534"/>
                <a:ext cx="286" cy="0"/>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34" name="Line 52"/>
              <p:cNvSpPr>
                <a:spLocks noChangeShapeType="1"/>
              </p:cNvSpPr>
              <p:nvPr/>
            </p:nvSpPr>
            <p:spPr bwMode="auto">
              <a:xfrm rot="-5400000">
                <a:off x="5781" y="7536"/>
                <a:ext cx="286" cy="0"/>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35" name="Oval 53"/>
              <p:cNvSpPr>
                <a:spLocks noChangeArrowheads="1"/>
              </p:cNvSpPr>
              <p:nvPr/>
            </p:nvSpPr>
            <p:spPr bwMode="auto">
              <a:xfrm>
                <a:off x="5731" y="7342"/>
                <a:ext cx="384" cy="384"/>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nchor="ctr"/>
              <a:lstStyle/>
              <a:p>
                <a:pPr algn="ctr">
                  <a:defRPr/>
                </a:pPr>
                <a:endParaRPr lang="en-US">
                  <a:latin typeface="Times New Roman" charset="0"/>
                </a:endParaRPr>
              </a:p>
            </p:txBody>
          </p:sp>
        </p:grpSp>
        <p:sp>
          <p:nvSpPr>
            <p:cNvPr id="19" name="Oval 54"/>
            <p:cNvSpPr>
              <a:spLocks noChangeArrowheads="1"/>
            </p:cNvSpPr>
            <p:nvPr/>
          </p:nvSpPr>
          <p:spPr bwMode="auto">
            <a:xfrm>
              <a:off x="567" y="943"/>
              <a:ext cx="341" cy="349"/>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20" name="Oval 55"/>
            <p:cNvSpPr>
              <a:spLocks noChangeArrowheads="1"/>
            </p:cNvSpPr>
            <p:nvPr/>
          </p:nvSpPr>
          <p:spPr bwMode="auto">
            <a:xfrm>
              <a:off x="674" y="1052"/>
              <a:ext cx="128" cy="131"/>
            </a:xfrm>
            <a:prstGeom prst="ellipse">
              <a:avLst/>
            </a:prstGeom>
            <a:solidFill>
              <a:schemeClr val="accent2"/>
            </a:solidFill>
            <a:ln w="28575">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grpSp>
          <p:nvGrpSpPr>
            <p:cNvPr id="57362" name="Group 56"/>
            <p:cNvGrpSpPr>
              <a:grpSpLocks/>
            </p:cNvGrpSpPr>
            <p:nvPr/>
          </p:nvGrpSpPr>
          <p:grpSpPr bwMode="auto">
            <a:xfrm rot="3000406">
              <a:off x="3264" y="3347"/>
              <a:ext cx="349" cy="342"/>
              <a:chOff x="12192" y="4416"/>
              <a:chExt cx="384" cy="384"/>
            </a:xfrm>
          </p:grpSpPr>
          <p:sp>
            <p:nvSpPr>
              <p:cNvPr id="30" name="Line 57"/>
              <p:cNvSpPr>
                <a:spLocks noChangeShapeType="1"/>
              </p:cNvSpPr>
              <p:nvPr/>
            </p:nvSpPr>
            <p:spPr bwMode="auto">
              <a:xfrm>
                <a:off x="12240" y="4606"/>
                <a:ext cx="286"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31" name="Line 58"/>
              <p:cNvSpPr>
                <a:spLocks noChangeShapeType="1"/>
              </p:cNvSpPr>
              <p:nvPr/>
            </p:nvSpPr>
            <p:spPr bwMode="auto">
              <a:xfrm rot="-5400000">
                <a:off x="12241" y="4608"/>
                <a:ext cx="286"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32" name="Oval 59"/>
              <p:cNvSpPr>
                <a:spLocks noChangeArrowheads="1"/>
              </p:cNvSpPr>
              <p:nvPr/>
            </p:nvSpPr>
            <p:spPr bwMode="auto">
              <a:xfrm>
                <a:off x="12191" y="4414"/>
                <a:ext cx="384" cy="384"/>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nchor="ctr"/>
              <a:lstStyle/>
              <a:p>
                <a:pPr algn="ctr">
                  <a:defRPr/>
                </a:pPr>
                <a:endParaRPr lang="en-US">
                  <a:latin typeface="Times New Roman" charset="0"/>
                </a:endParaRPr>
              </a:p>
            </p:txBody>
          </p:sp>
        </p:grpSp>
        <p:grpSp>
          <p:nvGrpSpPr>
            <p:cNvPr id="57363" name="Group 60"/>
            <p:cNvGrpSpPr>
              <a:grpSpLocks/>
            </p:cNvGrpSpPr>
            <p:nvPr/>
          </p:nvGrpSpPr>
          <p:grpSpPr bwMode="auto">
            <a:xfrm>
              <a:off x="3695" y="3343"/>
              <a:ext cx="341" cy="349"/>
              <a:chOff x="12672" y="4416"/>
              <a:chExt cx="384" cy="384"/>
            </a:xfrm>
          </p:grpSpPr>
          <p:sp>
            <p:nvSpPr>
              <p:cNvPr id="28" name="Oval 61"/>
              <p:cNvSpPr>
                <a:spLocks noChangeArrowheads="1"/>
              </p:cNvSpPr>
              <p:nvPr/>
            </p:nvSpPr>
            <p:spPr bwMode="auto">
              <a:xfrm>
                <a:off x="12672" y="4416"/>
                <a:ext cx="384" cy="384"/>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29" name="Oval 62"/>
              <p:cNvSpPr>
                <a:spLocks noChangeArrowheads="1"/>
              </p:cNvSpPr>
              <p:nvPr/>
            </p:nvSpPr>
            <p:spPr bwMode="auto">
              <a:xfrm>
                <a:off x="12792" y="4536"/>
                <a:ext cx="143" cy="144"/>
              </a:xfrm>
              <a:prstGeom prst="ellipse">
                <a:avLst/>
              </a:prstGeom>
              <a:solidFill>
                <a:schemeClr val="tx1"/>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grpSp>
        <p:grpSp>
          <p:nvGrpSpPr>
            <p:cNvPr id="57364" name="Group 63"/>
            <p:cNvGrpSpPr>
              <a:grpSpLocks/>
            </p:cNvGrpSpPr>
            <p:nvPr/>
          </p:nvGrpSpPr>
          <p:grpSpPr bwMode="auto">
            <a:xfrm>
              <a:off x="3311" y="1073"/>
              <a:ext cx="683" cy="175"/>
              <a:chOff x="1560" y="768"/>
              <a:chExt cx="240" cy="96"/>
            </a:xfrm>
          </p:grpSpPr>
          <p:sp>
            <p:nvSpPr>
              <p:cNvPr id="26" name="Line 64"/>
              <p:cNvSpPr>
                <a:spLocks noChangeShapeType="1"/>
              </p:cNvSpPr>
              <p:nvPr/>
            </p:nvSpPr>
            <p:spPr bwMode="auto">
              <a:xfrm>
                <a:off x="1560" y="768"/>
                <a:ext cx="24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7" name="Line 65"/>
              <p:cNvSpPr>
                <a:spLocks noChangeShapeType="1"/>
              </p:cNvSpPr>
              <p:nvPr/>
            </p:nvSpPr>
            <p:spPr bwMode="auto">
              <a:xfrm>
                <a:off x="1560" y="864"/>
                <a:ext cx="240" cy="0"/>
              </a:xfrm>
              <a:prstGeom prst="line">
                <a:avLst/>
              </a:prstGeom>
              <a:noFill/>
              <a:ln w="5715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sp>
          <p:nvSpPr>
            <p:cNvPr id="24" name="Text Box 66"/>
            <p:cNvSpPr txBox="1">
              <a:spLocks noChangeArrowheads="1"/>
            </p:cNvSpPr>
            <p:nvPr/>
          </p:nvSpPr>
          <p:spPr bwMode="auto">
            <a:xfrm>
              <a:off x="25" y="2069"/>
              <a:ext cx="1000"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b="1">
                  <a:solidFill>
                    <a:schemeClr val="accent2"/>
                  </a:solidFill>
                  <a:latin typeface="Times New Roman" charset="0"/>
                </a:rPr>
                <a:t>Oscillating</a:t>
              </a:r>
            </a:p>
            <a:p>
              <a:pPr algn="ctr">
                <a:defRPr/>
              </a:pPr>
              <a:r>
                <a:rPr lang="en-US" b="1">
                  <a:solidFill>
                    <a:schemeClr val="accent2"/>
                  </a:solidFill>
                  <a:latin typeface="Times New Roman" charset="0"/>
                </a:rPr>
                <a:t>Current</a:t>
              </a:r>
            </a:p>
          </p:txBody>
        </p:sp>
        <p:sp>
          <p:nvSpPr>
            <p:cNvPr id="25" name="Text Box 67"/>
            <p:cNvSpPr txBox="1">
              <a:spLocks noChangeArrowheads="1"/>
            </p:cNvSpPr>
            <p:nvPr/>
          </p:nvSpPr>
          <p:spPr bwMode="auto">
            <a:xfrm>
              <a:off x="-48" y="288"/>
              <a:ext cx="4224" cy="698"/>
            </a:xfrm>
            <a:prstGeom prst="rect">
              <a:avLst/>
            </a:prstGeom>
            <a:noFill/>
            <a:ln>
              <a:noFill/>
            </a:ln>
            <a:effectLst/>
            <a:extLst>
              <a:ext uri="{909E8E84-426E-40dd-AFC4-6F175D3DCCD1}">
                <a14:hiddenFill xmlns:a14="http://schemas.microsoft.com/office/drawing/2010/main">
                  <a:solidFill>
                    <a:srgbClr val="CC99FF"/>
                  </a:solidFill>
                </a14:hiddenFill>
              </a:ext>
              <a:ext uri="{91240B29-F687-4f45-9708-019B960494DF}">
                <a14:hiddenLine xmlns:a14="http://schemas.microsoft.com/office/drawing/2010/main" w="9525">
                  <a:solidFill>
                    <a:srgbClr val="969696"/>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defTabSz="3289300">
                <a:defRPr sz="2400">
                  <a:solidFill>
                    <a:schemeClr val="tx1"/>
                  </a:solidFill>
                  <a:latin typeface="Times" charset="0"/>
                  <a:ea typeface="ＭＳ Ｐゴシック" charset="0"/>
                </a:defRPr>
              </a:lvl1pPr>
              <a:lvl2pPr marL="1644650" defTabSz="3289300">
                <a:defRPr sz="2400">
                  <a:solidFill>
                    <a:schemeClr val="tx1"/>
                  </a:solidFill>
                  <a:latin typeface="Times" charset="0"/>
                  <a:ea typeface="ＭＳ Ｐゴシック" charset="0"/>
                </a:defRPr>
              </a:lvl2pPr>
              <a:lvl3pPr marL="3289300" defTabSz="3289300">
                <a:defRPr sz="2400">
                  <a:solidFill>
                    <a:schemeClr val="tx1"/>
                  </a:solidFill>
                  <a:latin typeface="Times" charset="0"/>
                  <a:ea typeface="ＭＳ Ｐゴシック" charset="0"/>
                </a:defRPr>
              </a:lvl3pPr>
              <a:lvl4pPr marL="4933950" defTabSz="3289300">
                <a:defRPr sz="2400">
                  <a:solidFill>
                    <a:schemeClr val="tx1"/>
                  </a:solidFill>
                  <a:latin typeface="Times" charset="0"/>
                  <a:ea typeface="ＭＳ Ｐゴシック" charset="0"/>
                </a:defRPr>
              </a:lvl4pPr>
              <a:lvl5pPr marL="6578600" defTabSz="3289300">
                <a:defRPr sz="2400">
                  <a:solidFill>
                    <a:schemeClr val="tx1"/>
                  </a:solidFill>
                  <a:latin typeface="Times" charset="0"/>
                  <a:ea typeface="ＭＳ Ｐゴシック" charset="0"/>
                </a:defRPr>
              </a:lvl5pPr>
              <a:lvl6pPr marL="7035800" defTabSz="3289300" eaLnBrk="0" fontAlgn="base" hangingPunct="0">
                <a:spcBef>
                  <a:spcPct val="0"/>
                </a:spcBef>
                <a:spcAft>
                  <a:spcPct val="0"/>
                </a:spcAft>
                <a:defRPr sz="2400">
                  <a:solidFill>
                    <a:schemeClr val="tx1"/>
                  </a:solidFill>
                  <a:latin typeface="Times" charset="0"/>
                  <a:ea typeface="ＭＳ Ｐゴシック" charset="0"/>
                </a:defRPr>
              </a:lvl6pPr>
              <a:lvl7pPr marL="7493000" defTabSz="3289300" eaLnBrk="0" fontAlgn="base" hangingPunct="0">
                <a:spcBef>
                  <a:spcPct val="0"/>
                </a:spcBef>
                <a:spcAft>
                  <a:spcPct val="0"/>
                </a:spcAft>
                <a:defRPr sz="2400">
                  <a:solidFill>
                    <a:schemeClr val="tx1"/>
                  </a:solidFill>
                  <a:latin typeface="Times" charset="0"/>
                  <a:ea typeface="ＭＳ Ｐゴシック" charset="0"/>
                </a:defRPr>
              </a:lvl7pPr>
              <a:lvl8pPr marL="7950200" defTabSz="3289300" eaLnBrk="0" fontAlgn="base" hangingPunct="0">
                <a:spcBef>
                  <a:spcPct val="0"/>
                </a:spcBef>
                <a:spcAft>
                  <a:spcPct val="0"/>
                </a:spcAft>
                <a:defRPr sz="2400">
                  <a:solidFill>
                    <a:schemeClr val="tx1"/>
                  </a:solidFill>
                  <a:latin typeface="Times" charset="0"/>
                  <a:ea typeface="ＭＳ Ｐゴシック" charset="0"/>
                </a:defRPr>
              </a:lvl8pPr>
              <a:lvl9pPr marL="8407400" defTabSz="3289300" eaLnBrk="0" fontAlgn="base" hangingPunct="0">
                <a:spcBef>
                  <a:spcPct val="0"/>
                </a:spcBef>
                <a:spcAft>
                  <a:spcPct val="0"/>
                </a:spcAft>
                <a:defRPr sz="2400">
                  <a:solidFill>
                    <a:schemeClr val="tx1"/>
                  </a:solidFill>
                  <a:latin typeface="Times" charset="0"/>
                  <a:ea typeface="ＭＳ Ｐゴシック" charset="0"/>
                </a:defRPr>
              </a:lvl9pPr>
            </a:lstStyle>
            <a:p>
              <a:pPr algn="ctr">
                <a:buFont typeface="Wingdings" charset="0"/>
                <a:buNone/>
                <a:defRPr/>
              </a:pPr>
              <a:endParaRPr lang="en-US" sz="3100" b="1" smtClean="0">
                <a:solidFill>
                  <a:schemeClr val="accent2"/>
                </a:solidFill>
                <a:latin typeface="Comic Sans MS" charset="0"/>
              </a:endParaRPr>
            </a:p>
          </p:txBody>
        </p:sp>
      </p:gr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D288146-FFD2-2F47-8E77-768C403A6D2A}" type="datetime1">
              <a:rPr lang="en-US" sz="1200">
                <a:solidFill>
                  <a:srgbClr val="898989"/>
                </a:solidFill>
                <a:latin typeface="Calibri" charset="0"/>
              </a:rPr>
              <a:pPr eaLnBrk="1" hangingPunct="1"/>
              <a:t>2/22/12</a:t>
            </a:fld>
            <a:endParaRPr lang="en-US" sz="1200">
              <a:solidFill>
                <a:srgbClr val="898989"/>
              </a:solidFill>
              <a:latin typeface="Calibri" charset="0"/>
            </a:endParaRPr>
          </a:p>
        </p:txBody>
      </p:sp>
      <p:sp>
        <p:nvSpPr>
          <p:cNvPr id="59394"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859A74D-C2F9-C544-9B24-F9088753335A}" type="slidenum">
              <a:rPr lang="en-US" sz="1200">
                <a:solidFill>
                  <a:srgbClr val="898989"/>
                </a:solidFill>
                <a:latin typeface="Calibri" charset="0"/>
              </a:rPr>
              <a:pPr eaLnBrk="1" hangingPunct="1"/>
              <a:t>24</a:t>
            </a:fld>
            <a:endParaRPr lang="en-US" sz="1200">
              <a:solidFill>
                <a:srgbClr val="898989"/>
              </a:solidFill>
              <a:latin typeface="Calibri" charset="0"/>
            </a:endParaRPr>
          </a:p>
        </p:txBody>
      </p:sp>
      <p:pic>
        <p:nvPicPr>
          <p:cNvPr id="59395" name="Picture 1" descr="Screen Shot 2012-02-14 at 6.45.27 AM.png"/>
          <p:cNvPicPr>
            <a:picLocks noChangeAspect="1"/>
          </p:cNvPicPr>
          <p:nvPr/>
        </p:nvPicPr>
        <p:blipFill>
          <a:blip r:embed="rId3">
            <a:extLst>
              <a:ext uri="{28A0092B-C50C-407E-A947-70E740481C1C}">
                <a14:useLocalDpi xmlns:a14="http://schemas.microsoft.com/office/drawing/2010/main" val="0"/>
              </a:ext>
            </a:extLst>
          </a:blip>
          <a:srcRect l="13577" t="15717" r="19937" b="72548"/>
          <a:stretch>
            <a:fillRect/>
          </a:stretch>
        </p:blipFill>
        <p:spPr bwMode="auto">
          <a:xfrm>
            <a:off x="0" y="0"/>
            <a:ext cx="60801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Box 3"/>
          <p:cNvSpPr txBox="1">
            <a:spLocks noChangeArrowheads="1"/>
          </p:cNvSpPr>
          <p:nvPr/>
        </p:nvSpPr>
        <p:spPr bwMode="auto">
          <a:xfrm>
            <a:off x="6565900" y="0"/>
            <a:ext cx="204470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Silicon Track labs</a:t>
            </a:r>
          </a:p>
          <a:p>
            <a:pPr eaLnBrk="1" hangingPunct="1"/>
            <a:r>
              <a:rPr lang="en-US" sz="1800"/>
              <a:t>Day 1 introduction</a:t>
            </a:r>
          </a:p>
        </p:txBody>
      </p:sp>
      <p:pic>
        <p:nvPicPr>
          <p:cNvPr id="7" name="Picture 9"/>
          <p:cNvPicPr>
            <a:picLocks noChangeAspect="1" noChangeArrowheads="1"/>
          </p:cNvPicPr>
          <p:nvPr/>
        </p:nvPicPr>
        <p:blipFill>
          <a:blip r:embed="rId4">
            <a:extLst>
              <a:ext uri="{28A0092B-C50C-407E-A947-70E740481C1C}">
                <a14:useLocalDpi xmlns:a14="http://schemas.microsoft.com/office/drawing/2010/main" val="0"/>
              </a:ext>
            </a:extLst>
          </a:blip>
          <a:srcRect l="28125" t="23958" r="24374" b="20833"/>
          <a:stretch>
            <a:fillRect/>
          </a:stretch>
        </p:blipFill>
        <p:spPr bwMode="auto">
          <a:xfrm>
            <a:off x="990600" y="1371600"/>
            <a:ext cx="6705600" cy="467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1513701-23A7-7644-B942-848A33C5F6AD}" type="datetime1">
              <a:rPr lang="en-US" sz="1200">
                <a:solidFill>
                  <a:srgbClr val="898989"/>
                </a:solidFill>
                <a:latin typeface="Calibri" charset="0"/>
              </a:rPr>
              <a:pPr eaLnBrk="1" hangingPunct="1"/>
              <a:t>2/22/12</a:t>
            </a:fld>
            <a:endParaRPr lang="en-US" sz="1200">
              <a:solidFill>
                <a:srgbClr val="898989"/>
              </a:solidFill>
              <a:latin typeface="Calibri" charset="0"/>
            </a:endParaRPr>
          </a:p>
        </p:txBody>
      </p:sp>
      <p:sp>
        <p:nvSpPr>
          <p:cNvPr id="6144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44DEC7-81AA-8545-A44E-9E317ED67797}" type="slidenum">
              <a:rPr lang="en-US" sz="1200">
                <a:solidFill>
                  <a:srgbClr val="898989"/>
                </a:solidFill>
                <a:latin typeface="Calibri" charset="0"/>
              </a:rPr>
              <a:pPr eaLnBrk="1" hangingPunct="1"/>
              <a:t>25</a:t>
            </a:fld>
            <a:endParaRPr lang="en-US" sz="1200">
              <a:solidFill>
                <a:srgbClr val="898989"/>
              </a:solidFill>
              <a:latin typeface="Calibri" charset="0"/>
            </a:endParaRPr>
          </a:p>
        </p:txBody>
      </p:sp>
      <p:pic>
        <p:nvPicPr>
          <p:cNvPr id="61443" name="Picture 1" descr="Screen Shot 2012-02-14 at 6.45.27 AM.png"/>
          <p:cNvPicPr>
            <a:picLocks noChangeAspect="1"/>
          </p:cNvPicPr>
          <p:nvPr/>
        </p:nvPicPr>
        <p:blipFill>
          <a:blip r:embed="rId7">
            <a:extLst>
              <a:ext uri="{28A0092B-C50C-407E-A947-70E740481C1C}">
                <a14:useLocalDpi xmlns:a14="http://schemas.microsoft.com/office/drawing/2010/main" val="0"/>
              </a:ext>
            </a:extLst>
          </a:blip>
          <a:srcRect l="13577" t="15717" r="19937" b="72548"/>
          <a:stretch>
            <a:fillRect/>
          </a:stretch>
        </p:blipFill>
        <p:spPr bwMode="auto">
          <a:xfrm>
            <a:off x="0" y="0"/>
            <a:ext cx="60801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Box 3"/>
          <p:cNvSpPr txBox="1">
            <a:spLocks noChangeArrowheads="1"/>
          </p:cNvSpPr>
          <p:nvPr/>
        </p:nvSpPr>
        <p:spPr bwMode="auto">
          <a:xfrm>
            <a:off x="6565900" y="0"/>
            <a:ext cx="204470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Silicon Track labs</a:t>
            </a:r>
          </a:p>
          <a:p>
            <a:pPr eaLnBrk="1" hangingPunct="1"/>
            <a:r>
              <a:rPr lang="en-US" sz="1800"/>
              <a:t>Day 1 introduction</a:t>
            </a:r>
          </a:p>
        </p:txBody>
      </p:sp>
      <p:pic>
        <p:nvPicPr>
          <p:cNvPr id="38" name="vibrations.avi">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2514600" y="1462088"/>
            <a:ext cx="1004888"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ma14="http://schemas.microsoft.com/office/mac/drawingml/2011/main" val="1"/>
            </a:ext>
          </a:extLst>
        </p:spPr>
      </p:pic>
      <p:pic>
        <p:nvPicPr>
          <p:cNvPr id="39" name="breakingfoot.avi">
            <a:hlinkClick r:id="" action="ppaction://media"/>
          </p:cNvPr>
          <p:cNvPicPr>
            <a:picLocks noRot="1" noChangeAspect="1" noChangeArrowheads="1"/>
          </p:cNvPicPr>
          <p:nvPr>
            <a:videoFile r:link="rId4"/>
            <p:extLst>
              <p:ext uri="{DAA4B4D4-6D71-4841-9C94-3DE7FCFB9230}">
                <p14:media xmlns:p14="http://schemas.microsoft.com/office/powerpoint/2010/main" r:link="rId3"/>
              </p:ext>
            </p:extLst>
          </p:nvPr>
        </p:nvPicPr>
        <p:blipFill>
          <a:blip r:embed="rId9">
            <a:extLst>
              <a:ext uri="{28A0092B-C50C-407E-A947-70E740481C1C}">
                <a14:useLocalDpi xmlns:a14="http://schemas.microsoft.com/office/drawing/2010/main" val="0"/>
              </a:ext>
            </a:extLst>
          </a:blip>
          <a:srcRect/>
          <a:stretch>
            <a:fillRect/>
          </a:stretch>
        </p:blipFill>
        <p:spPr>
          <a:xfrm>
            <a:off x="6553200" y="2438400"/>
            <a:ext cx="0" cy="0"/>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40" name="breakingfoot.avi">
            <a:hlinkClick r:id="" action="ppaction://media"/>
          </p:cNvPr>
          <p:cNvPicPr>
            <a:picLocks noRot="1" noChangeAspect="1" noChangeArrowheads="1"/>
          </p:cNvPicPr>
          <p:nvPr>
            <a:videoFile r:link="rId4"/>
            <p:extLst>
              <p:ext uri="{DAA4B4D4-6D71-4841-9C94-3DE7FCFB9230}">
                <p14:media xmlns:p14="http://schemas.microsoft.com/office/powerpoint/2010/main" r:link="rId3"/>
              </p:ext>
            </p:extLst>
          </p:nvPr>
        </p:nvPicPr>
        <p:blipFill>
          <a:blip r:embed="rId9">
            <a:extLst>
              <a:ext uri="{28A0092B-C50C-407E-A947-70E740481C1C}">
                <a14:useLocalDpi xmlns:a14="http://schemas.microsoft.com/office/drawing/2010/main" val="0"/>
              </a:ext>
            </a:extLst>
          </a:blip>
          <a:srcRect/>
          <a:stretch>
            <a:fillRect/>
          </a:stretch>
        </p:blipFill>
        <p:spPr>
          <a:xfrm>
            <a:off x="2590800" y="5029200"/>
            <a:ext cx="0" cy="0"/>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61448" name="Picture 14" descr="cracked-bon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71875" y="1185863"/>
            <a:ext cx="2076450"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9" name="Picture 15" descr="good-bon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1000" y="1185863"/>
            <a:ext cx="207645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0" name="Picture 16" descr="broke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62750" y="1185863"/>
            <a:ext cx="2076450"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 Box 17"/>
          <p:cNvSpPr txBox="1">
            <a:spLocks noChangeArrowheads="1"/>
          </p:cNvSpPr>
          <p:nvPr/>
        </p:nvSpPr>
        <p:spPr bwMode="auto">
          <a:xfrm>
            <a:off x="609600" y="3013075"/>
            <a:ext cx="82296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latin typeface="Times New Roman" charset="0"/>
                <a:cs typeface="Times New Roman" charset="0"/>
              </a:rPr>
              <a:t>Wire-bonds break due to fatigue stress on their heel induced by resonant vibration. These resonant vibrations are a direct consequence of the oscillating Lorentz forces induced by the magnetic field on wire-bonds with non-DC current. </a:t>
            </a:r>
          </a:p>
        </p:txBody>
      </p:sp>
      <p:grpSp>
        <p:nvGrpSpPr>
          <p:cNvPr id="61452" name="Group 18"/>
          <p:cNvGrpSpPr>
            <a:grpSpLocks/>
          </p:cNvGrpSpPr>
          <p:nvPr/>
        </p:nvGrpSpPr>
        <p:grpSpPr bwMode="auto">
          <a:xfrm>
            <a:off x="1981200" y="4114800"/>
            <a:ext cx="5334000" cy="2209800"/>
            <a:chOff x="11904" y="9936"/>
            <a:chExt cx="3360" cy="1392"/>
          </a:xfrm>
        </p:grpSpPr>
        <p:pic>
          <p:nvPicPr>
            <p:cNvPr id="61454" name="Picture 19" descr="pulled-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728" y="10176"/>
              <a:ext cx="1536"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5" name="Picture 20" descr="resonated-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904" y="10176"/>
              <a:ext cx="1536"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 Box 21"/>
            <p:cNvSpPr txBox="1">
              <a:spLocks noChangeArrowheads="1"/>
            </p:cNvSpPr>
            <p:nvPr/>
          </p:nvSpPr>
          <p:spPr bwMode="auto">
            <a:xfrm>
              <a:off x="11955" y="9936"/>
              <a:ext cx="143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latin typeface="Times New Roman" charset="0"/>
                  <a:cs typeface="Times New Roman" charset="0"/>
                </a:rPr>
                <a:t>Resonated bond</a:t>
              </a:r>
            </a:p>
          </p:txBody>
        </p:sp>
        <p:sp>
          <p:nvSpPr>
            <p:cNvPr id="49" name="Text Box 22"/>
            <p:cNvSpPr txBox="1">
              <a:spLocks noChangeArrowheads="1"/>
            </p:cNvSpPr>
            <p:nvPr/>
          </p:nvSpPr>
          <p:spPr bwMode="auto">
            <a:xfrm>
              <a:off x="13944" y="9936"/>
              <a:ext cx="110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latin typeface="Times New Roman" charset="0"/>
                  <a:cs typeface="Times New Roman" charset="0"/>
                </a:rPr>
                <a:t>Pulled bond</a:t>
              </a:r>
            </a:p>
          </p:txBody>
        </p:sp>
      </p:grpSp>
      <p:pic>
        <p:nvPicPr>
          <p:cNvPr id="50" name="breakingfoot.avi">
            <a:hlinkClick r:id="" action="ppaction://media"/>
          </p:cNvPr>
          <p:cNvPicPr>
            <a:picLocks noRot="1" noChangeAspect="1" noChangeArrowheads="1"/>
          </p:cNvPicPr>
          <p:nvPr>
            <a:videoFile r:link="rId4"/>
            <p:extLst>
              <p:ext uri="{DAA4B4D4-6D71-4841-9C94-3DE7FCFB9230}">
                <p14:media xmlns:p14="http://schemas.microsoft.com/office/powerpoint/2010/main" r:link="rId3"/>
              </p:ext>
            </p:extLst>
          </p:nvPr>
        </p:nvPicPr>
        <p:blipFill>
          <a:blip r:embed="rId9">
            <a:extLst>
              <a:ext uri="{28A0092B-C50C-407E-A947-70E740481C1C}">
                <a14:useLocalDpi xmlns:a14="http://schemas.microsoft.com/office/drawing/2010/main" val="0"/>
              </a:ext>
            </a:extLst>
          </a:blip>
          <a:srcRect/>
          <a:stretch>
            <a:fillRect/>
          </a:stretch>
        </p:blipFill>
        <p:spPr>
          <a:xfrm>
            <a:off x="5715000" y="1524000"/>
            <a:ext cx="1004888" cy="1004888"/>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7333" fill="hold"/>
                                        <p:tgtEl>
                                          <p:spTgt spid="38"/>
                                        </p:tgtEl>
                                      </p:cBhvr>
                                    </p:cmd>
                                  </p:childTnLst>
                                </p:cTn>
                              </p:par>
                            </p:childTnLst>
                          </p:cTn>
                        </p:par>
                        <p:par>
                          <p:cTn id="7" fill="hold" nodeType="afterGroup">
                            <p:stCondLst>
                              <p:cond delay="17333"/>
                            </p:stCondLst>
                            <p:childTnLst>
                              <p:par>
                                <p:cTn id="8" presetID="1" presetClass="mediacall" presetSubtype="0" fill="hold" nodeType="afterEffect">
                                  <p:stCondLst>
                                    <p:cond delay="0"/>
                                  </p:stCondLst>
                                  <p:childTnLst>
                                    <p:cmd type="call" cmd="playFrom(0.0)">
                                      <p:cBhvr>
                                        <p:cTn id="9" dur="5333" fill="hold"/>
                                        <p:tgtEl>
                                          <p:spTgt spid="39"/>
                                        </p:tgtEl>
                                      </p:cBhvr>
                                    </p:cmd>
                                  </p:childTnLst>
                                </p:cTn>
                              </p:par>
                            </p:childTnLst>
                          </p:cTn>
                        </p:par>
                        <p:par>
                          <p:cTn id="10" fill="hold" nodeType="afterGroup">
                            <p:stCondLst>
                              <p:cond delay="22666"/>
                            </p:stCondLst>
                            <p:childTnLst>
                              <p:par>
                                <p:cTn id="11" presetID="1" presetClass="mediacall" presetSubtype="0" fill="hold" nodeType="afterEffect">
                                  <p:stCondLst>
                                    <p:cond delay="0"/>
                                  </p:stCondLst>
                                  <p:childTnLst>
                                    <p:cmd type="call" cmd="playFrom(0.0)">
                                      <p:cBhvr>
                                        <p:cTn id="12" dur="5333" fill="hold"/>
                                        <p:tgtEl>
                                          <p:spTgt spid="40"/>
                                        </p:tgtEl>
                                      </p:cBhvr>
                                    </p:cmd>
                                  </p:childTnLst>
                                </p:cTn>
                              </p:par>
                            </p:childTnLst>
                          </p:cTn>
                        </p:par>
                        <p:par>
                          <p:cTn id="13" fill="hold" nodeType="afterGroup">
                            <p:stCondLst>
                              <p:cond delay="27999"/>
                            </p:stCondLst>
                            <p:childTnLst>
                              <p:par>
                                <p:cTn id="14" presetID="1" presetClass="mediacall" presetSubtype="0" fill="hold" nodeType="afterEffect">
                                  <p:stCondLst>
                                    <p:cond delay="0"/>
                                  </p:stCondLst>
                                  <p:childTnLst>
                                    <p:cmd type="call" cmd="playFrom(0.0)">
                                      <p:cBhvr>
                                        <p:cTn id="15" dur="5333"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38"/>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2" presetClass="mediacall" presetSubtype="0" fill="hold" nodeType="clickEffect">
                                  <p:stCondLst>
                                    <p:cond delay="0"/>
                                  </p:stCondLst>
                                  <p:childTnLst>
                                    <p:cmd type="call" cmd="togglePause">
                                      <p:cBhvr>
                                        <p:cTn id="20" dur="1" fill="hold"/>
                                        <p:tgtEl>
                                          <p:spTgt spid="38"/>
                                        </p:tgtEl>
                                      </p:cBhvr>
                                    </p:cmd>
                                  </p:childTnLst>
                                </p:cTn>
                              </p:par>
                            </p:childTnLst>
                          </p:cTn>
                        </p:par>
                      </p:childTnLst>
                    </p:cTn>
                  </p:par>
                </p:childTnLst>
              </p:cTn>
              <p:nextCondLst>
                <p:cond evt="onClick" delay="0">
                  <p:tgtEl>
                    <p:spTgt spid="38"/>
                  </p:tgtEl>
                </p:cond>
              </p:nextCondLst>
            </p:seq>
            <p:seq concurrent="1" nextAc="seek">
              <p:cTn id="21" restart="whenNotActive" fill="hold" evtFilter="cancelBubble" nodeType="interactiveSeq">
                <p:stCondLst>
                  <p:cond evt="onClick" delay="0">
                    <p:tgtEl>
                      <p:spTgt spid="39"/>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2" presetClass="mediacall" presetSubtype="0" fill="hold" nodeType="withEffect">
                                  <p:stCondLst>
                                    <p:cond delay="0"/>
                                  </p:stCondLst>
                                  <p:childTnLst>
                                    <p:cmd type="call" cmd="togglePause">
                                      <p:cBhvr>
                                        <p:cTn id="25" dur="1" fill="hold"/>
                                        <p:tgtEl>
                                          <p:spTgt spid="39"/>
                                        </p:tgtEl>
                                      </p:cBhvr>
                                    </p:cmd>
                                  </p:childTnLst>
                                </p:cTn>
                              </p:par>
                            </p:childTnLst>
                          </p:cTn>
                        </p:par>
                      </p:childTnLst>
                    </p:cTn>
                  </p:par>
                </p:childTnLst>
              </p:cTn>
              <p:nextCondLst>
                <p:cond evt="onClick" delay="0">
                  <p:tgtEl>
                    <p:spTgt spid="39"/>
                  </p:tgtEl>
                </p:cond>
              </p:nextCondLst>
            </p:seq>
            <p:seq concurrent="1" nextAc="seek">
              <p:cTn id="26" restart="whenNotActive" fill="hold" evtFilter="cancelBubble" nodeType="interactiveSeq">
                <p:stCondLst>
                  <p:cond evt="onClick" delay="0">
                    <p:tgtEl>
                      <p:spTgt spid="40"/>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2" presetClass="mediacall" presetSubtype="0" fill="hold" nodeType="clickEffect">
                                  <p:stCondLst>
                                    <p:cond delay="0"/>
                                  </p:stCondLst>
                                  <p:childTnLst>
                                    <p:cmd type="call" cmd="togglePause">
                                      <p:cBhvr>
                                        <p:cTn id="30" dur="1" fill="hold"/>
                                        <p:tgtEl>
                                          <p:spTgt spid="40"/>
                                        </p:tgtEl>
                                      </p:cBhvr>
                                    </p:cmd>
                                  </p:childTnLst>
                                </p:cTn>
                              </p:par>
                            </p:childTnLst>
                          </p:cTn>
                        </p:par>
                      </p:childTnLst>
                    </p:cTn>
                  </p:par>
                </p:childTnLst>
              </p:cTn>
              <p:nextCondLst>
                <p:cond evt="onClick" delay="0">
                  <p:tgtEl>
                    <p:spTgt spid="40"/>
                  </p:tgtEl>
                </p:cond>
              </p:nextCondLst>
            </p:seq>
            <p:seq concurrent="1" nextAc="seek">
              <p:cTn id="31" restart="whenNotActive" fill="hold" evtFilter="cancelBubble" nodeType="interactiveSeq">
                <p:stCondLst>
                  <p:cond evt="onClick" delay="0">
                    <p:tgtEl>
                      <p:spTgt spid="50"/>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2" presetClass="mediacall" presetSubtype="0" fill="hold" nodeType="clickEffect">
                                  <p:stCondLst>
                                    <p:cond delay="0"/>
                                  </p:stCondLst>
                                  <p:childTnLst>
                                    <p:cmd type="call" cmd="togglePause">
                                      <p:cBhvr>
                                        <p:cTn id="35" dur="1" fill="hold"/>
                                        <p:tgtEl>
                                          <p:spTgt spid="50"/>
                                        </p:tgtEl>
                                      </p:cBhvr>
                                    </p:cmd>
                                  </p:childTnLst>
                                </p:cTn>
                              </p:par>
                            </p:childTnLst>
                          </p:cTn>
                        </p:par>
                      </p:childTnLst>
                    </p:cTn>
                  </p:par>
                </p:childTnLst>
              </p:cTn>
              <p:nextCondLst>
                <p:cond evt="onClick" delay="0">
                  <p:tgtEl>
                    <p:spTgt spid="50"/>
                  </p:tgtEl>
                </p:cond>
              </p:nextCondLst>
            </p:seq>
            <p:video>
              <p:cMediaNode>
                <p:cTn id="36" repeatCount="indefinite" fill="remove" display="0">
                  <p:stCondLst>
                    <p:cond delay="indefinite"/>
                  </p:stCondLst>
                  <p:endCondLst>
                    <p:cond evt="onNext" delay="0">
                      <p:tgtEl>
                        <p:sldTgt/>
                      </p:tgtEl>
                    </p:cond>
                    <p:cond evt="onPrev" delay="0">
                      <p:tgtEl>
                        <p:sldTgt/>
                      </p:tgtEl>
                    </p:cond>
                  </p:endCondLst>
                </p:cTn>
                <p:tgtEl>
                  <p:spTgt spid="38"/>
                </p:tgtEl>
              </p:cMediaNode>
            </p:video>
            <p:video>
              <p:cMediaNode>
                <p:cTn id="37" repeatCount="indefinite" fill="hold" display="0">
                  <p:stCondLst>
                    <p:cond delay="indefinite"/>
                  </p:stCondLst>
                  <p:endCondLst>
                    <p:cond evt="onNext" delay="0">
                      <p:tgtEl>
                        <p:sldTgt/>
                      </p:tgtEl>
                    </p:cond>
                    <p:cond evt="onPrev" delay="0">
                      <p:tgtEl>
                        <p:sldTgt/>
                      </p:tgtEl>
                    </p:cond>
                  </p:endCondLst>
                </p:cTn>
                <p:tgtEl>
                  <p:spTgt spid="39"/>
                </p:tgtEl>
              </p:cMediaNode>
            </p:video>
            <p:video>
              <p:cMediaNode>
                <p:cTn id="38" repeatCount="indefinite" fill="hold" display="0">
                  <p:stCondLst>
                    <p:cond delay="indefinite"/>
                  </p:stCondLst>
                  <p:endCondLst>
                    <p:cond evt="onNext" delay="0">
                      <p:tgtEl>
                        <p:sldTgt/>
                      </p:tgtEl>
                    </p:cond>
                    <p:cond evt="onPrev" delay="0">
                      <p:tgtEl>
                        <p:sldTgt/>
                      </p:tgtEl>
                    </p:cond>
                  </p:endCondLst>
                </p:cTn>
                <p:tgtEl>
                  <p:spTgt spid="40"/>
                </p:tgtEl>
              </p:cMediaNode>
            </p:video>
            <p:video>
              <p:cMediaNode>
                <p:cTn id="39" repeatCount="indefinite" fill="remove" display="0">
                  <p:stCondLst>
                    <p:cond delay="indefinite"/>
                  </p:stCondLst>
                  <p:endCondLst>
                    <p:cond evt="onNext" delay="0">
                      <p:tgtEl>
                        <p:sldTgt/>
                      </p:tgtEl>
                    </p:cond>
                    <p:cond evt="onPrev" delay="0">
                      <p:tgtEl>
                        <p:sldTgt/>
                      </p:tgtEl>
                    </p:cond>
                  </p:endCondLst>
                </p:cTn>
                <p:tgtEl>
                  <p:spTgt spid="50"/>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A1F417D-6027-9B47-98D6-49550C4DE5A0}" type="datetime1">
              <a:rPr lang="en-US" sz="1200">
                <a:solidFill>
                  <a:srgbClr val="898989"/>
                </a:solidFill>
                <a:latin typeface="Calibri" charset="0"/>
              </a:rPr>
              <a:pPr eaLnBrk="1" hangingPunct="1"/>
              <a:t>2/22/12</a:t>
            </a:fld>
            <a:endParaRPr lang="en-US" sz="1200">
              <a:solidFill>
                <a:srgbClr val="898989"/>
              </a:solidFill>
              <a:latin typeface="Calibri" charset="0"/>
            </a:endParaRPr>
          </a:p>
        </p:txBody>
      </p:sp>
      <p:sp>
        <p:nvSpPr>
          <p:cNvPr id="6349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B180EC3-D555-214B-B2F1-794F41D3B21B}" type="slidenum">
              <a:rPr lang="en-US" sz="1200">
                <a:solidFill>
                  <a:srgbClr val="898989"/>
                </a:solidFill>
                <a:latin typeface="Calibri" charset="0"/>
              </a:rPr>
              <a:pPr eaLnBrk="1" hangingPunct="1"/>
              <a:t>26</a:t>
            </a:fld>
            <a:endParaRPr lang="en-US" sz="1200">
              <a:solidFill>
                <a:srgbClr val="898989"/>
              </a:solidFill>
              <a:latin typeface="Calibri" charset="0"/>
            </a:endParaRPr>
          </a:p>
        </p:txBody>
      </p:sp>
      <p:pic>
        <p:nvPicPr>
          <p:cNvPr id="63491" name="Picture 1" descr="Screen Shot 2012-02-14 at 6.45.27 AM.png"/>
          <p:cNvPicPr>
            <a:picLocks noChangeAspect="1"/>
          </p:cNvPicPr>
          <p:nvPr/>
        </p:nvPicPr>
        <p:blipFill>
          <a:blip r:embed="rId3">
            <a:extLst>
              <a:ext uri="{28A0092B-C50C-407E-A947-70E740481C1C}">
                <a14:useLocalDpi xmlns:a14="http://schemas.microsoft.com/office/drawing/2010/main" val="0"/>
              </a:ext>
            </a:extLst>
          </a:blip>
          <a:srcRect l="13577" t="15717" r="19937" b="72548"/>
          <a:stretch>
            <a:fillRect/>
          </a:stretch>
        </p:blipFill>
        <p:spPr bwMode="auto">
          <a:xfrm>
            <a:off x="0" y="0"/>
            <a:ext cx="60801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Box 3"/>
          <p:cNvSpPr txBox="1">
            <a:spLocks noChangeArrowheads="1"/>
          </p:cNvSpPr>
          <p:nvPr/>
        </p:nvSpPr>
        <p:spPr bwMode="auto">
          <a:xfrm>
            <a:off x="6565900" y="0"/>
            <a:ext cx="204470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Silicon Track labs</a:t>
            </a:r>
          </a:p>
          <a:p>
            <a:pPr eaLnBrk="1" hangingPunct="1"/>
            <a:r>
              <a:rPr lang="en-US" sz="1800"/>
              <a:t>Day 1 introduction</a:t>
            </a:r>
          </a:p>
        </p:txBody>
      </p:sp>
      <p:pic>
        <p:nvPicPr>
          <p:cNvPr id="63493" name="Picture 2" descr="Screen Shot 2012-02-14 at 9.34.08 AM.png"/>
          <p:cNvPicPr>
            <a:picLocks noChangeAspect="1"/>
          </p:cNvPicPr>
          <p:nvPr/>
        </p:nvPicPr>
        <p:blipFill>
          <a:blip r:embed="rId4">
            <a:extLst>
              <a:ext uri="{28A0092B-C50C-407E-A947-70E740481C1C}">
                <a14:useLocalDpi xmlns:a14="http://schemas.microsoft.com/office/drawing/2010/main" val="0"/>
              </a:ext>
            </a:extLst>
          </a:blip>
          <a:srcRect l="26198" t="46255" r="34418" b="29272"/>
          <a:stretch>
            <a:fillRect/>
          </a:stretch>
        </p:blipFill>
        <p:spPr bwMode="auto">
          <a:xfrm>
            <a:off x="36513" y="914400"/>
            <a:ext cx="6081712"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5" name="TextBox 5"/>
          <p:cNvSpPr txBox="1">
            <a:spLocks noChangeArrowheads="1"/>
          </p:cNvSpPr>
          <p:nvPr/>
        </p:nvSpPr>
        <p:spPr bwMode="auto">
          <a:xfrm>
            <a:off x="6477000" y="1219200"/>
            <a:ext cx="1981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Selcuk will work with you at the probe stations</a:t>
            </a:r>
          </a:p>
        </p:txBody>
      </p:sp>
      <p:sp>
        <p:nvSpPr>
          <p:cNvPr id="63496" name="TextBox 9"/>
          <p:cNvSpPr txBox="1">
            <a:spLocks noChangeArrowheads="1"/>
          </p:cNvSpPr>
          <p:nvPr/>
        </p:nvSpPr>
        <p:spPr bwMode="auto">
          <a:xfrm>
            <a:off x="228600" y="3581400"/>
            <a:ext cx="19812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t>Greg </a:t>
            </a:r>
            <a:r>
              <a:rPr lang="en-US" sz="1800" dirty="0"/>
              <a:t>will help you out with mechanics, metrology and interconnections.</a:t>
            </a:r>
          </a:p>
          <a:p>
            <a:pPr eaLnBrk="1" hangingPunct="1"/>
            <a:endParaRPr lang="en-US" sz="1800" dirty="0"/>
          </a:p>
          <a:p>
            <a:pPr eaLnBrk="1" hangingPunct="1"/>
            <a:r>
              <a:rPr lang="en-US" sz="1800" dirty="0"/>
              <a:t>I should be able to join this part as well.</a:t>
            </a:r>
          </a:p>
        </p:txBody>
      </p:sp>
      <p:pic>
        <p:nvPicPr>
          <p:cNvPr id="2" name="Picture 1"/>
          <p:cNvPicPr>
            <a:picLocks noChangeAspect="1"/>
          </p:cNvPicPr>
          <p:nvPr/>
        </p:nvPicPr>
        <p:blipFill rotWithShape="1">
          <a:blip r:embed="rId5"/>
          <a:srcRect l="55512" t="30300" r="13334" b="33509"/>
          <a:stretch/>
        </p:blipFill>
        <p:spPr>
          <a:xfrm>
            <a:off x="2895600" y="3525322"/>
            <a:ext cx="1948218" cy="2482013"/>
          </a:xfrm>
          <a:prstGeom prst="rect">
            <a:avLst/>
          </a:prstGeom>
        </p:spPr>
      </p:pic>
      <p:sp>
        <p:nvSpPr>
          <p:cNvPr id="4" name="TextBox 3"/>
          <p:cNvSpPr txBox="1"/>
          <p:nvPr/>
        </p:nvSpPr>
        <p:spPr>
          <a:xfrm>
            <a:off x="5029200" y="3449122"/>
            <a:ext cx="3810001" cy="2646878"/>
          </a:xfrm>
          <a:prstGeom prst="rect">
            <a:avLst/>
          </a:prstGeom>
          <a:noFill/>
        </p:spPr>
        <p:txBody>
          <a:bodyPr wrap="square" rtlCol="0">
            <a:spAutoFit/>
          </a:bodyPr>
          <a:lstStyle/>
          <a:p>
            <a:r>
              <a:rPr lang="en-US" sz="1400" b="1" dirty="0"/>
              <a:t>Greg </a:t>
            </a:r>
            <a:r>
              <a:rPr lang="en-US" sz="1400" b="1" dirty="0" err="1"/>
              <a:t>Derylo</a:t>
            </a:r>
            <a:endParaRPr lang="en-US" sz="1400" b="1" dirty="0"/>
          </a:p>
          <a:p>
            <a:r>
              <a:rPr lang="en-US" sz="1400" i="1" dirty="0"/>
              <a:t>Fermi National Accelerator Lab, USA</a:t>
            </a:r>
          </a:p>
          <a:p>
            <a:r>
              <a:rPr lang="en-US" sz="1400" dirty="0"/>
              <a:t>Phone: 630.840.6104</a:t>
            </a:r>
          </a:p>
          <a:p>
            <a:r>
              <a:rPr lang="en-US" sz="1400" dirty="0"/>
              <a:t>Email: </a:t>
            </a:r>
            <a:r>
              <a:rPr lang="en-US" sz="1400" dirty="0">
                <a:hlinkClick r:id="rId6"/>
              </a:rPr>
              <a:t>derylo@</a:t>
            </a:r>
            <a:r>
              <a:rPr lang="en-US" sz="1400" dirty="0" smtClean="0">
                <a:hlinkClick r:id="rId6"/>
              </a:rPr>
              <a:t>jabber.fnal.gov</a:t>
            </a:r>
            <a:endParaRPr lang="en-US" sz="1400" dirty="0" smtClean="0"/>
          </a:p>
          <a:p>
            <a:endParaRPr lang="en-US" sz="1400" dirty="0"/>
          </a:p>
          <a:p>
            <a:r>
              <a:rPr lang="en-US" sz="1200" dirty="0" smtClean="0"/>
              <a:t>Greg </a:t>
            </a:r>
            <a:r>
              <a:rPr lang="en-US" sz="1200" dirty="0"/>
              <a:t>is a </a:t>
            </a:r>
            <a:r>
              <a:rPr lang="en-US" sz="1200" dirty="0" err="1"/>
              <a:t>Fermilab</a:t>
            </a:r>
            <a:r>
              <a:rPr lang="en-US" sz="1200" dirty="0"/>
              <a:t> mechanical engineer where he has worked on the design and fabrication of various silicon-based detectors since 1997, including silicon strip detectors for CDF &amp; </a:t>
            </a:r>
            <a:r>
              <a:rPr lang="en-US" sz="1200" dirty="0" err="1"/>
              <a:t>DZero</a:t>
            </a:r>
            <a:r>
              <a:rPr lang="en-US" sz="1200" dirty="0"/>
              <a:t> and the forward pixel detectors for CMS.  He also developed the CCD packages and built the 0.57 </a:t>
            </a:r>
            <a:r>
              <a:rPr lang="en-US" sz="1200" dirty="0" err="1"/>
              <a:t>Gpixel</a:t>
            </a:r>
            <a:r>
              <a:rPr lang="en-US" sz="1200" dirty="0"/>
              <a:t> imager for the Dark Energy Survey Camera.  Greg is currently working on the Jefferson Lab Clas12 SVT</a:t>
            </a:r>
            <a:r>
              <a:rPr lang="en-US" sz="1200" dirty="0" smtClean="0"/>
              <a:t>.</a:t>
            </a:r>
            <a:endParaRPr lang="en-US" sz="1200" dirty="0"/>
          </a:p>
        </p:txBody>
      </p:sp>
    </p:spTree>
    <p:extLst>
      <p:ext uri="{BB962C8B-B14F-4D97-AF65-F5344CB8AC3E}">
        <p14:creationId xmlns:p14="http://schemas.microsoft.com/office/powerpoint/2010/main" val="347580653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A1F417D-6027-9B47-98D6-49550C4DE5A0}" type="datetime1">
              <a:rPr lang="en-US" sz="1200">
                <a:solidFill>
                  <a:srgbClr val="898989"/>
                </a:solidFill>
                <a:latin typeface="Calibri" charset="0"/>
              </a:rPr>
              <a:pPr eaLnBrk="1" hangingPunct="1"/>
              <a:t>2/22/12</a:t>
            </a:fld>
            <a:endParaRPr lang="en-US" sz="1200">
              <a:solidFill>
                <a:srgbClr val="898989"/>
              </a:solidFill>
              <a:latin typeface="Calibri" charset="0"/>
            </a:endParaRPr>
          </a:p>
        </p:txBody>
      </p:sp>
      <p:sp>
        <p:nvSpPr>
          <p:cNvPr id="6349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B180EC3-D555-214B-B2F1-794F41D3B21B}" type="slidenum">
              <a:rPr lang="en-US" sz="1200">
                <a:solidFill>
                  <a:srgbClr val="898989"/>
                </a:solidFill>
                <a:latin typeface="Calibri" charset="0"/>
              </a:rPr>
              <a:pPr eaLnBrk="1" hangingPunct="1"/>
              <a:t>27</a:t>
            </a:fld>
            <a:endParaRPr lang="en-US" sz="1200">
              <a:solidFill>
                <a:srgbClr val="898989"/>
              </a:solidFill>
              <a:latin typeface="Calibri" charset="0"/>
            </a:endParaRPr>
          </a:p>
        </p:txBody>
      </p:sp>
      <p:pic>
        <p:nvPicPr>
          <p:cNvPr id="63491" name="Picture 1" descr="Screen Shot 2012-02-14 at 6.45.27 AM.png"/>
          <p:cNvPicPr>
            <a:picLocks noChangeAspect="1"/>
          </p:cNvPicPr>
          <p:nvPr/>
        </p:nvPicPr>
        <p:blipFill>
          <a:blip r:embed="rId3">
            <a:extLst>
              <a:ext uri="{28A0092B-C50C-407E-A947-70E740481C1C}">
                <a14:useLocalDpi xmlns:a14="http://schemas.microsoft.com/office/drawing/2010/main" val="0"/>
              </a:ext>
            </a:extLst>
          </a:blip>
          <a:srcRect l="13577" t="15717" r="19937" b="72548"/>
          <a:stretch>
            <a:fillRect/>
          </a:stretch>
        </p:blipFill>
        <p:spPr bwMode="auto">
          <a:xfrm>
            <a:off x="0" y="0"/>
            <a:ext cx="60801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Box 3"/>
          <p:cNvSpPr txBox="1">
            <a:spLocks noChangeArrowheads="1"/>
          </p:cNvSpPr>
          <p:nvPr/>
        </p:nvSpPr>
        <p:spPr bwMode="auto">
          <a:xfrm>
            <a:off x="6565900" y="0"/>
            <a:ext cx="204470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Silicon Track labs</a:t>
            </a:r>
          </a:p>
          <a:p>
            <a:pPr eaLnBrk="1" hangingPunct="1"/>
            <a:r>
              <a:rPr lang="en-US" sz="1800"/>
              <a:t>Day 1 introduction</a:t>
            </a:r>
          </a:p>
        </p:txBody>
      </p:sp>
      <p:sp>
        <p:nvSpPr>
          <p:cNvPr id="63495" name="TextBox 5"/>
          <p:cNvSpPr txBox="1">
            <a:spLocks noChangeArrowheads="1"/>
          </p:cNvSpPr>
          <p:nvPr/>
        </p:nvSpPr>
        <p:spPr bwMode="auto">
          <a:xfrm>
            <a:off x="1143000" y="1219200"/>
            <a:ext cx="7315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t>SPARE SLIDE</a:t>
            </a:r>
            <a:endParaRPr lang="en-US" sz="1800" dirty="0"/>
          </a:p>
        </p:txBody>
      </p:sp>
    </p:spTree>
    <p:extLst>
      <p:ext uri="{BB962C8B-B14F-4D97-AF65-F5344CB8AC3E}">
        <p14:creationId xmlns:p14="http://schemas.microsoft.com/office/powerpoint/2010/main" val="339103131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A1F417D-6027-9B47-98D6-49550C4DE5A0}" type="datetime1">
              <a:rPr lang="en-US" sz="1200">
                <a:solidFill>
                  <a:srgbClr val="898989"/>
                </a:solidFill>
                <a:latin typeface="Calibri" charset="0"/>
              </a:rPr>
              <a:pPr eaLnBrk="1" hangingPunct="1"/>
              <a:t>2/22/12</a:t>
            </a:fld>
            <a:endParaRPr lang="en-US" sz="1200">
              <a:solidFill>
                <a:srgbClr val="898989"/>
              </a:solidFill>
              <a:latin typeface="Calibri" charset="0"/>
            </a:endParaRPr>
          </a:p>
        </p:txBody>
      </p:sp>
      <p:sp>
        <p:nvSpPr>
          <p:cNvPr id="6349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B180EC3-D555-214B-B2F1-794F41D3B21B}" type="slidenum">
              <a:rPr lang="en-US" sz="1200">
                <a:solidFill>
                  <a:srgbClr val="898989"/>
                </a:solidFill>
                <a:latin typeface="Calibri" charset="0"/>
              </a:rPr>
              <a:pPr eaLnBrk="1" hangingPunct="1"/>
              <a:t>28</a:t>
            </a:fld>
            <a:endParaRPr lang="en-US" sz="1200">
              <a:solidFill>
                <a:srgbClr val="898989"/>
              </a:solidFill>
              <a:latin typeface="Calibri" charset="0"/>
            </a:endParaRPr>
          </a:p>
        </p:txBody>
      </p:sp>
      <p:pic>
        <p:nvPicPr>
          <p:cNvPr id="63491" name="Picture 1" descr="Screen Shot 2012-02-14 at 6.45.27 AM.png"/>
          <p:cNvPicPr>
            <a:picLocks noChangeAspect="1"/>
          </p:cNvPicPr>
          <p:nvPr/>
        </p:nvPicPr>
        <p:blipFill>
          <a:blip r:embed="rId3">
            <a:extLst>
              <a:ext uri="{28A0092B-C50C-407E-A947-70E740481C1C}">
                <a14:useLocalDpi xmlns:a14="http://schemas.microsoft.com/office/drawing/2010/main" val="0"/>
              </a:ext>
            </a:extLst>
          </a:blip>
          <a:srcRect l="13577" t="15717" r="19937" b="72548"/>
          <a:stretch>
            <a:fillRect/>
          </a:stretch>
        </p:blipFill>
        <p:spPr bwMode="auto">
          <a:xfrm>
            <a:off x="0" y="0"/>
            <a:ext cx="60801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Box 3"/>
          <p:cNvSpPr txBox="1">
            <a:spLocks noChangeArrowheads="1"/>
          </p:cNvSpPr>
          <p:nvPr/>
        </p:nvSpPr>
        <p:spPr bwMode="auto">
          <a:xfrm>
            <a:off x="6565900" y="0"/>
            <a:ext cx="204470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Silicon Track labs</a:t>
            </a:r>
          </a:p>
          <a:p>
            <a:pPr eaLnBrk="1" hangingPunct="1"/>
            <a:r>
              <a:rPr lang="en-US" sz="1800"/>
              <a:t>Day 1 introduction</a:t>
            </a:r>
          </a:p>
        </p:txBody>
      </p:sp>
      <p:sp>
        <p:nvSpPr>
          <p:cNvPr id="63495" name="TextBox 5"/>
          <p:cNvSpPr txBox="1">
            <a:spLocks noChangeArrowheads="1"/>
          </p:cNvSpPr>
          <p:nvPr/>
        </p:nvSpPr>
        <p:spPr bwMode="auto">
          <a:xfrm>
            <a:off x="1447800" y="914400"/>
            <a:ext cx="70104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t>SILICON device fabrication:</a:t>
            </a:r>
          </a:p>
          <a:p>
            <a:pPr eaLnBrk="1" hangingPunct="1"/>
            <a:endParaRPr lang="en-US" sz="1800" dirty="0"/>
          </a:p>
          <a:p>
            <a:pPr eaLnBrk="1" hangingPunct="1"/>
            <a:endParaRPr lang="en-US" sz="1800" dirty="0" smtClean="0"/>
          </a:p>
        </p:txBody>
      </p:sp>
      <p:pic>
        <p:nvPicPr>
          <p:cNvPr id="3" name="Picture 2"/>
          <p:cNvPicPr>
            <a:picLocks noChangeAspect="1"/>
          </p:cNvPicPr>
          <p:nvPr/>
        </p:nvPicPr>
        <p:blipFill>
          <a:blip r:embed="rId4"/>
          <a:stretch>
            <a:fillRect/>
          </a:stretch>
        </p:blipFill>
        <p:spPr>
          <a:xfrm>
            <a:off x="6629400" y="1143000"/>
            <a:ext cx="2032000" cy="5435600"/>
          </a:xfrm>
          <a:prstGeom prst="rect">
            <a:avLst/>
          </a:prstGeom>
        </p:spPr>
      </p:pic>
      <p:pic>
        <p:nvPicPr>
          <p:cNvPr id="4" name="Picture 3"/>
          <p:cNvPicPr>
            <a:picLocks noChangeAspect="1"/>
          </p:cNvPicPr>
          <p:nvPr/>
        </p:nvPicPr>
        <p:blipFill>
          <a:blip r:embed="rId5"/>
          <a:stretch>
            <a:fillRect/>
          </a:stretch>
        </p:blipFill>
        <p:spPr>
          <a:xfrm>
            <a:off x="203200" y="1282700"/>
            <a:ext cx="4445000" cy="2222500"/>
          </a:xfrm>
          <a:prstGeom prst="rect">
            <a:avLst/>
          </a:prstGeom>
        </p:spPr>
      </p:pic>
      <p:pic>
        <p:nvPicPr>
          <p:cNvPr id="11" name="Picture 10"/>
          <p:cNvPicPr>
            <a:picLocks noChangeAspect="1"/>
          </p:cNvPicPr>
          <p:nvPr/>
        </p:nvPicPr>
        <p:blipFill>
          <a:blip r:embed="rId6"/>
          <a:stretch>
            <a:fillRect/>
          </a:stretch>
        </p:blipFill>
        <p:spPr>
          <a:xfrm>
            <a:off x="762000" y="3657600"/>
            <a:ext cx="4728237" cy="2628900"/>
          </a:xfrm>
          <a:prstGeom prst="rect">
            <a:avLst/>
          </a:prstGeom>
        </p:spPr>
      </p:pic>
    </p:spTree>
    <p:extLst>
      <p:ext uri="{BB962C8B-B14F-4D97-AF65-F5344CB8AC3E}">
        <p14:creationId xmlns:p14="http://schemas.microsoft.com/office/powerpoint/2010/main" val="117236030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A1F417D-6027-9B47-98D6-49550C4DE5A0}" type="datetime1">
              <a:rPr lang="en-US" sz="1200">
                <a:solidFill>
                  <a:srgbClr val="898989"/>
                </a:solidFill>
                <a:latin typeface="Calibri" charset="0"/>
              </a:rPr>
              <a:pPr eaLnBrk="1" hangingPunct="1"/>
              <a:t>2/22/12</a:t>
            </a:fld>
            <a:endParaRPr lang="en-US" sz="1200">
              <a:solidFill>
                <a:srgbClr val="898989"/>
              </a:solidFill>
              <a:latin typeface="Calibri" charset="0"/>
            </a:endParaRPr>
          </a:p>
        </p:txBody>
      </p:sp>
      <p:sp>
        <p:nvSpPr>
          <p:cNvPr id="6349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B180EC3-D555-214B-B2F1-794F41D3B21B}" type="slidenum">
              <a:rPr lang="en-US" sz="1200">
                <a:solidFill>
                  <a:srgbClr val="898989"/>
                </a:solidFill>
                <a:latin typeface="Calibri" charset="0"/>
              </a:rPr>
              <a:pPr eaLnBrk="1" hangingPunct="1"/>
              <a:t>29</a:t>
            </a:fld>
            <a:endParaRPr lang="en-US" sz="1200">
              <a:solidFill>
                <a:srgbClr val="898989"/>
              </a:solidFill>
              <a:latin typeface="Calibri" charset="0"/>
            </a:endParaRPr>
          </a:p>
        </p:txBody>
      </p:sp>
      <p:pic>
        <p:nvPicPr>
          <p:cNvPr id="63491" name="Picture 1" descr="Screen Shot 2012-02-14 at 6.45.27 AM.png"/>
          <p:cNvPicPr>
            <a:picLocks noChangeAspect="1"/>
          </p:cNvPicPr>
          <p:nvPr/>
        </p:nvPicPr>
        <p:blipFill>
          <a:blip r:embed="rId3">
            <a:extLst>
              <a:ext uri="{28A0092B-C50C-407E-A947-70E740481C1C}">
                <a14:useLocalDpi xmlns:a14="http://schemas.microsoft.com/office/drawing/2010/main" val="0"/>
              </a:ext>
            </a:extLst>
          </a:blip>
          <a:srcRect l="13577" t="15717" r="19937" b="72548"/>
          <a:stretch>
            <a:fillRect/>
          </a:stretch>
        </p:blipFill>
        <p:spPr bwMode="auto">
          <a:xfrm>
            <a:off x="0" y="0"/>
            <a:ext cx="60801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Box 3"/>
          <p:cNvSpPr txBox="1">
            <a:spLocks noChangeArrowheads="1"/>
          </p:cNvSpPr>
          <p:nvPr/>
        </p:nvSpPr>
        <p:spPr bwMode="auto">
          <a:xfrm>
            <a:off x="6565900" y="0"/>
            <a:ext cx="204470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Silicon Track labs</a:t>
            </a:r>
          </a:p>
          <a:p>
            <a:pPr eaLnBrk="1" hangingPunct="1"/>
            <a:r>
              <a:rPr lang="en-US" sz="1800"/>
              <a:t>Day 1 introduction</a:t>
            </a:r>
          </a:p>
        </p:txBody>
      </p:sp>
      <p:sp>
        <p:nvSpPr>
          <p:cNvPr id="63495" name="TextBox 5"/>
          <p:cNvSpPr txBox="1">
            <a:spLocks noChangeArrowheads="1"/>
          </p:cNvSpPr>
          <p:nvPr/>
        </p:nvSpPr>
        <p:spPr bwMode="auto">
          <a:xfrm>
            <a:off x="1447800" y="914400"/>
            <a:ext cx="70104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t>SILICON device fabrication:</a:t>
            </a:r>
          </a:p>
          <a:p>
            <a:pPr eaLnBrk="1" hangingPunct="1"/>
            <a:endParaRPr lang="en-US" sz="1800" dirty="0"/>
          </a:p>
          <a:p>
            <a:pPr eaLnBrk="1" hangingPunct="1"/>
            <a:endParaRPr lang="en-US" sz="1800" dirty="0" smtClean="0"/>
          </a:p>
        </p:txBody>
      </p:sp>
      <p:pic>
        <p:nvPicPr>
          <p:cNvPr id="12" name="Picture 11"/>
          <p:cNvPicPr>
            <a:picLocks noChangeAspect="1"/>
          </p:cNvPicPr>
          <p:nvPr/>
        </p:nvPicPr>
        <p:blipFill>
          <a:blip r:embed="rId4"/>
          <a:stretch>
            <a:fillRect/>
          </a:stretch>
        </p:blipFill>
        <p:spPr>
          <a:xfrm>
            <a:off x="76200" y="762000"/>
            <a:ext cx="1219200" cy="6096000"/>
          </a:xfrm>
          <a:prstGeom prst="rect">
            <a:avLst/>
          </a:prstGeom>
        </p:spPr>
      </p:pic>
      <p:pic>
        <p:nvPicPr>
          <p:cNvPr id="13" name="Picture 12"/>
          <p:cNvPicPr>
            <a:picLocks noChangeAspect="1"/>
          </p:cNvPicPr>
          <p:nvPr/>
        </p:nvPicPr>
        <p:blipFill>
          <a:blip r:embed="rId5"/>
          <a:stretch>
            <a:fillRect/>
          </a:stretch>
        </p:blipFill>
        <p:spPr>
          <a:xfrm>
            <a:off x="5257800" y="3429000"/>
            <a:ext cx="3886200" cy="3167253"/>
          </a:xfrm>
          <a:prstGeom prst="rect">
            <a:avLst/>
          </a:prstGeom>
        </p:spPr>
      </p:pic>
      <p:pic>
        <p:nvPicPr>
          <p:cNvPr id="7" name="Picture 6"/>
          <p:cNvPicPr>
            <a:picLocks noChangeAspect="1"/>
          </p:cNvPicPr>
          <p:nvPr/>
        </p:nvPicPr>
        <p:blipFill>
          <a:blip r:embed="rId6"/>
          <a:stretch>
            <a:fillRect/>
          </a:stretch>
        </p:blipFill>
        <p:spPr>
          <a:xfrm>
            <a:off x="1447800" y="3276600"/>
            <a:ext cx="5397500" cy="3022600"/>
          </a:xfrm>
          <a:prstGeom prst="rect">
            <a:avLst/>
          </a:prstGeom>
        </p:spPr>
      </p:pic>
      <p:pic>
        <p:nvPicPr>
          <p:cNvPr id="8" name="Picture 7"/>
          <p:cNvPicPr>
            <a:picLocks noChangeAspect="1"/>
          </p:cNvPicPr>
          <p:nvPr/>
        </p:nvPicPr>
        <p:blipFill>
          <a:blip r:embed="rId7"/>
          <a:stretch>
            <a:fillRect/>
          </a:stretch>
        </p:blipFill>
        <p:spPr>
          <a:xfrm>
            <a:off x="1600200" y="914400"/>
            <a:ext cx="5372100" cy="2451100"/>
          </a:xfrm>
          <a:prstGeom prst="rect">
            <a:avLst/>
          </a:prstGeom>
        </p:spPr>
      </p:pic>
    </p:spTree>
    <p:extLst>
      <p:ext uri="{BB962C8B-B14F-4D97-AF65-F5344CB8AC3E}">
        <p14:creationId xmlns:p14="http://schemas.microsoft.com/office/powerpoint/2010/main" val="215521978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74B3B9A-5EAB-2E49-BE20-5156D5E34F57}" type="datetime1">
              <a:rPr lang="en-US" sz="1200">
                <a:solidFill>
                  <a:srgbClr val="898989"/>
                </a:solidFill>
                <a:latin typeface="Calibri" charset="0"/>
              </a:rPr>
              <a:pPr eaLnBrk="1" hangingPunct="1"/>
              <a:t>2/22/12</a:t>
            </a:fld>
            <a:endParaRPr lang="en-US" sz="1200">
              <a:solidFill>
                <a:srgbClr val="898989"/>
              </a:solidFill>
              <a:latin typeface="Calibri" charset="0"/>
            </a:endParaRPr>
          </a:p>
        </p:txBody>
      </p:sp>
      <p:sp>
        <p:nvSpPr>
          <p:cNvPr id="2048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9D61BE5-C92D-AF45-96E0-B8A4331DF4BB}" type="slidenum">
              <a:rPr lang="en-US" sz="1200">
                <a:solidFill>
                  <a:srgbClr val="898989"/>
                </a:solidFill>
                <a:latin typeface="Calibri" charset="0"/>
              </a:rPr>
              <a:pPr eaLnBrk="1" hangingPunct="1"/>
              <a:t>3</a:t>
            </a:fld>
            <a:endParaRPr lang="en-US" sz="1200">
              <a:solidFill>
                <a:srgbClr val="898989"/>
              </a:solidFill>
              <a:latin typeface="Calibri" charset="0"/>
            </a:endParaRPr>
          </a:p>
        </p:txBody>
      </p:sp>
      <p:pic>
        <p:nvPicPr>
          <p:cNvPr id="20483" name="Picture 1" descr="Screen Shot 2012-02-14 at 6.45.27 AM.png"/>
          <p:cNvPicPr>
            <a:picLocks noChangeAspect="1"/>
          </p:cNvPicPr>
          <p:nvPr/>
        </p:nvPicPr>
        <p:blipFill>
          <a:blip r:embed="rId3">
            <a:extLst>
              <a:ext uri="{28A0092B-C50C-407E-A947-70E740481C1C}">
                <a14:useLocalDpi xmlns:a14="http://schemas.microsoft.com/office/drawing/2010/main" val="0"/>
              </a:ext>
            </a:extLst>
          </a:blip>
          <a:srcRect l="13577" t="15717" r="19937" b="72548"/>
          <a:stretch>
            <a:fillRect/>
          </a:stretch>
        </p:blipFill>
        <p:spPr bwMode="auto">
          <a:xfrm>
            <a:off x="0" y="0"/>
            <a:ext cx="60801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3"/>
          <p:cNvSpPr txBox="1">
            <a:spLocks noChangeArrowheads="1"/>
          </p:cNvSpPr>
          <p:nvPr/>
        </p:nvSpPr>
        <p:spPr bwMode="auto">
          <a:xfrm>
            <a:off x="6565900" y="0"/>
            <a:ext cx="204470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Silicon Track labs</a:t>
            </a:r>
          </a:p>
          <a:p>
            <a:pPr eaLnBrk="1" hangingPunct="1"/>
            <a:r>
              <a:rPr lang="en-US" sz="1800"/>
              <a:t>Day 1 introduction</a:t>
            </a:r>
          </a:p>
        </p:txBody>
      </p:sp>
      <p:pic>
        <p:nvPicPr>
          <p:cNvPr id="20485" name="Picture 2" descr="Screen Shot 2012-02-15 at 6.56.51 AM.png"/>
          <p:cNvPicPr>
            <a:picLocks noChangeAspect="1"/>
          </p:cNvPicPr>
          <p:nvPr/>
        </p:nvPicPr>
        <p:blipFill>
          <a:blip r:embed="rId4">
            <a:extLst>
              <a:ext uri="{28A0092B-C50C-407E-A947-70E740481C1C}">
                <a14:useLocalDpi xmlns:a14="http://schemas.microsoft.com/office/drawing/2010/main" val="0"/>
              </a:ext>
            </a:extLst>
          </a:blip>
          <a:srcRect l="12834" t="19083" r="12968" b="8742"/>
          <a:stretch>
            <a:fillRect/>
          </a:stretch>
        </p:blipFill>
        <p:spPr bwMode="auto">
          <a:xfrm>
            <a:off x="304800" y="13176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Box 7"/>
          <p:cNvSpPr txBox="1">
            <a:spLocks noChangeArrowheads="1"/>
          </p:cNvSpPr>
          <p:nvPr/>
        </p:nvSpPr>
        <p:spPr bwMode="auto">
          <a:xfrm>
            <a:off x="381000" y="609600"/>
            <a:ext cx="5867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t>What is a silicon detector?</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A1F417D-6027-9B47-98D6-49550C4DE5A0}" type="datetime1">
              <a:rPr lang="en-US" sz="1200">
                <a:solidFill>
                  <a:srgbClr val="898989"/>
                </a:solidFill>
                <a:latin typeface="Calibri" charset="0"/>
              </a:rPr>
              <a:pPr eaLnBrk="1" hangingPunct="1"/>
              <a:t>2/22/12</a:t>
            </a:fld>
            <a:endParaRPr lang="en-US" sz="1200">
              <a:solidFill>
                <a:srgbClr val="898989"/>
              </a:solidFill>
              <a:latin typeface="Calibri" charset="0"/>
            </a:endParaRPr>
          </a:p>
        </p:txBody>
      </p:sp>
      <p:sp>
        <p:nvSpPr>
          <p:cNvPr id="6349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B180EC3-D555-214B-B2F1-794F41D3B21B}" type="slidenum">
              <a:rPr lang="en-US" sz="1200">
                <a:solidFill>
                  <a:srgbClr val="898989"/>
                </a:solidFill>
                <a:latin typeface="Calibri" charset="0"/>
              </a:rPr>
              <a:pPr eaLnBrk="1" hangingPunct="1"/>
              <a:t>30</a:t>
            </a:fld>
            <a:endParaRPr lang="en-US" sz="1200">
              <a:solidFill>
                <a:srgbClr val="898989"/>
              </a:solidFill>
              <a:latin typeface="Calibri" charset="0"/>
            </a:endParaRPr>
          </a:p>
        </p:txBody>
      </p:sp>
      <p:pic>
        <p:nvPicPr>
          <p:cNvPr id="63491" name="Picture 1" descr="Screen Shot 2012-02-14 at 6.45.27 AM.png"/>
          <p:cNvPicPr>
            <a:picLocks noChangeAspect="1"/>
          </p:cNvPicPr>
          <p:nvPr/>
        </p:nvPicPr>
        <p:blipFill>
          <a:blip r:embed="rId3">
            <a:extLst>
              <a:ext uri="{28A0092B-C50C-407E-A947-70E740481C1C}">
                <a14:useLocalDpi xmlns:a14="http://schemas.microsoft.com/office/drawing/2010/main" val="0"/>
              </a:ext>
            </a:extLst>
          </a:blip>
          <a:srcRect l="13577" t="15717" r="19937" b="72548"/>
          <a:stretch>
            <a:fillRect/>
          </a:stretch>
        </p:blipFill>
        <p:spPr bwMode="auto">
          <a:xfrm>
            <a:off x="0" y="0"/>
            <a:ext cx="60801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Box 3"/>
          <p:cNvSpPr txBox="1">
            <a:spLocks noChangeArrowheads="1"/>
          </p:cNvSpPr>
          <p:nvPr/>
        </p:nvSpPr>
        <p:spPr bwMode="auto">
          <a:xfrm>
            <a:off x="6565900" y="0"/>
            <a:ext cx="204470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Silicon Track labs</a:t>
            </a:r>
          </a:p>
          <a:p>
            <a:pPr eaLnBrk="1" hangingPunct="1"/>
            <a:r>
              <a:rPr lang="en-US" sz="1800"/>
              <a:t>Day 1 introduction</a:t>
            </a:r>
          </a:p>
        </p:txBody>
      </p:sp>
      <p:pic>
        <p:nvPicPr>
          <p:cNvPr id="63493" name="Picture 2" descr="Screen Shot 2012-02-14 at 9.34.08 AM.png"/>
          <p:cNvPicPr>
            <a:picLocks noChangeAspect="1"/>
          </p:cNvPicPr>
          <p:nvPr/>
        </p:nvPicPr>
        <p:blipFill>
          <a:blip r:embed="rId4">
            <a:extLst>
              <a:ext uri="{28A0092B-C50C-407E-A947-70E740481C1C}">
                <a14:useLocalDpi xmlns:a14="http://schemas.microsoft.com/office/drawing/2010/main" val="0"/>
              </a:ext>
            </a:extLst>
          </a:blip>
          <a:srcRect l="26198" t="46255" r="34418" b="29272"/>
          <a:stretch>
            <a:fillRect/>
          </a:stretch>
        </p:blipFill>
        <p:spPr bwMode="auto">
          <a:xfrm>
            <a:off x="36513" y="914400"/>
            <a:ext cx="6081712"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4" descr="Screen Shot 2012-02-14 at 9.36.39 AM.png"/>
          <p:cNvPicPr>
            <a:picLocks noChangeAspect="1"/>
          </p:cNvPicPr>
          <p:nvPr/>
        </p:nvPicPr>
        <p:blipFill>
          <a:blip r:embed="rId5">
            <a:extLst>
              <a:ext uri="{28A0092B-C50C-407E-A947-70E740481C1C}">
                <a14:useLocalDpi xmlns:a14="http://schemas.microsoft.com/office/drawing/2010/main" val="0"/>
              </a:ext>
            </a:extLst>
          </a:blip>
          <a:srcRect l="26373" t="57506" r="34593" b="13240"/>
          <a:stretch>
            <a:fillRect/>
          </a:stretch>
        </p:blipFill>
        <p:spPr bwMode="auto">
          <a:xfrm>
            <a:off x="3173413" y="3598863"/>
            <a:ext cx="5818187" cy="272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5" name="TextBox 5"/>
          <p:cNvSpPr txBox="1">
            <a:spLocks noChangeArrowheads="1"/>
          </p:cNvSpPr>
          <p:nvPr/>
        </p:nvSpPr>
        <p:spPr bwMode="auto">
          <a:xfrm>
            <a:off x="6477000" y="1219200"/>
            <a:ext cx="1981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Selcuk will work with you at the probe stations</a:t>
            </a:r>
          </a:p>
        </p:txBody>
      </p:sp>
      <p:sp>
        <p:nvSpPr>
          <p:cNvPr id="63496" name="TextBox 9"/>
          <p:cNvSpPr txBox="1">
            <a:spLocks noChangeArrowheads="1"/>
          </p:cNvSpPr>
          <p:nvPr/>
        </p:nvSpPr>
        <p:spPr bwMode="auto">
          <a:xfrm>
            <a:off x="228600" y="3581400"/>
            <a:ext cx="19812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Kirk will help you out with mechanics, metrology and interconnections.</a:t>
            </a:r>
          </a:p>
          <a:p>
            <a:pPr eaLnBrk="1" hangingPunct="1"/>
            <a:endParaRPr lang="en-US" sz="1800"/>
          </a:p>
          <a:p>
            <a:pPr eaLnBrk="1" hangingPunct="1"/>
            <a:r>
              <a:rPr lang="en-US" sz="1800"/>
              <a:t>I should be able to join this part as well.</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39F2882-E75A-A34C-8970-75989392D1A8}" type="datetime1">
              <a:rPr lang="en-US" sz="1200">
                <a:solidFill>
                  <a:srgbClr val="898989"/>
                </a:solidFill>
                <a:latin typeface="Calibri" charset="0"/>
              </a:rPr>
              <a:pPr eaLnBrk="1" hangingPunct="1"/>
              <a:t>2/22/12</a:t>
            </a:fld>
            <a:endParaRPr lang="en-US" sz="1200">
              <a:solidFill>
                <a:srgbClr val="898989"/>
              </a:solidFill>
              <a:latin typeface="Calibri" charset="0"/>
            </a:endParaRPr>
          </a:p>
        </p:txBody>
      </p:sp>
      <p:sp>
        <p:nvSpPr>
          <p:cNvPr id="2253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F4B754A-88ED-0843-B2BC-AB69ADEB5470}" type="slidenum">
              <a:rPr lang="en-US" sz="1200">
                <a:solidFill>
                  <a:srgbClr val="898989"/>
                </a:solidFill>
                <a:latin typeface="Calibri" charset="0"/>
              </a:rPr>
              <a:pPr eaLnBrk="1" hangingPunct="1"/>
              <a:t>4</a:t>
            </a:fld>
            <a:endParaRPr lang="en-US" sz="1200">
              <a:solidFill>
                <a:srgbClr val="898989"/>
              </a:solidFill>
              <a:latin typeface="Calibri" charset="0"/>
            </a:endParaRPr>
          </a:p>
        </p:txBody>
      </p:sp>
      <p:pic>
        <p:nvPicPr>
          <p:cNvPr id="22531" name="Picture 1" descr="Screen Shot 2012-02-14 at 6.45.27 AM.png"/>
          <p:cNvPicPr>
            <a:picLocks noChangeAspect="1"/>
          </p:cNvPicPr>
          <p:nvPr/>
        </p:nvPicPr>
        <p:blipFill>
          <a:blip r:embed="rId3">
            <a:extLst>
              <a:ext uri="{28A0092B-C50C-407E-A947-70E740481C1C}">
                <a14:useLocalDpi xmlns:a14="http://schemas.microsoft.com/office/drawing/2010/main" val="0"/>
              </a:ext>
            </a:extLst>
          </a:blip>
          <a:srcRect l="13577" t="15717" r="19937" b="72548"/>
          <a:stretch>
            <a:fillRect/>
          </a:stretch>
        </p:blipFill>
        <p:spPr bwMode="auto">
          <a:xfrm>
            <a:off x="0" y="0"/>
            <a:ext cx="60801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3"/>
          <p:cNvSpPr txBox="1">
            <a:spLocks noChangeArrowheads="1"/>
          </p:cNvSpPr>
          <p:nvPr/>
        </p:nvSpPr>
        <p:spPr bwMode="auto">
          <a:xfrm>
            <a:off x="6565900" y="0"/>
            <a:ext cx="204470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Silicon Track labs</a:t>
            </a:r>
          </a:p>
          <a:p>
            <a:pPr eaLnBrk="1" hangingPunct="1"/>
            <a:r>
              <a:rPr lang="en-US" sz="1800"/>
              <a:t>Day 1 introduction</a:t>
            </a:r>
          </a:p>
        </p:txBody>
      </p:sp>
      <p:pic>
        <p:nvPicPr>
          <p:cNvPr id="22533" name="Picture 6" descr="energy_band_gaps_in_materials.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463" y="1295400"/>
            <a:ext cx="4643437"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1" descr="Screen Shot 2012-02-15 at 7.11.20 AM.png"/>
          <p:cNvPicPr>
            <a:picLocks noChangeAspect="1"/>
          </p:cNvPicPr>
          <p:nvPr/>
        </p:nvPicPr>
        <p:blipFill>
          <a:blip r:embed="rId5">
            <a:extLst>
              <a:ext uri="{28A0092B-C50C-407E-A947-70E740481C1C}">
                <a14:useLocalDpi xmlns:a14="http://schemas.microsoft.com/office/drawing/2010/main" val="0"/>
              </a:ext>
            </a:extLst>
          </a:blip>
          <a:srcRect l="18637" t="34723" r="53758" b="11272"/>
          <a:stretch>
            <a:fillRect/>
          </a:stretch>
        </p:blipFill>
        <p:spPr bwMode="auto">
          <a:xfrm>
            <a:off x="5410200" y="2667000"/>
            <a:ext cx="3133725"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8" descr="Screen Shot 2012-02-15 at 7.11.20 AM.png"/>
          <p:cNvPicPr>
            <a:picLocks noChangeAspect="1"/>
          </p:cNvPicPr>
          <p:nvPr/>
        </p:nvPicPr>
        <p:blipFill>
          <a:blip r:embed="rId5">
            <a:extLst>
              <a:ext uri="{28A0092B-C50C-407E-A947-70E740481C1C}">
                <a14:useLocalDpi xmlns:a14="http://schemas.microsoft.com/office/drawing/2010/main" val="0"/>
              </a:ext>
            </a:extLst>
          </a:blip>
          <a:srcRect l="50725" t="15913" r="10419" b="58623"/>
          <a:stretch>
            <a:fillRect/>
          </a:stretch>
        </p:blipFill>
        <p:spPr bwMode="auto">
          <a:xfrm>
            <a:off x="5334000" y="1219200"/>
            <a:ext cx="3552825"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Box 9"/>
          <p:cNvSpPr txBox="1">
            <a:spLocks noChangeArrowheads="1"/>
          </p:cNvSpPr>
          <p:nvPr/>
        </p:nvSpPr>
        <p:spPr bwMode="auto">
          <a:xfrm>
            <a:off x="381000" y="685800"/>
            <a:ext cx="5867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t>Why a semiconductor?</a:t>
            </a:r>
          </a:p>
        </p:txBody>
      </p:sp>
      <p:pic>
        <p:nvPicPr>
          <p:cNvPr id="22537" name="Picture 10" descr="Screen Shot 2012-02-15 at 7.11.20 AM.png"/>
          <p:cNvPicPr>
            <a:picLocks noChangeAspect="1"/>
          </p:cNvPicPr>
          <p:nvPr/>
        </p:nvPicPr>
        <p:blipFill>
          <a:blip r:embed="rId5">
            <a:extLst>
              <a:ext uri="{28A0092B-C50C-407E-A947-70E740481C1C}">
                <a14:useLocalDpi xmlns:a14="http://schemas.microsoft.com/office/drawing/2010/main" val="0"/>
              </a:ext>
            </a:extLst>
          </a:blip>
          <a:srcRect l="50725" t="40279" r="10419" b="11272"/>
          <a:stretch>
            <a:fillRect/>
          </a:stretch>
        </p:blipFill>
        <p:spPr bwMode="auto">
          <a:xfrm>
            <a:off x="457200" y="4060825"/>
            <a:ext cx="3552825"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6A06E4B-296D-5E49-8166-5B2072DBDE7F}" type="datetime1">
              <a:rPr lang="en-US" sz="1200">
                <a:solidFill>
                  <a:srgbClr val="898989"/>
                </a:solidFill>
                <a:latin typeface="Calibri" charset="0"/>
              </a:rPr>
              <a:pPr eaLnBrk="1" hangingPunct="1"/>
              <a:t>2/22/12</a:t>
            </a:fld>
            <a:endParaRPr lang="en-US" sz="1200">
              <a:solidFill>
                <a:srgbClr val="898989"/>
              </a:solidFill>
              <a:latin typeface="Calibri" charset="0"/>
            </a:endParaRPr>
          </a:p>
        </p:txBody>
      </p:sp>
      <p:sp>
        <p:nvSpPr>
          <p:cNvPr id="2457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1199397-326D-4C4C-A3CD-F4176FCC240D}" type="slidenum">
              <a:rPr lang="en-US" sz="1200">
                <a:solidFill>
                  <a:srgbClr val="898989"/>
                </a:solidFill>
                <a:latin typeface="Calibri" charset="0"/>
              </a:rPr>
              <a:pPr eaLnBrk="1" hangingPunct="1"/>
              <a:t>5</a:t>
            </a:fld>
            <a:endParaRPr lang="en-US" sz="1200">
              <a:solidFill>
                <a:srgbClr val="898989"/>
              </a:solidFill>
              <a:latin typeface="Calibri" charset="0"/>
            </a:endParaRPr>
          </a:p>
        </p:txBody>
      </p:sp>
      <p:pic>
        <p:nvPicPr>
          <p:cNvPr id="24579" name="Picture 1" descr="Screen Shot 2012-02-14 at 6.45.27 AM.png"/>
          <p:cNvPicPr>
            <a:picLocks noChangeAspect="1"/>
          </p:cNvPicPr>
          <p:nvPr/>
        </p:nvPicPr>
        <p:blipFill>
          <a:blip r:embed="rId3">
            <a:extLst>
              <a:ext uri="{28A0092B-C50C-407E-A947-70E740481C1C}">
                <a14:useLocalDpi xmlns:a14="http://schemas.microsoft.com/office/drawing/2010/main" val="0"/>
              </a:ext>
            </a:extLst>
          </a:blip>
          <a:srcRect l="13577" t="15717" r="19937" b="72548"/>
          <a:stretch>
            <a:fillRect/>
          </a:stretch>
        </p:blipFill>
        <p:spPr bwMode="auto">
          <a:xfrm>
            <a:off x="0" y="0"/>
            <a:ext cx="60801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3"/>
          <p:cNvSpPr txBox="1">
            <a:spLocks noChangeArrowheads="1"/>
          </p:cNvSpPr>
          <p:nvPr/>
        </p:nvSpPr>
        <p:spPr bwMode="auto">
          <a:xfrm>
            <a:off x="6565900" y="0"/>
            <a:ext cx="204470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Silicon Track labs</a:t>
            </a:r>
          </a:p>
          <a:p>
            <a:pPr eaLnBrk="1" hangingPunct="1"/>
            <a:r>
              <a:rPr lang="en-US" sz="1800"/>
              <a:t>Day 1 introduction</a:t>
            </a:r>
          </a:p>
        </p:txBody>
      </p:sp>
      <p:pic>
        <p:nvPicPr>
          <p:cNvPr id="24581" name="Picture 1" descr="Screen Shot 2012-02-15 at 7.08.29 AM.png"/>
          <p:cNvPicPr>
            <a:picLocks noChangeAspect="1"/>
          </p:cNvPicPr>
          <p:nvPr/>
        </p:nvPicPr>
        <p:blipFill>
          <a:blip r:embed="rId4">
            <a:extLst>
              <a:ext uri="{28A0092B-C50C-407E-A947-70E740481C1C}">
                <a14:useLocalDpi xmlns:a14="http://schemas.microsoft.com/office/drawing/2010/main" val="0"/>
              </a:ext>
            </a:extLst>
          </a:blip>
          <a:srcRect l="15649" t="26418" r="14021" b="6773"/>
          <a:stretch>
            <a:fillRect/>
          </a:stretch>
        </p:blipFill>
        <p:spPr bwMode="auto">
          <a:xfrm>
            <a:off x="228600" y="1350963"/>
            <a:ext cx="8763000" cy="520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Box 7"/>
          <p:cNvSpPr txBox="1">
            <a:spLocks noChangeArrowheads="1"/>
          </p:cNvSpPr>
          <p:nvPr/>
        </p:nvSpPr>
        <p:spPr bwMode="auto">
          <a:xfrm>
            <a:off x="381000" y="685800"/>
            <a:ext cx="5867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t>Reverse biased p-n junction</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5E0E078-944B-7D44-9821-7CD19818D45C}" type="datetime1">
              <a:rPr lang="en-US" sz="1200">
                <a:solidFill>
                  <a:srgbClr val="898989"/>
                </a:solidFill>
                <a:latin typeface="Calibri" charset="0"/>
              </a:rPr>
              <a:pPr eaLnBrk="1" hangingPunct="1"/>
              <a:t>2/22/12</a:t>
            </a:fld>
            <a:endParaRPr lang="en-US" sz="1200">
              <a:solidFill>
                <a:srgbClr val="898989"/>
              </a:solidFill>
              <a:latin typeface="Calibri" charset="0"/>
            </a:endParaRPr>
          </a:p>
        </p:txBody>
      </p:sp>
      <p:sp>
        <p:nvSpPr>
          <p:cNvPr id="2662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DBC31AA-C9BC-2B4F-8F01-64496973A771}" type="slidenum">
              <a:rPr lang="en-US" sz="1200">
                <a:solidFill>
                  <a:srgbClr val="898989"/>
                </a:solidFill>
                <a:latin typeface="Calibri" charset="0"/>
              </a:rPr>
              <a:pPr eaLnBrk="1" hangingPunct="1"/>
              <a:t>6</a:t>
            </a:fld>
            <a:endParaRPr lang="en-US" sz="1200">
              <a:solidFill>
                <a:srgbClr val="898989"/>
              </a:solidFill>
              <a:latin typeface="Calibri" charset="0"/>
            </a:endParaRPr>
          </a:p>
        </p:txBody>
      </p:sp>
      <p:pic>
        <p:nvPicPr>
          <p:cNvPr id="26627" name="Picture 1" descr="Screen Shot 2012-02-14 at 6.45.27 AM.png"/>
          <p:cNvPicPr>
            <a:picLocks noChangeAspect="1"/>
          </p:cNvPicPr>
          <p:nvPr/>
        </p:nvPicPr>
        <p:blipFill>
          <a:blip r:embed="rId3">
            <a:extLst>
              <a:ext uri="{28A0092B-C50C-407E-A947-70E740481C1C}">
                <a14:useLocalDpi xmlns:a14="http://schemas.microsoft.com/office/drawing/2010/main" val="0"/>
              </a:ext>
            </a:extLst>
          </a:blip>
          <a:srcRect l="13577" t="15717" r="19937" b="72548"/>
          <a:stretch>
            <a:fillRect/>
          </a:stretch>
        </p:blipFill>
        <p:spPr bwMode="auto">
          <a:xfrm>
            <a:off x="0" y="0"/>
            <a:ext cx="60801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Box 3"/>
          <p:cNvSpPr txBox="1">
            <a:spLocks noChangeArrowheads="1"/>
          </p:cNvSpPr>
          <p:nvPr/>
        </p:nvSpPr>
        <p:spPr bwMode="auto">
          <a:xfrm>
            <a:off x="6565900" y="0"/>
            <a:ext cx="204470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Silicon Track labs</a:t>
            </a:r>
          </a:p>
          <a:p>
            <a:pPr eaLnBrk="1" hangingPunct="1"/>
            <a:r>
              <a:rPr lang="en-US" sz="1800"/>
              <a:t>Day 1 introduction</a:t>
            </a:r>
          </a:p>
        </p:txBody>
      </p:sp>
      <p:grpSp>
        <p:nvGrpSpPr>
          <p:cNvPr id="26629" name="Group 6"/>
          <p:cNvGrpSpPr>
            <a:grpSpLocks/>
          </p:cNvGrpSpPr>
          <p:nvPr/>
        </p:nvGrpSpPr>
        <p:grpSpPr bwMode="auto">
          <a:xfrm>
            <a:off x="533400" y="1233488"/>
            <a:ext cx="7994650" cy="5472112"/>
            <a:chOff x="1046110" y="949259"/>
            <a:chExt cx="7994056" cy="5472253"/>
          </a:xfrm>
        </p:grpSpPr>
        <p:sp>
          <p:nvSpPr>
            <p:cNvPr id="8" name="Rounded Rectangular Callout 7"/>
            <p:cNvSpPr/>
            <p:nvPr/>
          </p:nvSpPr>
          <p:spPr>
            <a:xfrm>
              <a:off x="6851676" y="949259"/>
              <a:ext cx="2008215" cy="3063950"/>
            </a:xfrm>
            <a:prstGeom prst="wedgeRoundRectCallout">
              <a:avLst>
                <a:gd name="adj1" fmla="val -71131"/>
                <a:gd name="adj2" fmla="val -19313"/>
                <a:gd name="adj3" fmla="val 16667"/>
              </a:avLst>
            </a:prstGeom>
            <a:solidFill>
              <a:schemeClr val="bg1">
                <a:lumMod val="65000"/>
                <a:alpha val="30000"/>
              </a:schemeClr>
            </a:solidFill>
            <a:ln w="34925">
              <a:gradFill flip="none" rotWithShape="1">
                <a:gsLst>
                  <a:gs pos="0">
                    <a:srgbClr val="FFC000"/>
                  </a:gs>
                  <a:gs pos="50000">
                    <a:schemeClr val="accent6">
                      <a:lumMod val="75000"/>
                    </a:schemeClr>
                  </a:gs>
                </a:gsLst>
                <a:lin ang="2700000" scaled="1"/>
                <a:tileRect/>
              </a:gra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6634" name="Picture 8" descr="Fermi-electrons-holes_empty.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24702" y="1016000"/>
              <a:ext cx="2115464" cy="28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ular Callout 9"/>
            <p:cNvSpPr/>
            <p:nvPr/>
          </p:nvSpPr>
          <p:spPr>
            <a:xfrm>
              <a:off x="1046110" y="949259"/>
              <a:ext cx="2117754" cy="3063950"/>
            </a:xfrm>
            <a:prstGeom prst="wedgeRoundRectCallout">
              <a:avLst>
                <a:gd name="adj1" fmla="val 68115"/>
                <a:gd name="adj2" fmla="val -19660"/>
                <a:gd name="adj3" fmla="val 16667"/>
              </a:avLst>
            </a:prstGeom>
            <a:solidFill>
              <a:schemeClr val="bg1">
                <a:lumMod val="65000"/>
                <a:alpha val="30000"/>
              </a:schemeClr>
            </a:solidFill>
            <a:ln w="34925">
              <a:gradFill flip="none" rotWithShape="1">
                <a:gsLst>
                  <a:gs pos="0">
                    <a:srgbClr val="FFC000"/>
                  </a:gs>
                  <a:gs pos="50000">
                    <a:schemeClr val="accent6">
                      <a:lumMod val="75000"/>
                    </a:schemeClr>
                  </a:gs>
                </a:gsLst>
                <a:lin ang="2700000" scaled="1"/>
                <a:tileRect/>
              </a:gra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6638" name="Picture 10" descr="Fermi-electrons-holes_empty.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57938" y="1016000"/>
              <a:ext cx="2115464" cy="28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9" name="Picture 11" descr="rev_bias.en.gif"/>
            <p:cNvPicPr>
              <a:picLocks noChangeAspect="1"/>
            </p:cNvPicPr>
            <p:nvPr/>
          </p:nvPicPr>
          <p:blipFill>
            <a:blip r:embed="rId5">
              <a:lum bright="-16000" contrast="32000"/>
              <a:extLst>
                <a:ext uri="{28A0092B-C50C-407E-A947-70E740481C1C}">
                  <a14:useLocalDpi xmlns:a14="http://schemas.microsoft.com/office/drawing/2010/main" val="0"/>
                </a:ext>
              </a:extLst>
            </a:blip>
            <a:srcRect/>
            <a:stretch>
              <a:fillRect/>
            </a:stretch>
          </p:blipFill>
          <p:spPr bwMode="auto">
            <a:xfrm>
              <a:off x="3524250" y="4441898"/>
              <a:ext cx="2857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0" name="Picture 12" descr="rev_bias.en.gif"/>
            <p:cNvPicPr>
              <a:picLocks noChangeAspect="1"/>
            </p:cNvPicPr>
            <p:nvPr/>
          </p:nvPicPr>
          <p:blipFill>
            <a:blip r:embed="rId5">
              <a:lum bright="-16000" contrast="32000"/>
              <a:extLst>
                <a:ext uri="{28A0092B-C50C-407E-A947-70E740481C1C}">
                  <a14:useLocalDpi xmlns:a14="http://schemas.microsoft.com/office/drawing/2010/main" val="0"/>
                </a:ext>
              </a:extLst>
            </a:blip>
            <a:srcRect/>
            <a:stretch>
              <a:fillRect/>
            </a:stretch>
          </p:blipFill>
          <p:spPr bwMode="auto">
            <a:xfrm>
              <a:off x="3524250" y="1782773"/>
              <a:ext cx="2857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1" name="TextBox 13"/>
            <p:cNvSpPr txBox="1">
              <a:spLocks noChangeArrowheads="1"/>
            </p:cNvSpPr>
            <p:nvPr/>
          </p:nvSpPr>
          <p:spPr bwMode="auto">
            <a:xfrm>
              <a:off x="4478331" y="1016000"/>
              <a:ext cx="328617" cy="51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l-GR" sz="3200">
                  <a:solidFill>
                    <a:schemeClr val="tx2"/>
                  </a:solidFill>
                </a:rPr>
                <a:t>γ</a:t>
              </a:r>
              <a:endParaRPr lang="en-US" sz="3200">
                <a:solidFill>
                  <a:schemeClr val="tx2"/>
                </a:solidFill>
              </a:endParaRPr>
            </a:p>
          </p:txBody>
        </p:sp>
        <p:sp>
          <p:nvSpPr>
            <p:cNvPr id="15" name="TextBox 14"/>
            <p:cNvSpPr txBox="1"/>
            <p:nvPr/>
          </p:nvSpPr>
          <p:spPr>
            <a:xfrm>
              <a:off x="4953000" y="1238220"/>
              <a:ext cx="1898676" cy="328617"/>
            </a:xfrm>
            <a:prstGeom prst="roundRect">
              <a:avLst/>
            </a:prstGeom>
          </p:spPr>
          <p:style>
            <a:lnRef idx="0">
              <a:schemeClr val="accent6"/>
            </a:lnRef>
            <a:fillRef idx="3">
              <a:schemeClr val="accent6"/>
            </a:fillRef>
            <a:effectRef idx="3">
              <a:schemeClr val="accent6"/>
            </a:effectRef>
            <a:fontRef idx="minor">
              <a:schemeClr val="lt1"/>
            </a:fontRef>
          </p:style>
          <p:txBody>
            <a:bodyPr wrap="none" anchor="ctr"/>
            <a:lstStyle/>
            <a:p>
              <a:pPr algn="ctr">
                <a:defRPr/>
              </a:pPr>
              <a:r>
                <a:rPr lang="it-IT" sz="1600" dirty="0">
                  <a:solidFill>
                    <a:schemeClr val="tx1"/>
                  </a:solidFill>
                </a:rPr>
                <a:t>h</a:t>
              </a:r>
              <a:r>
                <a:rPr lang="el-GR" sz="1600" dirty="0">
                  <a:solidFill>
                    <a:schemeClr val="tx1"/>
                  </a:solidFill>
                </a:rPr>
                <a:t>ν</a:t>
              </a:r>
              <a:r>
                <a:rPr lang="it-IT" sz="1600" dirty="0">
                  <a:solidFill>
                    <a:schemeClr val="tx1"/>
                  </a:solidFill>
                </a:rPr>
                <a:t> &gt; 1.12 eV (photon),</a:t>
              </a:r>
            </a:p>
          </p:txBody>
        </p:sp>
        <p:sp>
          <p:nvSpPr>
            <p:cNvPr id="16" name="Oval 15"/>
            <p:cNvSpPr/>
            <p:nvPr/>
          </p:nvSpPr>
          <p:spPr>
            <a:xfrm>
              <a:off x="4953000" y="2293955"/>
              <a:ext cx="179423" cy="179423"/>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b"/>
            <a:lstStyle/>
            <a:p>
              <a:pPr algn="ctr">
                <a:defRPr/>
              </a:pPr>
              <a:r>
                <a:rPr lang="it-IT" sz="1600" b="1" dirty="0">
                  <a:solidFill>
                    <a:schemeClr val="tx1"/>
                  </a:solidFill>
                  <a:effectLst>
                    <a:outerShdw blurRad="38100" dist="38100" dir="2700000" algn="tl">
                      <a:srgbClr val="000000">
                        <a:alpha val="43137"/>
                      </a:srgbClr>
                    </a:outerShdw>
                  </a:effectLst>
                </a:rPr>
                <a:t>_</a:t>
              </a:r>
              <a:endParaRPr lang="en-US" sz="1600" b="1" dirty="0">
                <a:solidFill>
                  <a:schemeClr val="tx1"/>
                </a:solidFill>
                <a:effectLst>
                  <a:outerShdw blurRad="38100" dist="38100" dir="2700000" algn="tl">
                    <a:srgbClr val="000000">
                      <a:alpha val="43137"/>
                    </a:srgbClr>
                  </a:outerShdw>
                </a:effectLst>
              </a:endParaRPr>
            </a:p>
          </p:txBody>
        </p:sp>
        <p:sp>
          <p:nvSpPr>
            <p:cNvPr id="17" name="Oval 16"/>
            <p:cNvSpPr/>
            <p:nvPr/>
          </p:nvSpPr>
          <p:spPr>
            <a:xfrm>
              <a:off x="4773577" y="2147903"/>
              <a:ext cx="179423" cy="179423"/>
            </a:xfrm>
            <a:prstGeom prst="ellipse">
              <a:avLst/>
            </a:prstGeom>
            <a:solidFill>
              <a:srgbClr val="66FF99"/>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lang="it-IT" sz="1600" b="1" dirty="0">
                  <a:solidFill>
                    <a:schemeClr val="tx1"/>
                  </a:solidFill>
                  <a:effectLst>
                    <a:outerShdw blurRad="38100" dist="38100" dir="2700000" algn="tl">
                      <a:srgbClr val="000000">
                        <a:alpha val="43137"/>
                      </a:srgbClr>
                    </a:outerShdw>
                  </a:effectLst>
                </a:rPr>
                <a:t>+</a:t>
              </a:r>
              <a:endParaRPr lang="en-US" sz="1600" b="1" dirty="0">
                <a:solidFill>
                  <a:schemeClr val="tx1"/>
                </a:solidFill>
                <a:effectLst>
                  <a:outerShdw blurRad="38100" dist="38100" dir="2700000" algn="tl">
                    <a:srgbClr val="000000">
                      <a:alpha val="43137"/>
                    </a:srgbClr>
                  </a:outerShdw>
                </a:effectLst>
              </a:endParaRPr>
            </a:p>
          </p:txBody>
        </p:sp>
        <p:cxnSp>
          <p:nvCxnSpPr>
            <p:cNvPr id="18" name="Straight Arrow Connector 17"/>
            <p:cNvCxnSpPr/>
            <p:nvPr/>
          </p:nvCxnSpPr>
          <p:spPr>
            <a:xfrm rot="10800000">
              <a:off x="4424059" y="3060688"/>
              <a:ext cx="1058784" cy="1587"/>
            </a:xfrm>
            <a:prstGeom prst="straightConnector1">
              <a:avLst/>
            </a:prstGeom>
            <a:ln w="28575">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652" name="TextBox 18"/>
            <p:cNvSpPr txBox="1">
              <a:spLocks noChangeArrowheads="1"/>
            </p:cNvSpPr>
            <p:nvPr/>
          </p:nvSpPr>
          <p:spPr bwMode="auto">
            <a:xfrm>
              <a:off x="4752178" y="2805137"/>
              <a:ext cx="401643" cy="255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600" b="1" i="1"/>
                <a:t>E</a:t>
              </a:r>
              <a:endParaRPr lang="en-US" sz="1600" b="1" i="1"/>
            </a:p>
          </p:txBody>
        </p:sp>
        <p:cxnSp>
          <p:nvCxnSpPr>
            <p:cNvPr id="20" name="Straight Arrow Connector 19"/>
            <p:cNvCxnSpPr/>
            <p:nvPr/>
          </p:nvCxnSpPr>
          <p:spPr>
            <a:xfrm rot="10800000">
              <a:off x="4424059" y="5719819"/>
              <a:ext cx="1058784" cy="1588"/>
            </a:xfrm>
            <a:prstGeom prst="straightConnector1">
              <a:avLst/>
            </a:prstGeom>
            <a:ln w="28575">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654" name="TextBox 20"/>
            <p:cNvSpPr txBox="1">
              <a:spLocks noChangeArrowheads="1"/>
            </p:cNvSpPr>
            <p:nvPr/>
          </p:nvSpPr>
          <p:spPr bwMode="auto">
            <a:xfrm>
              <a:off x="4752178" y="5464262"/>
              <a:ext cx="401643" cy="255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600" b="1" i="1"/>
                <a:t>E</a:t>
              </a:r>
              <a:endParaRPr lang="en-US" sz="1600" b="1" i="1"/>
            </a:p>
          </p:txBody>
        </p:sp>
        <p:cxnSp>
          <p:nvCxnSpPr>
            <p:cNvPr id="22" name="Straight Arrow Connector 21"/>
            <p:cNvCxnSpPr/>
            <p:nvPr/>
          </p:nvCxnSpPr>
          <p:spPr>
            <a:xfrm rot="10800000">
              <a:off x="4424059" y="6419925"/>
              <a:ext cx="1058784" cy="1587"/>
            </a:xfrm>
            <a:prstGeom prst="straightConnector1">
              <a:avLst/>
            </a:prstGeom>
            <a:ln w="28575">
              <a:solidFill>
                <a:srgbClr val="FFC000"/>
              </a:solidFill>
              <a:headEnd type="arrow"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656" name="TextBox 22"/>
            <p:cNvSpPr txBox="1">
              <a:spLocks noChangeArrowheads="1"/>
            </p:cNvSpPr>
            <p:nvPr/>
          </p:nvSpPr>
          <p:spPr bwMode="auto">
            <a:xfrm>
              <a:off x="4752178" y="6164333"/>
              <a:ext cx="401643" cy="255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600" b="1" i="1"/>
                <a:t>Current</a:t>
              </a:r>
              <a:endParaRPr lang="en-US" sz="1600" b="1" i="1"/>
            </a:p>
          </p:txBody>
        </p:sp>
        <p:cxnSp>
          <p:nvCxnSpPr>
            <p:cNvPr id="24" name="Straight Arrow Connector 23"/>
            <p:cNvCxnSpPr/>
            <p:nvPr/>
          </p:nvCxnSpPr>
          <p:spPr>
            <a:xfrm rot="10800000">
              <a:off x="4368501" y="5062577"/>
              <a:ext cx="438117"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5135206" y="5062577"/>
              <a:ext cx="365098"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5062539" y="4989593"/>
              <a:ext cx="179423" cy="179423"/>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b"/>
            <a:lstStyle/>
            <a:p>
              <a:pPr algn="ctr">
                <a:defRPr/>
              </a:pPr>
              <a:r>
                <a:rPr lang="it-IT" sz="1600" b="1" dirty="0">
                  <a:solidFill>
                    <a:schemeClr val="tx1"/>
                  </a:solidFill>
                  <a:effectLst>
                    <a:outerShdw blurRad="38100" dist="38100" dir="2700000" algn="tl">
                      <a:srgbClr val="000000">
                        <a:alpha val="43137"/>
                      </a:srgbClr>
                    </a:outerShdw>
                  </a:effectLst>
                </a:rPr>
                <a:t>_</a:t>
              </a:r>
              <a:endParaRPr lang="en-US" sz="1600" b="1" dirty="0">
                <a:solidFill>
                  <a:schemeClr val="tx1"/>
                </a:solidFill>
                <a:effectLst>
                  <a:outerShdw blurRad="38100" dist="38100" dir="2700000" algn="tl">
                    <a:srgbClr val="000000">
                      <a:alpha val="43137"/>
                    </a:srgbClr>
                  </a:outerShdw>
                </a:effectLst>
              </a:endParaRPr>
            </a:p>
          </p:txBody>
        </p:sp>
        <p:sp>
          <p:nvSpPr>
            <p:cNvPr id="27" name="Oval 26"/>
            <p:cNvSpPr/>
            <p:nvPr/>
          </p:nvSpPr>
          <p:spPr>
            <a:xfrm>
              <a:off x="4660896" y="4989593"/>
              <a:ext cx="179423" cy="179423"/>
            </a:xfrm>
            <a:prstGeom prst="ellipse">
              <a:avLst/>
            </a:prstGeom>
            <a:solidFill>
              <a:srgbClr val="66FF99"/>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lang="it-IT" sz="1600" b="1" dirty="0">
                  <a:solidFill>
                    <a:schemeClr val="tx1"/>
                  </a:solidFill>
                  <a:effectLst>
                    <a:outerShdw blurRad="38100" dist="38100" dir="2700000" algn="tl">
                      <a:srgbClr val="000000">
                        <a:alpha val="43137"/>
                      </a:srgbClr>
                    </a:outerShdw>
                  </a:effectLst>
                </a:rPr>
                <a:t>+</a:t>
              </a:r>
              <a:endParaRPr lang="en-US" sz="1600" b="1" dirty="0">
                <a:solidFill>
                  <a:schemeClr val="tx1"/>
                </a:solidFill>
                <a:effectLst>
                  <a:outerShdw blurRad="38100" dist="38100" dir="2700000" algn="tl">
                    <a:srgbClr val="000000">
                      <a:alpha val="43137"/>
                    </a:srgbClr>
                  </a:outerShdw>
                </a:effectLst>
              </a:endParaRPr>
            </a:p>
          </p:txBody>
        </p:sp>
        <p:sp>
          <p:nvSpPr>
            <p:cNvPr id="28" name="Oval 27"/>
            <p:cNvSpPr/>
            <p:nvPr/>
          </p:nvSpPr>
          <p:spPr>
            <a:xfrm>
              <a:off x="2798733" y="2914676"/>
              <a:ext cx="146052" cy="146052"/>
            </a:xfrm>
            <a:prstGeom prst="ellipse">
              <a:avLst/>
            </a:prstGeom>
            <a:solidFill>
              <a:srgbClr val="FF0000"/>
            </a:solidFill>
            <a:ln/>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29" name="Oval 28"/>
            <p:cNvSpPr/>
            <p:nvPr/>
          </p:nvSpPr>
          <p:spPr>
            <a:xfrm>
              <a:off x="2652681" y="2914676"/>
              <a:ext cx="146052" cy="146052"/>
            </a:xfrm>
            <a:prstGeom prst="ellipse">
              <a:avLst/>
            </a:prstGeom>
            <a:solidFill>
              <a:srgbClr val="FF0000"/>
            </a:solidFill>
            <a:ln/>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30" name="Oval 29"/>
            <p:cNvSpPr/>
            <p:nvPr/>
          </p:nvSpPr>
          <p:spPr>
            <a:xfrm>
              <a:off x="2397090" y="2914676"/>
              <a:ext cx="146052" cy="146052"/>
            </a:xfrm>
            <a:prstGeom prst="ellipse">
              <a:avLst/>
            </a:prstGeom>
            <a:solidFill>
              <a:srgbClr val="FF0000"/>
            </a:solidFill>
            <a:ln/>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31" name="Oval 30"/>
            <p:cNvSpPr/>
            <p:nvPr/>
          </p:nvSpPr>
          <p:spPr>
            <a:xfrm>
              <a:off x="2141499" y="2914676"/>
              <a:ext cx="146052" cy="146052"/>
            </a:xfrm>
            <a:prstGeom prst="ellipse">
              <a:avLst/>
            </a:prstGeom>
            <a:solidFill>
              <a:srgbClr val="FF0000"/>
            </a:solidFill>
            <a:ln/>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32" name="Oval 31"/>
            <p:cNvSpPr/>
            <p:nvPr/>
          </p:nvSpPr>
          <p:spPr>
            <a:xfrm>
              <a:off x="1338213" y="2914676"/>
              <a:ext cx="146052" cy="146052"/>
            </a:xfrm>
            <a:prstGeom prst="ellipse">
              <a:avLst/>
            </a:prstGeom>
            <a:solidFill>
              <a:srgbClr val="FF0000"/>
            </a:solidFill>
            <a:ln/>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33" name="Oval 32"/>
            <p:cNvSpPr/>
            <p:nvPr/>
          </p:nvSpPr>
          <p:spPr>
            <a:xfrm>
              <a:off x="1557291" y="2914676"/>
              <a:ext cx="146052" cy="146052"/>
            </a:xfrm>
            <a:prstGeom prst="ellipse">
              <a:avLst/>
            </a:prstGeom>
            <a:solidFill>
              <a:srgbClr val="FF0000"/>
            </a:solidFill>
            <a:ln/>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34" name="Oval 33"/>
            <p:cNvSpPr/>
            <p:nvPr/>
          </p:nvSpPr>
          <p:spPr>
            <a:xfrm>
              <a:off x="1849395" y="2914676"/>
              <a:ext cx="146052" cy="146052"/>
            </a:xfrm>
            <a:prstGeom prst="ellipse">
              <a:avLst/>
            </a:prstGeom>
            <a:solidFill>
              <a:srgbClr val="FF0000"/>
            </a:solidFill>
            <a:ln/>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35" name="Oval 34"/>
            <p:cNvSpPr/>
            <p:nvPr/>
          </p:nvSpPr>
          <p:spPr>
            <a:xfrm>
              <a:off x="1520778" y="3206780"/>
              <a:ext cx="146052" cy="146052"/>
            </a:xfrm>
            <a:prstGeom prst="ellipse">
              <a:avLst/>
            </a:prstGeom>
            <a:solidFill>
              <a:srgbClr val="FF0000"/>
            </a:solidFill>
            <a:ln/>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36" name="Oval 35"/>
            <p:cNvSpPr/>
            <p:nvPr/>
          </p:nvSpPr>
          <p:spPr>
            <a:xfrm>
              <a:off x="2762220" y="3060728"/>
              <a:ext cx="146052" cy="146052"/>
            </a:xfrm>
            <a:prstGeom prst="ellipse">
              <a:avLst/>
            </a:prstGeom>
            <a:solidFill>
              <a:srgbClr val="FF0000"/>
            </a:solidFill>
            <a:ln/>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37" name="Oval 36"/>
            <p:cNvSpPr/>
            <p:nvPr/>
          </p:nvSpPr>
          <p:spPr>
            <a:xfrm>
              <a:off x="2506629" y="3060728"/>
              <a:ext cx="146052" cy="146052"/>
            </a:xfrm>
            <a:prstGeom prst="ellipse">
              <a:avLst/>
            </a:prstGeom>
            <a:solidFill>
              <a:srgbClr val="FF0000"/>
            </a:solidFill>
            <a:ln/>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38" name="Oval 37"/>
            <p:cNvSpPr/>
            <p:nvPr/>
          </p:nvSpPr>
          <p:spPr>
            <a:xfrm>
              <a:off x="2251038" y="3060728"/>
              <a:ext cx="146052" cy="146052"/>
            </a:xfrm>
            <a:prstGeom prst="ellipse">
              <a:avLst/>
            </a:prstGeom>
            <a:solidFill>
              <a:srgbClr val="FF0000"/>
            </a:solidFill>
            <a:ln/>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39" name="Oval 38"/>
            <p:cNvSpPr/>
            <p:nvPr/>
          </p:nvSpPr>
          <p:spPr>
            <a:xfrm>
              <a:off x="1447752" y="3060728"/>
              <a:ext cx="146052" cy="146052"/>
            </a:xfrm>
            <a:prstGeom prst="ellipse">
              <a:avLst/>
            </a:prstGeom>
            <a:solidFill>
              <a:srgbClr val="FF0000"/>
            </a:solidFill>
            <a:ln/>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40" name="Oval 39"/>
            <p:cNvSpPr/>
            <p:nvPr/>
          </p:nvSpPr>
          <p:spPr>
            <a:xfrm>
              <a:off x="1666830" y="3060728"/>
              <a:ext cx="146052" cy="146052"/>
            </a:xfrm>
            <a:prstGeom prst="ellipse">
              <a:avLst/>
            </a:prstGeom>
            <a:solidFill>
              <a:srgbClr val="FF0000"/>
            </a:solidFill>
            <a:ln/>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41" name="Oval 40"/>
            <p:cNvSpPr/>
            <p:nvPr/>
          </p:nvSpPr>
          <p:spPr>
            <a:xfrm>
              <a:off x="1958934" y="3060728"/>
              <a:ext cx="146052" cy="146052"/>
            </a:xfrm>
            <a:prstGeom prst="ellipse">
              <a:avLst/>
            </a:prstGeom>
            <a:solidFill>
              <a:srgbClr val="FF0000"/>
            </a:solidFill>
            <a:ln/>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42" name="Rounded Rectangular Callout 41"/>
            <p:cNvSpPr/>
            <p:nvPr/>
          </p:nvSpPr>
          <p:spPr>
            <a:xfrm>
              <a:off x="1228674" y="1177166"/>
              <a:ext cx="1825650" cy="620721"/>
            </a:xfrm>
            <a:prstGeom prst="wedgeRoundRectCallout">
              <a:avLst>
                <a:gd name="adj1" fmla="val -5075"/>
                <a:gd name="adj2" fmla="val 110110"/>
                <a:gd name="adj3" fmla="val 16667"/>
              </a:avLst>
            </a:prstGeom>
            <a:ln/>
          </p:spPr>
          <p:style>
            <a:lnRef idx="0">
              <a:schemeClr val="accent6"/>
            </a:lnRef>
            <a:fillRef idx="3">
              <a:schemeClr val="accent6"/>
            </a:fillRef>
            <a:effectRef idx="3">
              <a:schemeClr val="accent6"/>
            </a:effectRef>
            <a:fontRef idx="minor">
              <a:schemeClr val="lt1"/>
            </a:fontRef>
          </p:style>
          <p:txBody>
            <a:bodyPr anchor="ctr"/>
            <a:lstStyle/>
            <a:p>
              <a:pPr algn="ctr">
                <a:defRPr/>
              </a:pPr>
              <a:r>
                <a:rPr lang="it-IT" sz="1400" dirty="0">
                  <a:solidFill>
                    <a:schemeClr val="tx1"/>
                  </a:solidFill>
                </a:rPr>
                <a:t>No free carriers in the depletion region!</a:t>
              </a:r>
              <a:endParaRPr lang="en-US" sz="1400" dirty="0">
                <a:solidFill>
                  <a:schemeClr val="tx1"/>
                </a:solidFill>
              </a:endParaRPr>
            </a:p>
          </p:txBody>
        </p:sp>
        <p:sp>
          <p:nvSpPr>
            <p:cNvPr id="43" name="Rectangle 42"/>
            <p:cNvSpPr/>
            <p:nvPr/>
          </p:nvSpPr>
          <p:spPr>
            <a:xfrm>
              <a:off x="4478331" y="1819286"/>
              <a:ext cx="985851" cy="985851"/>
            </a:xfrm>
            <a:prstGeom prst="rect">
              <a:avLst/>
            </a:prstGeom>
            <a:noFill/>
            <a:ln w="34925">
              <a:gradFill flip="none" rotWithShape="1">
                <a:gsLst>
                  <a:gs pos="0">
                    <a:srgbClr val="FFC000"/>
                  </a:gs>
                  <a:gs pos="50000">
                    <a:schemeClr val="accent6">
                      <a:lumMod val="75000"/>
                    </a:schemeClr>
                  </a:gs>
                </a:gsLst>
                <a:lin ang="2700000" scaled="1"/>
                <a:tileRect/>
              </a:gra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Oval 43"/>
            <p:cNvSpPr/>
            <p:nvPr/>
          </p:nvSpPr>
          <p:spPr>
            <a:xfrm>
              <a:off x="8574108" y="2914676"/>
              <a:ext cx="146052" cy="146052"/>
            </a:xfrm>
            <a:prstGeom prst="ellipse">
              <a:avLst/>
            </a:prstGeom>
            <a:solidFill>
              <a:srgbClr val="FF0000"/>
            </a:solidFill>
            <a:ln/>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45" name="Oval 44"/>
            <p:cNvSpPr/>
            <p:nvPr/>
          </p:nvSpPr>
          <p:spPr>
            <a:xfrm>
              <a:off x="8428056" y="2914676"/>
              <a:ext cx="146052" cy="146052"/>
            </a:xfrm>
            <a:prstGeom prst="ellipse">
              <a:avLst/>
            </a:prstGeom>
            <a:solidFill>
              <a:srgbClr val="FF0000"/>
            </a:solidFill>
            <a:ln/>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46" name="Oval 45"/>
            <p:cNvSpPr/>
            <p:nvPr/>
          </p:nvSpPr>
          <p:spPr>
            <a:xfrm>
              <a:off x="8172465" y="2914676"/>
              <a:ext cx="146052" cy="146052"/>
            </a:xfrm>
            <a:prstGeom prst="ellipse">
              <a:avLst/>
            </a:prstGeom>
            <a:solidFill>
              <a:srgbClr val="FF0000"/>
            </a:solidFill>
            <a:ln/>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47" name="Oval 46"/>
            <p:cNvSpPr/>
            <p:nvPr/>
          </p:nvSpPr>
          <p:spPr>
            <a:xfrm>
              <a:off x="7916874" y="2914676"/>
              <a:ext cx="146052" cy="146052"/>
            </a:xfrm>
            <a:prstGeom prst="ellipse">
              <a:avLst/>
            </a:prstGeom>
            <a:solidFill>
              <a:srgbClr val="FF0000"/>
            </a:solidFill>
            <a:ln/>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48" name="Oval 47"/>
            <p:cNvSpPr/>
            <p:nvPr/>
          </p:nvSpPr>
          <p:spPr>
            <a:xfrm>
              <a:off x="7113588" y="2914676"/>
              <a:ext cx="146052" cy="146052"/>
            </a:xfrm>
            <a:prstGeom prst="ellipse">
              <a:avLst/>
            </a:prstGeom>
            <a:solidFill>
              <a:srgbClr val="FF0000"/>
            </a:solidFill>
            <a:ln/>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49" name="Oval 48"/>
            <p:cNvSpPr/>
            <p:nvPr/>
          </p:nvSpPr>
          <p:spPr>
            <a:xfrm>
              <a:off x="7332666" y="2914676"/>
              <a:ext cx="146052" cy="146052"/>
            </a:xfrm>
            <a:prstGeom prst="ellipse">
              <a:avLst/>
            </a:prstGeom>
            <a:solidFill>
              <a:srgbClr val="FF0000"/>
            </a:solidFill>
            <a:ln/>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50" name="Oval 49"/>
            <p:cNvSpPr/>
            <p:nvPr/>
          </p:nvSpPr>
          <p:spPr>
            <a:xfrm>
              <a:off x="7362858" y="3243293"/>
              <a:ext cx="146052" cy="146052"/>
            </a:xfrm>
            <a:prstGeom prst="ellipse">
              <a:avLst/>
            </a:prstGeom>
            <a:solidFill>
              <a:srgbClr val="FF0000"/>
            </a:solidFill>
            <a:ln/>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51" name="Oval 50"/>
            <p:cNvSpPr/>
            <p:nvPr/>
          </p:nvSpPr>
          <p:spPr>
            <a:xfrm>
              <a:off x="7545423" y="2184416"/>
              <a:ext cx="146052" cy="146052"/>
            </a:xfrm>
            <a:prstGeom prst="ellipse">
              <a:avLst/>
            </a:prstGeom>
            <a:solidFill>
              <a:srgbClr val="FF0000"/>
            </a:solidFill>
            <a:ln/>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52" name="Oval 51"/>
            <p:cNvSpPr/>
            <p:nvPr/>
          </p:nvSpPr>
          <p:spPr>
            <a:xfrm>
              <a:off x="8537595" y="3060728"/>
              <a:ext cx="146052" cy="146052"/>
            </a:xfrm>
            <a:prstGeom prst="ellipse">
              <a:avLst/>
            </a:prstGeom>
            <a:solidFill>
              <a:srgbClr val="FF0000"/>
            </a:solidFill>
            <a:ln/>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53" name="Oval 52"/>
            <p:cNvSpPr/>
            <p:nvPr/>
          </p:nvSpPr>
          <p:spPr>
            <a:xfrm>
              <a:off x="8282004" y="3060728"/>
              <a:ext cx="146052" cy="146052"/>
            </a:xfrm>
            <a:prstGeom prst="ellipse">
              <a:avLst/>
            </a:prstGeom>
            <a:solidFill>
              <a:srgbClr val="FF0000"/>
            </a:solidFill>
            <a:ln/>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54" name="Oval 53"/>
            <p:cNvSpPr/>
            <p:nvPr/>
          </p:nvSpPr>
          <p:spPr>
            <a:xfrm>
              <a:off x="8026413" y="3060728"/>
              <a:ext cx="146052" cy="146052"/>
            </a:xfrm>
            <a:prstGeom prst="ellipse">
              <a:avLst/>
            </a:prstGeom>
            <a:solidFill>
              <a:srgbClr val="FF0000"/>
            </a:solidFill>
            <a:ln/>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55" name="Oval 54"/>
            <p:cNvSpPr/>
            <p:nvPr/>
          </p:nvSpPr>
          <p:spPr>
            <a:xfrm>
              <a:off x="7223127" y="3060728"/>
              <a:ext cx="146052" cy="146052"/>
            </a:xfrm>
            <a:prstGeom prst="ellipse">
              <a:avLst/>
            </a:prstGeom>
            <a:solidFill>
              <a:srgbClr val="FF0000"/>
            </a:solidFill>
            <a:ln/>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56" name="Oval 55"/>
            <p:cNvSpPr/>
            <p:nvPr/>
          </p:nvSpPr>
          <p:spPr>
            <a:xfrm>
              <a:off x="7442205" y="3060728"/>
              <a:ext cx="146052" cy="146052"/>
            </a:xfrm>
            <a:prstGeom prst="ellipse">
              <a:avLst/>
            </a:prstGeom>
            <a:solidFill>
              <a:srgbClr val="FF0000"/>
            </a:solidFill>
            <a:ln/>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57" name="Oval 56"/>
            <p:cNvSpPr/>
            <p:nvPr/>
          </p:nvSpPr>
          <p:spPr>
            <a:xfrm>
              <a:off x="7734309" y="3060728"/>
              <a:ext cx="146052" cy="146052"/>
            </a:xfrm>
            <a:prstGeom prst="ellipse">
              <a:avLst/>
            </a:prstGeom>
            <a:solidFill>
              <a:srgbClr val="FF0000"/>
            </a:solidFill>
            <a:ln/>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grpSp>
          <p:nvGrpSpPr>
            <p:cNvPr id="26755" name="Group 34"/>
            <p:cNvGrpSpPr>
              <a:grpSpLocks/>
            </p:cNvGrpSpPr>
            <p:nvPr/>
          </p:nvGrpSpPr>
          <p:grpSpPr bwMode="auto">
            <a:xfrm rot="4680098">
              <a:off x="4562107" y="1774971"/>
              <a:ext cx="670044" cy="195805"/>
              <a:chOff x="5683261" y="4159259"/>
              <a:chExt cx="2446370" cy="714895"/>
            </a:xfrm>
          </p:grpSpPr>
          <p:sp>
            <p:nvSpPr>
              <p:cNvPr id="66" name="Freeform 65"/>
              <p:cNvSpPr/>
              <p:nvPr/>
            </p:nvSpPr>
            <p:spPr>
              <a:xfrm>
                <a:off x="5683790" y="4159794"/>
                <a:ext cx="2411220" cy="718655"/>
              </a:xfrm>
              <a:custGeom>
                <a:avLst/>
                <a:gdLst>
                  <a:gd name="connsiteX0" fmla="*/ 0 w 2428875"/>
                  <a:gd name="connsiteY0" fmla="*/ 485775 h 1828800"/>
                  <a:gd name="connsiteX1" fmla="*/ 523875 w 2428875"/>
                  <a:gd name="connsiteY1" fmla="*/ 733425 h 1828800"/>
                  <a:gd name="connsiteX2" fmla="*/ 1057275 w 2428875"/>
                  <a:gd name="connsiteY2" fmla="*/ 619125 h 1828800"/>
                  <a:gd name="connsiteX3" fmla="*/ 1857375 w 2428875"/>
                  <a:gd name="connsiteY3" fmla="*/ 0 h 1828800"/>
                  <a:gd name="connsiteX4" fmla="*/ 1971675 w 2428875"/>
                  <a:gd name="connsiteY4" fmla="*/ 19050 h 1828800"/>
                  <a:gd name="connsiteX5" fmla="*/ 2428875 w 2428875"/>
                  <a:gd name="connsiteY5" fmla="*/ 590550 h 1828800"/>
                  <a:gd name="connsiteX6" fmla="*/ 2028825 w 2428875"/>
                  <a:gd name="connsiteY6" fmla="*/ 1133475 h 1828800"/>
                  <a:gd name="connsiteX7" fmla="*/ 1933575 w 2428875"/>
                  <a:gd name="connsiteY7" fmla="*/ 1181100 h 1828800"/>
                  <a:gd name="connsiteX8" fmla="*/ 2028825 w 2428875"/>
                  <a:gd name="connsiteY8" fmla="*/ 1485900 h 1828800"/>
                  <a:gd name="connsiteX9" fmla="*/ 2028825 w 2428875"/>
                  <a:gd name="connsiteY9" fmla="*/ 1485900 h 1828800"/>
                  <a:gd name="connsiteX10" fmla="*/ 2343150 w 2428875"/>
                  <a:gd name="connsiteY10" fmla="*/ 1828800 h 1828800"/>
                  <a:gd name="connsiteX0" fmla="*/ 219078 w 2647953"/>
                  <a:gd name="connsiteY0" fmla="*/ 485775 h 1828800"/>
                  <a:gd name="connsiteX1" fmla="*/ 0 w 2647953"/>
                  <a:gd name="connsiteY1" fmla="*/ 1095390 h 1828800"/>
                  <a:gd name="connsiteX2" fmla="*/ 742953 w 2647953"/>
                  <a:gd name="connsiteY2" fmla="*/ 733425 h 1828800"/>
                  <a:gd name="connsiteX3" fmla="*/ 1276353 w 2647953"/>
                  <a:gd name="connsiteY3" fmla="*/ 619125 h 1828800"/>
                  <a:gd name="connsiteX4" fmla="*/ 2076453 w 2647953"/>
                  <a:gd name="connsiteY4" fmla="*/ 0 h 1828800"/>
                  <a:gd name="connsiteX5" fmla="*/ 2190753 w 2647953"/>
                  <a:gd name="connsiteY5" fmla="*/ 19050 h 1828800"/>
                  <a:gd name="connsiteX6" fmla="*/ 2647953 w 2647953"/>
                  <a:gd name="connsiteY6" fmla="*/ 590550 h 1828800"/>
                  <a:gd name="connsiteX7" fmla="*/ 2247903 w 2647953"/>
                  <a:gd name="connsiteY7" fmla="*/ 1133475 h 1828800"/>
                  <a:gd name="connsiteX8" fmla="*/ 2152653 w 2647953"/>
                  <a:gd name="connsiteY8" fmla="*/ 1181100 h 1828800"/>
                  <a:gd name="connsiteX9" fmla="*/ 2247903 w 2647953"/>
                  <a:gd name="connsiteY9" fmla="*/ 1485900 h 1828800"/>
                  <a:gd name="connsiteX10" fmla="*/ 2247903 w 2647953"/>
                  <a:gd name="connsiteY10" fmla="*/ 1485900 h 1828800"/>
                  <a:gd name="connsiteX11" fmla="*/ 2562228 w 2647953"/>
                  <a:gd name="connsiteY11" fmla="*/ 1828800 h 1828800"/>
                  <a:gd name="connsiteX0" fmla="*/ 219078 w 2647953"/>
                  <a:gd name="connsiteY0" fmla="*/ 485775 h 1828800"/>
                  <a:gd name="connsiteX1" fmla="*/ 0 w 2647953"/>
                  <a:gd name="connsiteY1" fmla="*/ 1095390 h 1828800"/>
                  <a:gd name="connsiteX2" fmla="*/ 693747 w 2647953"/>
                  <a:gd name="connsiteY2" fmla="*/ 1058877 h 1828800"/>
                  <a:gd name="connsiteX3" fmla="*/ 1276353 w 2647953"/>
                  <a:gd name="connsiteY3" fmla="*/ 619125 h 1828800"/>
                  <a:gd name="connsiteX4" fmla="*/ 2076453 w 2647953"/>
                  <a:gd name="connsiteY4" fmla="*/ 0 h 1828800"/>
                  <a:gd name="connsiteX5" fmla="*/ 2190753 w 2647953"/>
                  <a:gd name="connsiteY5" fmla="*/ 19050 h 1828800"/>
                  <a:gd name="connsiteX6" fmla="*/ 2647953 w 2647953"/>
                  <a:gd name="connsiteY6" fmla="*/ 590550 h 1828800"/>
                  <a:gd name="connsiteX7" fmla="*/ 2247903 w 2647953"/>
                  <a:gd name="connsiteY7" fmla="*/ 1133475 h 1828800"/>
                  <a:gd name="connsiteX8" fmla="*/ 2152653 w 2647953"/>
                  <a:gd name="connsiteY8" fmla="*/ 1181100 h 1828800"/>
                  <a:gd name="connsiteX9" fmla="*/ 2247903 w 2647953"/>
                  <a:gd name="connsiteY9" fmla="*/ 1485900 h 1828800"/>
                  <a:gd name="connsiteX10" fmla="*/ 2247903 w 2647953"/>
                  <a:gd name="connsiteY10" fmla="*/ 1485900 h 1828800"/>
                  <a:gd name="connsiteX11" fmla="*/ 2562228 w 2647953"/>
                  <a:gd name="connsiteY11" fmla="*/ 1828800 h 1828800"/>
                  <a:gd name="connsiteX0" fmla="*/ 0 w 3378213"/>
                  <a:gd name="connsiteY0" fmla="*/ 1058877 h 1828800"/>
                  <a:gd name="connsiteX1" fmla="*/ 730260 w 3378213"/>
                  <a:gd name="connsiteY1" fmla="*/ 1095390 h 1828800"/>
                  <a:gd name="connsiteX2" fmla="*/ 1424007 w 3378213"/>
                  <a:gd name="connsiteY2" fmla="*/ 1058877 h 1828800"/>
                  <a:gd name="connsiteX3" fmla="*/ 2006613 w 3378213"/>
                  <a:gd name="connsiteY3" fmla="*/ 619125 h 1828800"/>
                  <a:gd name="connsiteX4" fmla="*/ 2806713 w 3378213"/>
                  <a:gd name="connsiteY4" fmla="*/ 0 h 1828800"/>
                  <a:gd name="connsiteX5" fmla="*/ 2921013 w 3378213"/>
                  <a:gd name="connsiteY5" fmla="*/ 19050 h 1828800"/>
                  <a:gd name="connsiteX6" fmla="*/ 3378213 w 3378213"/>
                  <a:gd name="connsiteY6" fmla="*/ 590550 h 1828800"/>
                  <a:gd name="connsiteX7" fmla="*/ 2978163 w 3378213"/>
                  <a:gd name="connsiteY7" fmla="*/ 1133475 h 1828800"/>
                  <a:gd name="connsiteX8" fmla="*/ 2882913 w 3378213"/>
                  <a:gd name="connsiteY8" fmla="*/ 1181100 h 1828800"/>
                  <a:gd name="connsiteX9" fmla="*/ 2978163 w 3378213"/>
                  <a:gd name="connsiteY9" fmla="*/ 1485900 h 1828800"/>
                  <a:gd name="connsiteX10" fmla="*/ 2978163 w 3378213"/>
                  <a:gd name="connsiteY10" fmla="*/ 1485900 h 1828800"/>
                  <a:gd name="connsiteX11" fmla="*/ 3292488 w 3378213"/>
                  <a:gd name="connsiteY11" fmla="*/ 1828800 h 1828800"/>
                  <a:gd name="connsiteX0" fmla="*/ 0 w 3378213"/>
                  <a:gd name="connsiteY0" fmla="*/ 1058877 h 1828800"/>
                  <a:gd name="connsiteX1" fmla="*/ 730260 w 3378213"/>
                  <a:gd name="connsiteY1" fmla="*/ 365130 h 1828800"/>
                  <a:gd name="connsiteX2" fmla="*/ 1424007 w 3378213"/>
                  <a:gd name="connsiteY2" fmla="*/ 1058877 h 1828800"/>
                  <a:gd name="connsiteX3" fmla="*/ 2006613 w 3378213"/>
                  <a:gd name="connsiteY3" fmla="*/ 619125 h 1828800"/>
                  <a:gd name="connsiteX4" fmla="*/ 2806713 w 3378213"/>
                  <a:gd name="connsiteY4" fmla="*/ 0 h 1828800"/>
                  <a:gd name="connsiteX5" fmla="*/ 2921013 w 3378213"/>
                  <a:gd name="connsiteY5" fmla="*/ 19050 h 1828800"/>
                  <a:gd name="connsiteX6" fmla="*/ 3378213 w 3378213"/>
                  <a:gd name="connsiteY6" fmla="*/ 590550 h 1828800"/>
                  <a:gd name="connsiteX7" fmla="*/ 2978163 w 3378213"/>
                  <a:gd name="connsiteY7" fmla="*/ 1133475 h 1828800"/>
                  <a:gd name="connsiteX8" fmla="*/ 2882913 w 3378213"/>
                  <a:gd name="connsiteY8" fmla="*/ 1181100 h 1828800"/>
                  <a:gd name="connsiteX9" fmla="*/ 2978163 w 3378213"/>
                  <a:gd name="connsiteY9" fmla="*/ 1485900 h 1828800"/>
                  <a:gd name="connsiteX10" fmla="*/ 2978163 w 3378213"/>
                  <a:gd name="connsiteY10" fmla="*/ 1485900 h 1828800"/>
                  <a:gd name="connsiteX11" fmla="*/ 3292488 w 3378213"/>
                  <a:gd name="connsiteY11" fmla="*/ 1828800 h 1828800"/>
                  <a:gd name="connsiteX0" fmla="*/ 0 w 3378213"/>
                  <a:gd name="connsiteY0" fmla="*/ 1058877 h 1828800"/>
                  <a:gd name="connsiteX1" fmla="*/ 730260 w 3378213"/>
                  <a:gd name="connsiteY1" fmla="*/ 365130 h 1828800"/>
                  <a:gd name="connsiteX2" fmla="*/ 1424007 w 3378213"/>
                  <a:gd name="connsiteY2" fmla="*/ 1058877 h 1828800"/>
                  <a:gd name="connsiteX3" fmla="*/ 2190780 w 3378213"/>
                  <a:gd name="connsiteY3" fmla="*/ 365130 h 1828800"/>
                  <a:gd name="connsiteX4" fmla="*/ 2806713 w 3378213"/>
                  <a:gd name="connsiteY4" fmla="*/ 0 h 1828800"/>
                  <a:gd name="connsiteX5" fmla="*/ 2921013 w 3378213"/>
                  <a:gd name="connsiteY5" fmla="*/ 19050 h 1828800"/>
                  <a:gd name="connsiteX6" fmla="*/ 3378213 w 3378213"/>
                  <a:gd name="connsiteY6" fmla="*/ 590550 h 1828800"/>
                  <a:gd name="connsiteX7" fmla="*/ 2978163 w 3378213"/>
                  <a:gd name="connsiteY7" fmla="*/ 1133475 h 1828800"/>
                  <a:gd name="connsiteX8" fmla="*/ 2882913 w 3378213"/>
                  <a:gd name="connsiteY8" fmla="*/ 1181100 h 1828800"/>
                  <a:gd name="connsiteX9" fmla="*/ 2978163 w 3378213"/>
                  <a:gd name="connsiteY9" fmla="*/ 1485900 h 1828800"/>
                  <a:gd name="connsiteX10" fmla="*/ 2978163 w 3378213"/>
                  <a:gd name="connsiteY10" fmla="*/ 1485900 h 1828800"/>
                  <a:gd name="connsiteX11" fmla="*/ 3292488 w 3378213"/>
                  <a:gd name="connsiteY11" fmla="*/ 1828800 h 1828800"/>
                  <a:gd name="connsiteX0" fmla="*/ 0 w 3378213"/>
                  <a:gd name="connsiteY0" fmla="*/ 1039827 h 1809750"/>
                  <a:gd name="connsiteX1" fmla="*/ 730260 w 3378213"/>
                  <a:gd name="connsiteY1" fmla="*/ 346080 h 1809750"/>
                  <a:gd name="connsiteX2" fmla="*/ 1424007 w 3378213"/>
                  <a:gd name="connsiteY2" fmla="*/ 1039827 h 1809750"/>
                  <a:gd name="connsiteX3" fmla="*/ 2190780 w 3378213"/>
                  <a:gd name="connsiteY3" fmla="*/ 346080 h 1809750"/>
                  <a:gd name="connsiteX4" fmla="*/ 2884527 w 3378213"/>
                  <a:gd name="connsiteY4" fmla="*/ 1039827 h 1809750"/>
                  <a:gd name="connsiteX5" fmla="*/ 2921013 w 3378213"/>
                  <a:gd name="connsiteY5" fmla="*/ 0 h 1809750"/>
                  <a:gd name="connsiteX6" fmla="*/ 3378213 w 3378213"/>
                  <a:gd name="connsiteY6" fmla="*/ 571500 h 1809750"/>
                  <a:gd name="connsiteX7" fmla="*/ 2978163 w 3378213"/>
                  <a:gd name="connsiteY7" fmla="*/ 1114425 h 1809750"/>
                  <a:gd name="connsiteX8" fmla="*/ 2882913 w 3378213"/>
                  <a:gd name="connsiteY8" fmla="*/ 1162050 h 1809750"/>
                  <a:gd name="connsiteX9" fmla="*/ 2978163 w 3378213"/>
                  <a:gd name="connsiteY9" fmla="*/ 1466850 h 1809750"/>
                  <a:gd name="connsiteX10" fmla="*/ 2978163 w 3378213"/>
                  <a:gd name="connsiteY10" fmla="*/ 1466850 h 1809750"/>
                  <a:gd name="connsiteX11" fmla="*/ 3292488 w 3378213"/>
                  <a:gd name="connsiteY11" fmla="*/ 1809750 h 1809750"/>
                  <a:gd name="connsiteX0" fmla="*/ 0 w 3292488"/>
                  <a:gd name="connsiteY0" fmla="*/ 1039827 h 1809750"/>
                  <a:gd name="connsiteX1" fmla="*/ 730260 w 3292488"/>
                  <a:gd name="connsiteY1" fmla="*/ 346080 h 1809750"/>
                  <a:gd name="connsiteX2" fmla="*/ 1424007 w 3292488"/>
                  <a:gd name="connsiteY2" fmla="*/ 1039827 h 1809750"/>
                  <a:gd name="connsiteX3" fmla="*/ 2190780 w 3292488"/>
                  <a:gd name="connsiteY3" fmla="*/ 346080 h 1809750"/>
                  <a:gd name="connsiteX4" fmla="*/ 2884527 w 3292488"/>
                  <a:gd name="connsiteY4" fmla="*/ 1039827 h 1809750"/>
                  <a:gd name="connsiteX5" fmla="*/ 2921013 w 3292488"/>
                  <a:gd name="connsiteY5" fmla="*/ 0 h 1809750"/>
                  <a:gd name="connsiteX6" fmla="*/ 2978163 w 3292488"/>
                  <a:gd name="connsiteY6" fmla="*/ 1114425 h 1809750"/>
                  <a:gd name="connsiteX7" fmla="*/ 2882913 w 3292488"/>
                  <a:gd name="connsiteY7" fmla="*/ 1162050 h 1809750"/>
                  <a:gd name="connsiteX8" fmla="*/ 2978163 w 3292488"/>
                  <a:gd name="connsiteY8" fmla="*/ 1466850 h 1809750"/>
                  <a:gd name="connsiteX9" fmla="*/ 2978163 w 3292488"/>
                  <a:gd name="connsiteY9" fmla="*/ 1466850 h 1809750"/>
                  <a:gd name="connsiteX10" fmla="*/ 3292488 w 3292488"/>
                  <a:gd name="connsiteY10" fmla="*/ 1809750 h 1809750"/>
                  <a:gd name="connsiteX0" fmla="*/ 0 w 2986004"/>
                  <a:gd name="connsiteY0" fmla="*/ 1039827 h 1466850"/>
                  <a:gd name="connsiteX1" fmla="*/ 730260 w 2986004"/>
                  <a:gd name="connsiteY1" fmla="*/ 346080 h 1466850"/>
                  <a:gd name="connsiteX2" fmla="*/ 1424007 w 2986004"/>
                  <a:gd name="connsiteY2" fmla="*/ 1039827 h 1466850"/>
                  <a:gd name="connsiteX3" fmla="*/ 2190780 w 2986004"/>
                  <a:gd name="connsiteY3" fmla="*/ 346080 h 1466850"/>
                  <a:gd name="connsiteX4" fmla="*/ 2884527 w 2986004"/>
                  <a:gd name="connsiteY4" fmla="*/ 1039827 h 1466850"/>
                  <a:gd name="connsiteX5" fmla="*/ 2921013 w 2986004"/>
                  <a:gd name="connsiteY5" fmla="*/ 0 h 1466850"/>
                  <a:gd name="connsiteX6" fmla="*/ 2978163 w 2986004"/>
                  <a:gd name="connsiteY6" fmla="*/ 1114425 h 1466850"/>
                  <a:gd name="connsiteX7" fmla="*/ 2882913 w 2986004"/>
                  <a:gd name="connsiteY7" fmla="*/ 1162050 h 1466850"/>
                  <a:gd name="connsiteX8" fmla="*/ 2978163 w 2986004"/>
                  <a:gd name="connsiteY8" fmla="*/ 1466850 h 1466850"/>
                  <a:gd name="connsiteX9" fmla="*/ 2978163 w 2986004"/>
                  <a:gd name="connsiteY9" fmla="*/ 1466850 h 1466850"/>
                  <a:gd name="connsiteX0" fmla="*/ 0 w 2986004"/>
                  <a:gd name="connsiteY0" fmla="*/ 1039827 h 1466850"/>
                  <a:gd name="connsiteX1" fmla="*/ 730260 w 2986004"/>
                  <a:gd name="connsiteY1" fmla="*/ 346080 h 1466850"/>
                  <a:gd name="connsiteX2" fmla="*/ 1424007 w 2986004"/>
                  <a:gd name="connsiteY2" fmla="*/ 1039827 h 1466850"/>
                  <a:gd name="connsiteX3" fmla="*/ 2190780 w 2986004"/>
                  <a:gd name="connsiteY3" fmla="*/ 346080 h 1466850"/>
                  <a:gd name="connsiteX4" fmla="*/ 2884527 w 2986004"/>
                  <a:gd name="connsiteY4" fmla="*/ 1039827 h 1466850"/>
                  <a:gd name="connsiteX5" fmla="*/ 2921013 w 2986004"/>
                  <a:gd name="connsiteY5" fmla="*/ 0 h 1466850"/>
                  <a:gd name="connsiteX6" fmla="*/ 2978163 w 2986004"/>
                  <a:gd name="connsiteY6" fmla="*/ 1114425 h 1466850"/>
                  <a:gd name="connsiteX7" fmla="*/ 2882913 w 2986004"/>
                  <a:gd name="connsiteY7" fmla="*/ 1162050 h 1466850"/>
                  <a:gd name="connsiteX8" fmla="*/ 2978163 w 2986004"/>
                  <a:gd name="connsiteY8" fmla="*/ 1466850 h 1466850"/>
                  <a:gd name="connsiteX0" fmla="*/ 0 w 4345047"/>
                  <a:gd name="connsiteY0" fmla="*/ 1039827 h 1162050"/>
                  <a:gd name="connsiteX1" fmla="*/ 730260 w 4345047"/>
                  <a:gd name="connsiteY1" fmla="*/ 346080 h 1162050"/>
                  <a:gd name="connsiteX2" fmla="*/ 1424007 w 4345047"/>
                  <a:gd name="connsiteY2" fmla="*/ 1039827 h 1162050"/>
                  <a:gd name="connsiteX3" fmla="*/ 2190780 w 4345047"/>
                  <a:gd name="connsiteY3" fmla="*/ 346080 h 1162050"/>
                  <a:gd name="connsiteX4" fmla="*/ 2884527 w 4345047"/>
                  <a:gd name="connsiteY4" fmla="*/ 1039827 h 1162050"/>
                  <a:gd name="connsiteX5" fmla="*/ 2921013 w 4345047"/>
                  <a:gd name="connsiteY5" fmla="*/ 0 h 1162050"/>
                  <a:gd name="connsiteX6" fmla="*/ 2978163 w 4345047"/>
                  <a:gd name="connsiteY6" fmla="*/ 1114425 h 1162050"/>
                  <a:gd name="connsiteX7" fmla="*/ 2882913 w 4345047"/>
                  <a:gd name="connsiteY7" fmla="*/ 1162050 h 1162050"/>
                  <a:gd name="connsiteX8" fmla="*/ 4345047 w 4345047"/>
                  <a:gd name="connsiteY8" fmla="*/ 893775 h 1162050"/>
                  <a:gd name="connsiteX0" fmla="*/ 0 w 4345047"/>
                  <a:gd name="connsiteY0" fmla="*/ 1039827 h 1114425"/>
                  <a:gd name="connsiteX1" fmla="*/ 730260 w 4345047"/>
                  <a:gd name="connsiteY1" fmla="*/ 346080 h 1114425"/>
                  <a:gd name="connsiteX2" fmla="*/ 1424007 w 4345047"/>
                  <a:gd name="connsiteY2" fmla="*/ 1039827 h 1114425"/>
                  <a:gd name="connsiteX3" fmla="*/ 2190780 w 4345047"/>
                  <a:gd name="connsiteY3" fmla="*/ 346080 h 1114425"/>
                  <a:gd name="connsiteX4" fmla="*/ 2884527 w 4345047"/>
                  <a:gd name="connsiteY4" fmla="*/ 1039827 h 1114425"/>
                  <a:gd name="connsiteX5" fmla="*/ 2921013 w 4345047"/>
                  <a:gd name="connsiteY5" fmla="*/ 0 h 1114425"/>
                  <a:gd name="connsiteX6" fmla="*/ 2978163 w 4345047"/>
                  <a:gd name="connsiteY6" fmla="*/ 1114425 h 1114425"/>
                  <a:gd name="connsiteX7" fmla="*/ 3979917 w 4345047"/>
                  <a:gd name="connsiteY7" fmla="*/ 638184 h 1114425"/>
                  <a:gd name="connsiteX8" fmla="*/ 4345047 w 4345047"/>
                  <a:gd name="connsiteY8" fmla="*/ 893775 h 1114425"/>
                  <a:gd name="connsiteX0" fmla="*/ 0 w 4345047"/>
                  <a:gd name="connsiteY0" fmla="*/ 1039827 h 1114425"/>
                  <a:gd name="connsiteX1" fmla="*/ 730260 w 4345047"/>
                  <a:gd name="connsiteY1" fmla="*/ 346080 h 1114425"/>
                  <a:gd name="connsiteX2" fmla="*/ 1424007 w 4345047"/>
                  <a:gd name="connsiteY2" fmla="*/ 1039827 h 1114425"/>
                  <a:gd name="connsiteX3" fmla="*/ 2190780 w 4345047"/>
                  <a:gd name="connsiteY3" fmla="*/ 346080 h 1114425"/>
                  <a:gd name="connsiteX4" fmla="*/ 2884527 w 4345047"/>
                  <a:gd name="connsiteY4" fmla="*/ 1039827 h 1114425"/>
                  <a:gd name="connsiteX5" fmla="*/ 2921013 w 4345047"/>
                  <a:gd name="connsiteY5" fmla="*/ 0 h 1114425"/>
                  <a:gd name="connsiteX6" fmla="*/ 2978163 w 4345047"/>
                  <a:gd name="connsiteY6" fmla="*/ 1114425 h 1114425"/>
                  <a:gd name="connsiteX7" fmla="*/ 4345047 w 4345047"/>
                  <a:gd name="connsiteY7" fmla="*/ 893775 h 1114425"/>
                  <a:gd name="connsiteX0" fmla="*/ 0 w 4345047"/>
                  <a:gd name="connsiteY0" fmla="*/ 1039827 h 1060122"/>
                  <a:gd name="connsiteX1" fmla="*/ 730260 w 4345047"/>
                  <a:gd name="connsiteY1" fmla="*/ 346080 h 1060122"/>
                  <a:gd name="connsiteX2" fmla="*/ 1424007 w 4345047"/>
                  <a:gd name="connsiteY2" fmla="*/ 1039827 h 1060122"/>
                  <a:gd name="connsiteX3" fmla="*/ 2190780 w 4345047"/>
                  <a:gd name="connsiteY3" fmla="*/ 346080 h 1060122"/>
                  <a:gd name="connsiteX4" fmla="*/ 2884527 w 4345047"/>
                  <a:gd name="connsiteY4" fmla="*/ 1039827 h 1060122"/>
                  <a:gd name="connsiteX5" fmla="*/ 2921013 w 4345047"/>
                  <a:gd name="connsiteY5" fmla="*/ 0 h 1060122"/>
                  <a:gd name="connsiteX6" fmla="*/ 3578274 w 4345047"/>
                  <a:gd name="connsiteY6" fmla="*/ 747724 h 1060122"/>
                  <a:gd name="connsiteX7" fmla="*/ 4345047 w 4345047"/>
                  <a:gd name="connsiteY7" fmla="*/ 893775 h 1060122"/>
                  <a:gd name="connsiteX0" fmla="*/ 0 w 4345047"/>
                  <a:gd name="connsiteY0" fmla="*/ 1039827 h 1060122"/>
                  <a:gd name="connsiteX1" fmla="*/ 730260 w 4345047"/>
                  <a:gd name="connsiteY1" fmla="*/ 346080 h 1060122"/>
                  <a:gd name="connsiteX2" fmla="*/ 1424007 w 4345047"/>
                  <a:gd name="connsiteY2" fmla="*/ 1039827 h 1060122"/>
                  <a:gd name="connsiteX3" fmla="*/ 2190780 w 4345047"/>
                  <a:gd name="connsiteY3" fmla="*/ 346080 h 1060122"/>
                  <a:gd name="connsiteX4" fmla="*/ 2884527 w 4345047"/>
                  <a:gd name="connsiteY4" fmla="*/ 1039827 h 1060122"/>
                  <a:gd name="connsiteX5" fmla="*/ 2921013 w 4345047"/>
                  <a:gd name="connsiteY5" fmla="*/ 0 h 1060122"/>
                  <a:gd name="connsiteX6" fmla="*/ 4345047 w 4345047"/>
                  <a:gd name="connsiteY6" fmla="*/ 893775 h 1060122"/>
                  <a:gd name="connsiteX0" fmla="*/ 0 w 4345047"/>
                  <a:gd name="connsiteY0" fmla="*/ 693747 h 714042"/>
                  <a:gd name="connsiteX1" fmla="*/ 730260 w 4345047"/>
                  <a:gd name="connsiteY1" fmla="*/ 0 h 714042"/>
                  <a:gd name="connsiteX2" fmla="*/ 1424007 w 4345047"/>
                  <a:gd name="connsiteY2" fmla="*/ 693747 h 714042"/>
                  <a:gd name="connsiteX3" fmla="*/ 2190780 w 4345047"/>
                  <a:gd name="connsiteY3" fmla="*/ 0 h 714042"/>
                  <a:gd name="connsiteX4" fmla="*/ 2884527 w 4345047"/>
                  <a:gd name="connsiteY4" fmla="*/ 693747 h 714042"/>
                  <a:gd name="connsiteX5" fmla="*/ 3286170 w 4345047"/>
                  <a:gd name="connsiteY5" fmla="*/ 365131 h 714042"/>
                  <a:gd name="connsiteX6" fmla="*/ 4345047 w 4345047"/>
                  <a:gd name="connsiteY6" fmla="*/ 547695 h 714042"/>
                  <a:gd name="connsiteX0" fmla="*/ 0 w 3614787"/>
                  <a:gd name="connsiteY0" fmla="*/ 693747 h 714042"/>
                  <a:gd name="connsiteX1" fmla="*/ 730260 w 3614787"/>
                  <a:gd name="connsiteY1" fmla="*/ 0 h 714042"/>
                  <a:gd name="connsiteX2" fmla="*/ 1424007 w 3614787"/>
                  <a:gd name="connsiteY2" fmla="*/ 693747 h 714042"/>
                  <a:gd name="connsiteX3" fmla="*/ 2190780 w 3614787"/>
                  <a:gd name="connsiteY3" fmla="*/ 0 h 714042"/>
                  <a:gd name="connsiteX4" fmla="*/ 2884527 w 3614787"/>
                  <a:gd name="connsiteY4" fmla="*/ 693747 h 714042"/>
                  <a:gd name="connsiteX5" fmla="*/ 3286170 w 3614787"/>
                  <a:gd name="connsiteY5" fmla="*/ 365131 h 714042"/>
                  <a:gd name="connsiteX6" fmla="*/ 3614787 w 3614787"/>
                  <a:gd name="connsiteY6" fmla="*/ 365131 h 714042"/>
                  <a:gd name="connsiteX0" fmla="*/ 0 w 3614787"/>
                  <a:gd name="connsiteY0" fmla="*/ 693747 h 714042"/>
                  <a:gd name="connsiteX1" fmla="*/ 730260 w 3614787"/>
                  <a:gd name="connsiteY1" fmla="*/ 0 h 714042"/>
                  <a:gd name="connsiteX2" fmla="*/ 1424007 w 3614787"/>
                  <a:gd name="connsiteY2" fmla="*/ 693747 h 714042"/>
                  <a:gd name="connsiteX3" fmla="*/ 2190780 w 3614787"/>
                  <a:gd name="connsiteY3" fmla="*/ 0 h 714042"/>
                  <a:gd name="connsiteX4" fmla="*/ 2884527 w 3614787"/>
                  <a:gd name="connsiteY4" fmla="*/ 693747 h 714042"/>
                  <a:gd name="connsiteX5" fmla="*/ 3286170 w 3614787"/>
                  <a:gd name="connsiteY5" fmla="*/ 365131 h 714042"/>
                  <a:gd name="connsiteX6" fmla="*/ 3614787 w 3614787"/>
                  <a:gd name="connsiteY6" fmla="*/ 365131 h 714042"/>
                  <a:gd name="connsiteX0" fmla="*/ 0 w 3614787"/>
                  <a:gd name="connsiteY0" fmla="*/ 693747 h 714042"/>
                  <a:gd name="connsiteX1" fmla="*/ 730260 w 3614787"/>
                  <a:gd name="connsiteY1" fmla="*/ 0 h 714042"/>
                  <a:gd name="connsiteX2" fmla="*/ 1424007 w 3614787"/>
                  <a:gd name="connsiteY2" fmla="*/ 693747 h 714042"/>
                  <a:gd name="connsiteX3" fmla="*/ 2190780 w 3614787"/>
                  <a:gd name="connsiteY3" fmla="*/ 0 h 714042"/>
                  <a:gd name="connsiteX4" fmla="*/ 2884527 w 3614787"/>
                  <a:gd name="connsiteY4" fmla="*/ 693747 h 714042"/>
                  <a:gd name="connsiteX5" fmla="*/ 3286170 w 3614787"/>
                  <a:gd name="connsiteY5" fmla="*/ 365131 h 714042"/>
                  <a:gd name="connsiteX6" fmla="*/ 3614787 w 3614787"/>
                  <a:gd name="connsiteY6" fmla="*/ 365131 h 714042"/>
                  <a:gd name="connsiteX0" fmla="*/ 0 w 3614787"/>
                  <a:gd name="connsiteY0" fmla="*/ 693747 h 714894"/>
                  <a:gd name="connsiteX1" fmla="*/ 730260 w 3614787"/>
                  <a:gd name="connsiteY1" fmla="*/ 0 h 714894"/>
                  <a:gd name="connsiteX2" fmla="*/ 1424007 w 3614787"/>
                  <a:gd name="connsiteY2" fmla="*/ 693747 h 714894"/>
                  <a:gd name="connsiteX3" fmla="*/ 2190780 w 3614787"/>
                  <a:gd name="connsiteY3" fmla="*/ 0 h 714894"/>
                  <a:gd name="connsiteX4" fmla="*/ 2884527 w 3614787"/>
                  <a:gd name="connsiteY4" fmla="*/ 693747 h 714894"/>
                  <a:gd name="connsiteX5" fmla="*/ 3286170 w 3614787"/>
                  <a:gd name="connsiteY5" fmla="*/ 365131 h 714894"/>
                  <a:gd name="connsiteX6" fmla="*/ 3614787 w 3614787"/>
                  <a:gd name="connsiteY6" fmla="*/ 365131 h 714894"/>
                  <a:gd name="connsiteX0" fmla="*/ 0 w 3614787"/>
                  <a:gd name="connsiteY0" fmla="*/ 693747 h 714894"/>
                  <a:gd name="connsiteX1" fmla="*/ 730260 w 3614787"/>
                  <a:gd name="connsiteY1" fmla="*/ 0 h 714894"/>
                  <a:gd name="connsiteX2" fmla="*/ 1424007 w 3614787"/>
                  <a:gd name="connsiteY2" fmla="*/ 693747 h 714894"/>
                  <a:gd name="connsiteX3" fmla="*/ 2190780 w 3614787"/>
                  <a:gd name="connsiteY3" fmla="*/ 0 h 714894"/>
                  <a:gd name="connsiteX4" fmla="*/ 2884527 w 3614787"/>
                  <a:gd name="connsiteY4" fmla="*/ 693747 h 714894"/>
                  <a:gd name="connsiteX5" fmla="*/ 3286170 w 3614787"/>
                  <a:gd name="connsiteY5" fmla="*/ 365131 h 714894"/>
                  <a:gd name="connsiteX6" fmla="*/ 3614787 w 3614787"/>
                  <a:gd name="connsiteY6" fmla="*/ 365131 h 714894"/>
                  <a:gd name="connsiteX0" fmla="*/ 0 w 3614787"/>
                  <a:gd name="connsiteY0" fmla="*/ 693747 h 714894"/>
                  <a:gd name="connsiteX1" fmla="*/ 730260 w 3614787"/>
                  <a:gd name="connsiteY1" fmla="*/ 0 h 714894"/>
                  <a:gd name="connsiteX2" fmla="*/ 1424007 w 3614787"/>
                  <a:gd name="connsiteY2" fmla="*/ 693747 h 714894"/>
                  <a:gd name="connsiteX3" fmla="*/ 2190780 w 3614787"/>
                  <a:gd name="connsiteY3" fmla="*/ 0 h 714894"/>
                  <a:gd name="connsiteX4" fmla="*/ 2884527 w 3614787"/>
                  <a:gd name="connsiteY4" fmla="*/ 693747 h 714894"/>
                  <a:gd name="connsiteX5" fmla="*/ 3286170 w 3614787"/>
                  <a:gd name="connsiteY5" fmla="*/ 365131 h 714894"/>
                  <a:gd name="connsiteX6" fmla="*/ 3614787 w 3614787"/>
                  <a:gd name="connsiteY6" fmla="*/ 365131 h 714894"/>
                  <a:gd name="connsiteX0" fmla="*/ 0 w 3614787"/>
                  <a:gd name="connsiteY0" fmla="*/ 693747 h 714894"/>
                  <a:gd name="connsiteX1" fmla="*/ 730260 w 3614787"/>
                  <a:gd name="connsiteY1" fmla="*/ 0 h 714894"/>
                  <a:gd name="connsiteX2" fmla="*/ 1424007 w 3614787"/>
                  <a:gd name="connsiteY2" fmla="*/ 693747 h 714894"/>
                  <a:gd name="connsiteX3" fmla="*/ 2190780 w 3614787"/>
                  <a:gd name="connsiteY3" fmla="*/ 0 h 714894"/>
                  <a:gd name="connsiteX4" fmla="*/ 2884527 w 3614787"/>
                  <a:gd name="connsiteY4" fmla="*/ 693747 h 714894"/>
                  <a:gd name="connsiteX5" fmla="*/ 3286170 w 3614787"/>
                  <a:gd name="connsiteY5" fmla="*/ 365131 h 714894"/>
                  <a:gd name="connsiteX6" fmla="*/ 3614787 w 3614787"/>
                  <a:gd name="connsiteY6" fmla="*/ 365131 h 714894"/>
                  <a:gd name="connsiteX0" fmla="*/ 0 w 3614787"/>
                  <a:gd name="connsiteY0" fmla="*/ 693747 h 714894"/>
                  <a:gd name="connsiteX1" fmla="*/ 730260 w 3614787"/>
                  <a:gd name="connsiteY1" fmla="*/ 0 h 714894"/>
                  <a:gd name="connsiteX2" fmla="*/ 1424007 w 3614787"/>
                  <a:gd name="connsiteY2" fmla="*/ 693747 h 714894"/>
                  <a:gd name="connsiteX3" fmla="*/ 2190780 w 3614787"/>
                  <a:gd name="connsiteY3" fmla="*/ 0 h 714894"/>
                  <a:gd name="connsiteX4" fmla="*/ 2884527 w 3614787"/>
                  <a:gd name="connsiteY4" fmla="*/ 693747 h 714894"/>
                  <a:gd name="connsiteX5" fmla="*/ 3286170 w 3614787"/>
                  <a:gd name="connsiteY5" fmla="*/ 365131 h 714894"/>
                  <a:gd name="connsiteX6" fmla="*/ 3614787 w 3614787"/>
                  <a:gd name="connsiteY6" fmla="*/ 365131 h 714894"/>
                  <a:gd name="connsiteX0" fmla="*/ 0 w 3614787"/>
                  <a:gd name="connsiteY0" fmla="*/ 693747 h 714894"/>
                  <a:gd name="connsiteX1" fmla="*/ 730260 w 3614787"/>
                  <a:gd name="connsiteY1" fmla="*/ 0 h 714894"/>
                  <a:gd name="connsiteX2" fmla="*/ 1424007 w 3614787"/>
                  <a:gd name="connsiteY2" fmla="*/ 693747 h 714894"/>
                  <a:gd name="connsiteX3" fmla="*/ 2190780 w 3614787"/>
                  <a:gd name="connsiteY3" fmla="*/ 0 h 714894"/>
                  <a:gd name="connsiteX4" fmla="*/ 2884527 w 3614787"/>
                  <a:gd name="connsiteY4" fmla="*/ 693747 h 714894"/>
                  <a:gd name="connsiteX5" fmla="*/ 3286170 w 3614787"/>
                  <a:gd name="connsiteY5" fmla="*/ 365131 h 714894"/>
                  <a:gd name="connsiteX6" fmla="*/ 3614787 w 3614787"/>
                  <a:gd name="connsiteY6" fmla="*/ 365131 h 714894"/>
                  <a:gd name="connsiteX0" fmla="*/ 0 w 3614787"/>
                  <a:gd name="connsiteY0" fmla="*/ 693747 h 714894"/>
                  <a:gd name="connsiteX1" fmla="*/ 730260 w 3614787"/>
                  <a:gd name="connsiteY1" fmla="*/ 0 h 714894"/>
                  <a:gd name="connsiteX2" fmla="*/ 1424007 w 3614787"/>
                  <a:gd name="connsiteY2" fmla="*/ 693747 h 714894"/>
                  <a:gd name="connsiteX3" fmla="*/ 2190780 w 3614787"/>
                  <a:gd name="connsiteY3" fmla="*/ 0 h 714894"/>
                  <a:gd name="connsiteX4" fmla="*/ 2884527 w 3614787"/>
                  <a:gd name="connsiteY4" fmla="*/ 693747 h 714894"/>
                  <a:gd name="connsiteX5" fmla="*/ 3286170 w 3614787"/>
                  <a:gd name="connsiteY5" fmla="*/ 365131 h 714894"/>
                  <a:gd name="connsiteX6" fmla="*/ 3614787 w 3614787"/>
                  <a:gd name="connsiteY6" fmla="*/ 365131 h 714894"/>
                  <a:gd name="connsiteX0" fmla="*/ 0 w 3614787"/>
                  <a:gd name="connsiteY0" fmla="*/ 693747 h 714894"/>
                  <a:gd name="connsiteX1" fmla="*/ 730260 w 3614787"/>
                  <a:gd name="connsiteY1" fmla="*/ 0 h 714894"/>
                  <a:gd name="connsiteX2" fmla="*/ 1424007 w 3614787"/>
                  <a:gd name="connsiteY2" fmla="*/ 693747 h 714894"/>
                  <a:gd name="connsiteX3" fmla="*/ 2190780 w 3614787"/>
                  <a:gd name="connsiteY3" fmla="*/ 0 h 714894"/>
                  <a:gd name="connsiteX4" fmla="*/ 2884527 w 3614787"/>
                  <a:gd name="connsiteY4" fmla="*/ 693747 h 714894"/>
                  <a:gd name="connsiteX5" fmla="*/ 3286170 w 3614787"/>
                  <a:gd name="connsiteY5" fmla="*/ 365131 h 714894"/>
                  <a:gd name="connsiteX6" fmla="*/ 3614787 w 3614787"/>
                  <a:gd name="connsiteY6" fmla="*/ 365131 h 714894"/>
                  <a:gd name="connsiteX0" fmla="*/ 0 w 3614787"/>
                  <a:gd name="connsiteY0" fmla="*/ 693747 h 714894"/>
                  <a:gd name="connsiteX1" fmla="*/ 730260 w 3614787"/>
                  <a:gd name="connsiteY1" fmla="*/ 0 h 714894"/>
                  <a:gd name="connsiteX2" fmla="*/ 1424007 w 3614787"/>
                  <a:gd name="connsiteY2" fmla="*/ 693747 h 714894"/>
                  <a:gd name="connsiteX3" fmla="*/ 2190780 w 3614787"/>
                  <a:gd name="connsiteY3" fmla="*/ 0 h 714894"/>
                  <a:gd name="connsiteX4" fmla="*/ 2884527 w 3614787"/>
                  <a:gd name="connsiteY4" fmla="*/ 693747 h 714894"/>
                  <a:gd name="connsiteX5" fmla="*/ 3286170 w 3614787"/>
                  <a:gd name="connsiteY5" fmla="*/ 365131 h 714894"/>
                  <a:gd name="connsiteX6" fmla="*/ 3463935 w 3614787"/>
                  <a:gd name="connsiteY6" fmla="*/ 355591 h 714894"/>
                  <a:gd name="connsiteX7" fmla="*/ 3614787 w 3614787"/>
                  <a:gd name="connsiteY7" fmla="*/ 365131 h 714894"/>
                  <a:gd name="connsiteX0" fmla="*/ 0 w 3614787"/>
                  <a:gd name="connsiteY0" fmla="*/ 693747 h 714894"/>
                  <a:gd name="connsiteX1" fmla="*/ 730260 w 3614787"/>
                  <a:gd name="connsiteY1" fmla="*/ 0 h 714894"/>
                  <a:gd name="connsiteX2" fmla="*/ 1424007 w 3614787"/>
                  <a:gd name="connsiteY2" fmla="*/ 693747 h 714894"/>
                  <a:gd name="connsiteX3" fmla="*/ 2190780 w 3614787"/>
                  <a:gd name="connsiteY3" fmla="*/ 0 h 714894"/>
                  <a:gd name="connsiteX4" fmla="*/ 2884527 w 3614787"/>
                  <a:gd name="connsiteY4" fmla="*/ 693747 h 714894"/>
                  <a:gd name="connsiteX5" fmla="*/ 3286170 w 3614787"/>
                  <a:gd name="connsiteY5" fmla="*/ 365131 h 714894"/>
                  <a:gd name="connsiteX6" fmla="*/ 3432222 w 3614787"/>
                  <a:gd name="connsiteY6" fmla="*/ 73027 h 714894"/>
                  <a:gd name="connsiteX7" fmla="*/ 3614787 w 3614787"/>
                  <a:gd name="connsiteY7" fmla="*/ 365131 h 714894"/>
                  <a:gd name="connsiteX0" fmla="*/ 0 w 3614787"/>
                  <a:gd name="connsiteY0" fmla="*/ 693747 h 714894"/>
                  <a:gd name="connsiteX1" fmla="*/ 730260 w 3614787"/>
                  <a:gd name="connsiteY1" fmla="*/ 0 h 714894"/>
                  <a:gd name="connsiteX2" fmla="*/ 1424007 w 3614787"/>
                  <a:gd name="connsiteY2" fmla="*/ 693747 h 714894"/>
                  <a:gd name="connsiteX3" fmla="*/ 2190780 w 3614787"/>
                  <a:gd name="connsiteY3" fmla="*/ 0 h 714894"/>
                  <a:gd name="connsiteX4" fmla="*/ 2884527 w 3614787"/>
                  <a:gd name="connsiteY4" fmla="*/ 693747 h 714894"/>
                  <a:gd name="connsiteX5" fmla="*/ 3286170 w 3614787"/>
                  <a:gd name="connsiteY5" fmla="*/ 365131 h 714894"/>
                  <a:gd name="connsiteX6" fmla="*/ 3614787 w 3614787"/>
                  <a:gd name="connsiteY6" fmla="*/ 365131 h 714894"/>
                  <a:gd name="connsiteX0" fmla="*/ 0 w 3614787"/>
                  <a:gd name="connsiteY0" fmla="*/ 693747 h 714894"/>
                  <a:gd name="connsiteX1" fmla="*/ 730260 w 3614787"/>
                  <a:gd name="connsiteY1" fmla="*/ 0 h 714894"/>
                  <a:gd name="connsiteX2" fmla="*/ 1424007 w 3614787"/>
                  <a:gd name="connsiteY2" fmla="*/ 693747 h 714894"/>
                  <a:gd name="connsiteX3" fmla="*/ 2190780 w 3614787"/>
                  <a:gd name="connsiteY3" fmla="*/ 0 h 714894"/>
                  <a:gd name="connsiteX4" fmla="*/ 2884527 w 3614787"/>
                  <a:gd name="connsiteY4" fmla="*/ 693747 h 714894"/>
                  <a:gd name="connsiteX5" fmla="*/ 3286170 w 3614787"/>
                  <a:gd name="connsiteY5" fmla="*/ 365131 h 714894"/>
                  <a:gd name="connsiteX6" fmla="*/ 3614787 w 3614787"/>
                  <a:gd name="connsiteY6" fmla="*/ 328618 h 714894"/>
                  <a:gd name="connsiteX0" fmla="*/ 0 w 3614787"/>
                  <a:gd name="connsiteY0" fmla="*/ 693747 h 714894"/>
                  <a:gd name="connsiteX1" fmla="*/ 730260 w 3614787"/>
                  <a:gd name="connsiteY1" fmla="*/ 0 h 714894"/>
                  <a:gd name="connsiteX2" fmla="*/ 1424007 w 3614787"/>
                  <a:gd name="connsiteY2" fmla="*/ 693747 h 714894"/>
                  <a:gd name="connsiteX3" fmla="*/ 2190780 w 3614787"/>
                  <a:gd name="connsiteY3" fmla="*/ 0 h 714894"/>
                  <a:gd name="connsiteX4" fmla="*/ 2884527 w 3614787"/>
                  <a:gd name="connsiteY4" fmla="*/ 693747 h 714894"/>
                  <a:gd name="connsiteX5" fmla="*/ 3359196 w 3614787"/>
                  <a:gd name="connsiteY5" fmla="*/ 328618 h 714894"/>
                  <a:gd name="connsiteX6" fmla="*/ 3614787 w 3614787"/>
                  <a:gd name="connsiteY6" fmla="*/ 328618 h 714894"/>
                  <a:gd name="connsiteX0" fmla="*/ 0 w 3614787"/>
                  <a:gd name="connsiteY0" fmla="*/ 693747 h 714894"/>
                  <a:gd name="connsiteX1" fmla="*/ 730260 w 3614787"/>
                  <a:gd name="connsiteY1" fmla="*/ 0 h 714894"/>
                  <a:gd name="connsiteX2" fmla="*/ 1424007 w 3614787"/>
                  <a:gd name="connsiteY2" fmla="*/ 693747 h 714894"/>
                  <a:gd name="connsiteX3" fmla="*/ 2190780 w 3614787"/>
                  <a:gd name="connsiteY3" fmla="*/ 0 h 714894"/>
                  <a:gd name="connsiteX4" fmla="*/ 2884527 w 3614787"/>
                  <a:gd name="connsiteY4" fmla="*/ 584209 h 714894"/>
                  <a:gd name="connsiteX5" fmla="*/ 3359196 w 3614787"/>
                  <a:gd name="connsiteY5" fmla="*/ 328618 h 714894"/>
                  <a:gd name="connsiteX6" fmla="*/ 3614787 w 3614787"/>
                  <a:gd name="connsiteY6" fmla="*/ 328618 h 714894"/>
                  <a:gd name="connsiteX0" fmla="*/ 0 w 3614787"/>
                  <a:gd name="connsiteY0" fmla="*/ 693747 h 714894"/>
                  <a:gd name="connsiteX1" fmla="*/ 730260 w 3614787"/>
                  <a:gd name="connsiteY1" fmla="*/ 0 h 714894"/>
                  <a:gd name="connsiteX2" fmla="*/ 1424007 w 3614787"/>
                  <a:gd name="connsiteY2" fmla="*/ 693747 h 714894"/>
                  <a:gd name="connsiteX3" fmla="*/ 2190780 w 3614787"/>
                  <a:gd name="connsiteY3" fmla="*/ 0 h 714894"/>
                  <a:gd name="connsiteX4" fmla="*/ 2884527 w 3614787"/>
                  <a:gd name="connsiteY4" fmla="*/ 584209 h 714894"/>
                  <a:gd name="connsiteX5" fmla="*/ 3359196 w 3614787"/>
                  <a:gd name="connsiteY5" fmla="*/ 365131 h 714894"/>
                  <a:gd name="connsiteX6" fmla="*/ 3614787 w 3614787"/>
                  <a:gd name="connsiteY6" fmla="*/ 328618 h 714894"/>
                  <a:gd name="connsiteX0" fmla="*/ 0 w 3614787"/>
                  <a:gd name="connsiteY0" fmla="*/ 693747 h 714895"/>
                  <a:gd name="connsiteX1" fmla="*/ 730260 w 3614787"/>
                  <a:gd name="connsiteY1" fmla="*/ 0 h 714895"/>
                  <a:gd name="connsiteX2" fmla="*/ 1424007 w 3614787"/>
                  <a:gd name="connsiteY2" fmla="*/ 693747 h 714895"/>
                  <a:gd name="connsiteX3" fmla="*/ 2190780 w 3614787"/>
                  <a:gd name="connsiteY3" fmla="*/ 0 h 714895"/>
                  <a:gd name="connsiteX4" fmla="*/ 2884527 w 3614787"/>
                  <a:gd name="connsiteY4" fmla="*/ 693748 h 714895"/>
                  <a:gd name="connsiteX5" fmla="*/ 3359196 w 3614787"/>
                  <a:gd name="connsiteY5" fmla="*/ 365131 h 714895"/>
                  <a:gd name="connsiteX6" fmla="*/ 3614787 w 3614787"/>
                  <a:gd name="connsiteY6" fmla="*/ 328618 h 714895"/>
                  <a:gd name="connsiteX0" fmla="*/ 0 w 3614787"/>
                  <a:gd name="connsiteY0" fmla="*/ 693747 h 714895"/>
                  <a:gd name="connsiteX1" fmla="*/ 730260 w 3614787"/>
                  <a:gd name="connsiteY1" fmla="*/ 0 h 714895"/>
                  <a:gd name="connsiteX2" fmla="*/ 1424007 w 3614787"/>
                  <a:gd name="connsiteY2" fmla="*/ 693747 h 714895"/>
                  <a:gd name="connsiteX3" fmla="*/ 2190780 w 3614787"/>
                  <a:gd name="connsiteY3" fmla="*/ 0 h 714895"/>
                  <a:gd name="connsiteX4" fmla="*/ 2884527 w 3614787"/>
                  <a:gd name="connsiteY4" fmla="*/ 693748 h 714895"/>
                  <a:gd name="connsiteX5" fmla="*/ 3359196 w 3614787"/>
                  <a:gd name="connsiteY5" fmla="*/ 365131 h 714895"/>
                  <a:gd name="connsiteX6" fmla="*/ 3614787 w 3614787"/>
                  <a:gd name="connsiteY6" fmla="*/ 328618 h 714895"/>
                  <a:gd name="connsiteX0" fmla="*/ 0 w 3614787"/>
                  <a:gd name="connsiteY0" fmla="*/ 693747 h 714895"/>
                  <a:gd name="connsiteX1" fmla="*/ 730260 w 3614787"/>
                  <a:gd name="connsiteY1" fmla="*/ 0 h 714895"/>
                  <a:gd name="connsiteX2" fmla="*/ 1424007 w 3614787"/>
                  <a:gd name="connsiteY2" fmla="*/ 693747 h 714895"/>
                  <a:gd name="connsiteX3" fmla="*/ 2190780 w 3614787"/>
                  <a:gd name="connsiteY3" fmla="*/ 0 h 714895"/>
                  <a:gd name="connsiteX4" fmla="*/ 2884527 w 3614787"/>
                  <a:gd name="connsiteY4" fmla="*/ 693748 h 714895"/>
                  <a:gd name="connsiteX5" fmla="*/ 3359196 w 3614787"/>
                  <a:gd name="connsiteY5" fmla="*/ 328618 h 714895"/>
                  <a:gd name="connsiteX6" fmla="*/ 3614787 w 3614787"/>
                  <a:gd name="connsiteY6" fmla="*/ 328618 h 714895"/>
                  <a:gd name="connsiteX0" fmla="*/ 0 w 4043660"/>
                  <a:gd name="connsiteY0" fmla="*/ 693747 h 714895"/>
                  <a:gd name="connsiteX1" fmla="*/ 730260 w 4043660"/>
                  <a:gd name="connsiteY1" fmla="*/ 0 h 714895"/>
                  <a:gd name="connsiteX2" fmla="*/ 1424007 w 4043660"/>
                  <a:gd name="connsiteY2" fmla="*/ 693747 h 714895"/>
                  <a:gd name="connsiteX3" fmla="*/ 2190780 w 4043660"/>
                  <a:gd name="connsiteY3" fmla="*/ 0 h 714895"/>
                  <a:gd name="connsiteX4" fmla="*/ 2884527 w 4043660"/>
                  <a:gd name="connsiteY4" fmla="*/ 693748 h 714895"/>
                  <a:gd name="connsiteX5" fmla="*/ 3359196 w 4043660"/>
                  <a:gd name="connsiteY5" fmla="*/ 328618 h 714895"/>
                  <a:gd name="connsiteX6" fmla="*/ 4043660 w 4043660"/>
                  <a:gd name="connsiteY6" fmla="*/ 328618 h 714895"/>
                  <a:gd name="connsiteX0" fmla="*/ 0 w 4043660"/>
                  <a:gd name="connsiteY0" fmla="*/ 693747 h 714895"/>
                  <a:gd name="connsiteX1" fmla="*/ 730260 w 4043660"/>
                  <a:gd name="connsiteY1" fmla="*/ 0 h 714895"/>
                  <a:gd name="connsiteX2" fmla="*/ 1424007 w 4043660"/>
                  <a:gd name="connsiteY2" fmla="*/ 693747 h 714895"/>
                  <a:gd name="connsiteX3" fmla="*/ 2190780 w 4043660"/>
                  <a:gd name="connsiteY3" fmla="*/ 0 h 714895"/>
                  <a:gd name="connsiteX4" fmla="*/ 2884527 w 4043660"/>
                  <a:gd name="connsiteY4" fmla="*/ 693748 h 714895"/>
                  <a:gd name="connsiteX5" fmla="*/ 3492250 w 4043660"/>
                  <a:gd name="connsiteY5" fmla="*/ 328618 h 714895"/>
                  <a:gd name="connsiteX6" fmla="*/ 4043660 w 4043660"/>
                  <a:gd name="connsiteY6" fmla="*/ 328618 h 71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3660" h="714895">
                    <a:moveTo>
                      <a:pt x="0" y="693747"/>
                    </a:moveTo>
                    <a:cubicBezTo>
                      <a:pt x="394239" y="705369"/>
                      <a:pt x="324918" y="5811"/>
                      <a:pt x="730260" y="0"/>
                    </a:cubicBezTo>
                    <a:cubicBezTo>
                      <a:pt x="1115493" y="5811"/>
                      <a:pt x="1022889" y="714894"/>
                      <a:pt x="1424007" y="693747"/>
                    </a:cubicBezTo>
                    <a:cubicBezTo>
                      <a:pt x="1854210" y="697431"/>
                      <a:pt x="1824048" y="7398"/>
                      <a:pt x="2190780" y="0"/>
                    </a:cubicBezTo>
                    <a:cubicBezTo>
                      <a:pt x="2599806" y="5811"/>
                      <a:pt x="2554827" y="714895"/>
                      <a:pt x="2884527" y="693748"/>
                    </a:cubicBezTo>
                    <a:cubicBezTo>
                      <a:pt x="3094854" y="707882"/>
                      <a:pt x="3377287" y="311140"/>
                      <a:pt x="3492250" y="328618"/>
                    </a:cubicBezTo>
                    <a:lnTo>
                      <a:pt x="4043660" y="328618"/>
                    </a:ln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ffectLst>
                    <a:outerShdw blurRad="38100" dist="38100" dir="2700000" algn="tl">
                      <a:srgbClr val="000000">
                        <a:alpha val="43137"/>
                      </a:srgbClr>
                    </a:outerShdw>
                  </a:effectLst>
                </a:endParaRPr>
              </a:p>
            </p:txBody>
          </p:sp>
          <p:cxnSp>
            <p:nvCxnSpPr>
              <p:cNvPr id="67" name="Straight Connector 66"/>
              <p:cNvCxnSpPr/>
              <p:nvPr/>
            </p:nvCxnSpPr>
            <p:spPr>
              <a:xfrm flipH="1" flipV="1">
                <a:off x="7837319" y="4303121"/>
                <a:ext cx="289810" cy="1854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7834830" y="4492580"/>
                <a:ext cx="289810" cy="22023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756" name="TextBox 58"/>
            <p:cNvSpPr txBox="1">
              <a:spLocks noChangeArrowheads="1"/>
            </p:cNvSpPr>
            <p:nvPr/>
          </p:nvSpPr>
          <p:spPr bwMode="auto">
            <a:xfrm>
              <a:off x="7070754" y="2147903"/>
              <a:ext cx="328617" cy="51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l-GR" sz="3200">
                  <a:solidFill>
                    <a:schemeClr val="tx2"/>
                  </a:solidFill>
                </a:rPr>
                <a:t>γ</a:t>
              </a:r>
              <a:endParaRPr lang="en-US" sz="3200">
                <a:solidFill>
                  <a:schemeClr val="tx2"/>
                </a:solidFill>
              </a:endParaRPr>
            </a:p>
          </p:txBody>
        </p:sp>
        <p:grpSp>
          <p:nvGrpSpPr>
            <p:cNvPr id="26757" name="Group 34"/>
            <p:cNvGrpSpPr>
              <a:grpSpLocks/>
            </p:cNvGrpSpPr>
            <p:nvPr/>
          </p:nvGrpSpPr>
          <p:grpSpPr bwMode="auto">
            <a:xfrm rot="2967067">
              <a:off x="7210316" y="2694745"/>
              <a:ext cx="670044" cy="195805"/>
              <a:chOff x="5683261" y="4159259"/>
              <a:chExt cx="2446370" cy="714895"/>
            </a:xfrm>
          </p:grpSpPr>
          <p:sp>
            <p:nvSpPr>
              <p:cNvPr id="63" name="Freeform 62"/>
              <p:cNvSpPr/>
              <p:nvPr/>
            </p:nvSpPr>
            <p:spPr>
              <a:xfrm>
                <a:off x="5680113" y="4156327"/>
                <a:ext cx="2411220" cy="712858"/>
              </a:xfrm>
              <a:custGeom>
                <a:avLst/>
                <a:gdLst>
                  <a:gd name="connsiteX0" fmla="*/ 0 w 2428875"/>
                  <a:gd name="connsiteY0" fmla="*/ 485775 h 1828800"/>
                  <a:gd name="connsiteX1" fmla="*/ 523875 w 2428875"/>
                  <a:gd name="connsiteY1" fmla="*/ 733425 h 1828800"/>
                  <a:gd name="connsiteX2" fmla="*/ 1057275 w 2428875"/>
                  <a:gd name="connsiteY2" fmla="*/ 619125 h 1828800"/>
                  <a:gd name="connsiteX3" fmla="*/ 1857375 w 2428875"/>
                  <a:gd name="connsiteY3" fmla="*/ 0 h 1828800"/>
                  <a:gd name="connsiteX4" fmla="*/ 1971675 w 2428875"/>
                  <a:gd name="connsiteY4" fmla="*/ 19050 h 1828800"/>
                  <a:gd name="connsiteX5" fmla="*/ 2428875 w 2428875"/>
                  <a:gd name="connsiteY5" fmla="*/ 590550 h 1828800"/>
                  <a:gd name="connsiteX6" fmla="*/ 2028825 w 2428875"/>
                  <a:gd name="connsiteY6" fmla="*/ 1133475 h 1828800"/>
                  <a:gd name="connsiteX7" fmla="*/ 1933575 w 2428875"/>
                  <a:gd name="connsiteY7" fmla="*/ 1181100 h 1828800"/>
                  <a:gd name="connsiteX8" fmla="*/ 2028825 w 2428875"/>
                  <a:gd name="connsiteY8" fmla="*/ 1485900 h 1828800"/>
                  <a:gd name="connsiteX9" fmla="*/ 2028825 w 2428875"/>
                  <a:gd name="connsiteY9" fmla="*/ 1485900 h 1828800"/>
                  <a:gd name="connsiteX10" fmla="*/ 2343150 w 2428875"/>
                  <a:gd name="connsiteY10" fmla="*/ 1828800 h 1828800"/>
                  <a:gd name="connsiteX0" fmla="*/ 219078 w 2647953"/>
                  <a:gd name="connsiteY0" fmla="*/ 485775 h 1828800"/>
                  <a:gd name="connsiteX1" fmla="*/ 0 w 2647953"/>
                  <a:gd name="connsiteY1" fmla="*/ 1095390 h 1828800"/>
                  <a:gd name="connsiteX2" fmla="*/ 742953 w 2647953"/>
                  <a:gd name="connsiteY2" fmla="*/ 733425 h 1828800"/>
                  <a:gd name="connsiteX3" fmla="*/ 1276353 w 2647953"/>
                  <a:gd name="connsiteY3" fmla="*/ 619125 h 1828800"/>
                  <a:gd name="connsiteX4" fmla="*/ 2076453 w 2647953"/>
                  <a:gd name="connsiteY4" fmla="*/ 0 h 1828800"/>
                  <a:gd name="connsiteX5" fmla="*/ 2190753 w 2647953"/>
                  <a:gd name="connsiteY5" fmla="*/ 19050 h 1828800"/>
                  <a:gd name="connsiteX6" fmla="*/ 2647953 w 2647953"/>
                  <a:gd name="connsiteY6" fmla="*/ 590550 h 1828800"/>
                  <a:gd name="connsiteX7" fmla="*/ 2247903 w 2647953"/>
                  <a:gd name="connsiteY7" fmla="*/ 1133475 h 1828800"/>
                  <a:gd name="connsiteX8" fmla="*/ 2152653 w 2647953"/>
                  <a:gd name="connsiteY8" fmla="*/ 1181100 h 1828800"/>
                  <a:gd name="connsiteX9" fmla="*/ 2247903 w 2647953"/>
                  <a:gd name="connsiteY9" fmla="*/ 1485900 h 1828800"/>
                  <a:gd name="connsiteX10" fmla="*/ 2247903 w 2647953"/>
                  <a:gd name="connsiteY10" fmla="*/ 1485900 h 1828800"/>
                  <a:gd name="connsiteX11" fmla="*/ 2562228 w 2647953"/>
                  <a:gd name="connsiteY11" fmla="*/ 1828800 h 1828800"/>
                  <a:gd name="connsiteX0" fmla="*/ 219078 w 2647953"/>
                  <a:gd name="connsiteY0" fmla="*/ 485775 h 1828800"/>
                  <a:gd name="connsiteX1" fmla="*/ 0 w 2647953"/>
                  <a:gd name="connsiteY1" fmla="*/ 1095390 h 1828800"/>
                  <a:gd name="connsiteX2" fmla="*/ 693747 w 2647953"/>
                  <a:gd name="connsiteY2" fmla="*/ 1058877 h 1828800"/>
                  <a:gd name="connsiteX3" fmla="*/ 1276353 w 2647953"/>
                  <a:gd name="connsiteY3" fmla="*/ 619125 h 1828800"/>
                  <a:gd name="connsiteX4" fmla="*/ 2076453 w 2647953"/>
                  <a:gd name="connsiteY4" fmla="*/ 0 h 1828800"/>
                  <a:gd name="connsiteX5" fmla="*/ 2190753 w 2647953"/>
                  <a:gd name="connsiteY5" fmla="*/ 19050 h 1828800"/>
                  <a:gd name="connsiteX6" fmla="*/ 2647953 w 2647953"/>
                  <a:gd name="connsiteY6" fmla="*/ 590550 h 1828800"/>
                  <a:gd name="connsiteX7" fmla="*/ 2247903 w 2647953"/>
                  <a:gd name="connsiteY7" fmla="*/ 1133475 h 1828800"/>
                  <a:gd name="connsiteX8" fmla="*/ 2152653 w 2647953"/>
                  <a:gd name="connsiteY8" fmla="*/ 1181100 h 1828800"/>
                  <a:gd name="connsiteX9" fmla="*/ 2247903 w 2647953"/>
                  <a:gd name="connsiteY9" fmla="*/ 1485900 h 1828800"/>
                  <a:gd name="connsiteX10" fmla="*/ 2247903 w 2647953"/>
                  <a:gd name="connsiteY10" fmla="*/ 1485900 h 1828800"/>
                  <a:gd name="connsiteX11" fmla="*/ 2562228 w 2647953"/>
                  <a:gd name="connsiteY11" fmla="*/ 1828800 h 1828800"/>
                  <a:gd name="connsiteX0" fmla="*/ 0 w 3378213"/>
                  <a:gd name="connsiteY0" fmla="*/ 1058877 h 1828800"/>
                  <a:gd name="connsiteX1" fmla="*/ 730260 w 3378213"/>
                  <a:gd name="connsiteY1" fmla="*/ 1095390 h 1828800"/>
                  <a:gd name="connsiteX2" fmla="*/ 1424007 w 3378213"/>
                  <a:gd name="connsiteY2" fmla="*/ 1058877 h 1828800"/>
                  <a:gd name="connsiteX3" fmla="*/ 2006613 w 3378213"/>
                  <a:gd name="connsiteY3" fmla="*/ 619125 h 1828800"/>
                  <a:gd name="connsiteX4" fmla="*/ 2806713 w 3378213"/>
                  <a:gd name="connsiteY4" fmla="*/ 0 h 1828800"/>
                  <a:gd name="connsiteX5" fmla="*/ 2921013 w 3378213"/>
                  <a:gd name="connsiteY5" fmla="*/ 19050 h 1828800"/>
                  <a:gd name="connsiteX6" fmla="*/ 3378213 w 3378213"/>
                  <a:gd name="connsiteY6" fmla="*/ 590550 h 1828800"/>
                  <a:gd name="connsiteX7" fmla="*/ 2978163 w 3378213"/>
                  <a:gd name="connsiteY7" fmla="*/ 1133475 h 1828800"/>
                  <a:gd name="connsiteX8" fmla="*/ 2882913 w 3378213"/>
                  <a:gd name="connsiteY8" fmla="*/ 1181100 h 1828800"/>
                  <a:gd name="connsiteX9" fmla="*/ 2978163 w 3378213"/>
                  <a:gd name="connsiteY9" fmla="*/ 1485900 h 1828800"/>
                  <a:gd name="connsiteX10" fmla="*/ 2978163 w 3378213"/>
                  <a:gd name="connsiteY10" fmla="*/ 1485900 h 1828800"/>
                  <a:gd name="connsiteX11" fmla="*/ 3292488 w 3378213"/>
                  <a:gd name="connsiteY11" fmla="*/ 1828800 h 1828800"/>
                  <a:gd name="connsiteX0" fmla="*/ 0 w 3378213"/>
                  <a:gd name="connsiteY0" fmla="*/ 1058877 h 1828800"/>
                  <a:gd name="connsiteX1" fmla="*/ 730260 w 3378213"/>
                  <a:gd name="connsiteY1" fmla="*/ 365130 h 1828800"/>
                  <a:gd name="connsiteX2" fmla="*/ 1424007 w 3378213"/>
                  <a:gd name="connsiteY2" fmla="*/ 1058877 h 1828800"/>
                  <a:gd name="connsiteX3" fmla="*/ 2006613 w 3378213"/>
                  <a:gd name="connsiteY3" fmla="*/ 619125 h 1828800"/>
                  <a:gd name="connsiteX4" fmla="*/ 2806713 w 3378213"/>
                  <a:gd name="connsiteY4" fmla="*/ 0 h 1828800"/>
                  <a:gd name="connsiteX5" fmla="*/ 2921013 w 3378213"/>
                  <a:gd name="connsiteY5" fmla="*/ 19050 h 1828800"/>
                  <a:gd name="connsiteX6" fmla="*/ 3378213 w 3378213"/>
                  <a:gd name="connsiteY6" fmla="*/ 590550 h 1828800"/>
                  <a:gd name="connsiteX7" fmla="*/ 2978163 w 3378213"/>
                  <a:gd name="connsiteY7" fmla="*/ 1133475 h 1828800"/>
                  <a:gd name="connsiteX8" fmla="*/ 2882913 w 3378213"/>
                  <a:gd name="connsiteY8" fmla="*/ 1181100 h 1828800"/>
                  <a:gd name="connsiteX9" fmla="*/ 2978163 w 3378213"/>
                  <a:gd name="connsiteY9" fmla="*/ 1485900 h 1828800"/>
                  <a:gd name="connsiteX10" fmla="*/ 2978163 w 3378213"/>
                  <a:gd name="connsiteY10" fmla="*/ 1485900 h 1828800"/>
                  <a:gd name="connsiteX11" fmla="*/ 3292488 w 3378213"/>
                  <a:gd name="connsiteY11" fmla="*/ 1828800 h 1828800"/>
                  <a:gd name="connsiteX0" fmla="*/ 0 w 3378213"/>
                  <a:gd name="connsiteY0" fmla="*/ 1058877 h 1828800"/>
                  <a:gd name="connsiteX1" fmla="*/ 730260 w 3378213"/>
                  <a:gd name="connsiteY1" fmla="*/ 365130 h 1828800"/>
                  <a:gd name="connsiteX2" fmla="*/ 1424007 w 3378213"/>
                  <a:gd name="connsiteY2" fmla="*/ 1058877 h 1828800"/>
                  <a:gd name="connsiteX3" fmla="*/ 2190780 w 3378213"/>
                  <a:gd name="connsiteY3" fmla="*/ 365130 h 1828800"/>
                  <a:gd name="connsiteX4" fmla="*/ 2806713 w 3378213"/>
                  <a:gd name="connsiteY4" fmla="*/ 0 h 1828800"/>
                  <a:gd name="connsiteX5" fmla="*/ 2921013 w 3378213"/>
                  <a:gd name="connsiteY5" fmla="*/ 19050 h 1828800"/>
                  <a:gd name="connsiteX6" fmla="*/ 3378213 w 3378213"/>
                  <a:gd name="connsiteY6" fmla="*/ 590550 h 1828800"/>
                  <a:gd name="connsiteX7" fmla="*/ 2978163 w 3378213"/>
                  <a:gd name="connsiteY7" fmla="*/ 1133475 h 1828800"/>
                  <a:gd name="connsiteX8" fmla="*/ 2882913 w 3378213"/>
                  <a:gd name="connsiteY8" fmla="*/ 1181100 h 1828800"/>
                  <a:gd name="connsiteX9" fmla="*/ 2978163 w 3378213"/>
                  <a:gd name="connsiteY9" fmla="*/ 1485900 h 1828800"/>
                  <a:gd name="connsiteX10" fmla="*/ 2978163 w 3378213"/>
                  <a:gd name="connsiteY10" fmla="*/ 1485900 h 1828800"/>
                  <a:gd name="connsiteX11" fmla="*/ 3292488 w 3378213"/>
                  <a:gd name="connsiteY11" fmla="*/ 1828800 h 1828800"/>
                  <a:gd name="connsiteX0" fmla="*/ 0 w 3378213"/>
                  <a:gd name="connsiteY0" fmla="*/ 1039827 h 1809750"/>
                  <a:gd name="connsiteX1" fmla="*/ 730260 w 3378213"/>
                  <a:gd name="connsiteY1" fmla="*/ 346080 h 1809750"/>
                  <a:gd name="connsiteX2" fmla="*/ 1424007 w 3378213"/>
                  <a:gd name="connsiteY2" fmla="*/ 1039827 h 1809750"/>
                  <a:gd name="connsiteX3" fmla="*/ 2190780 w 3378213"/>
                  <a:gd name="connsiteY3" fmla="*/ 346080 h 1809750"/>
                  <a:gd name="connsiteX4" fmla="*/ 2884527 w 3378213"/>
                  <a:gd name="connsiteY4" fmla="*/ 1039827 h 1809750"/>
                  <a:gd name="connsiteX5" fmla="*/ 2921013 w 3378213"/>
                  <a:gd name="connsiteY5" fmla="*/ 0 h 1809750"/>
                  <a:gd name="connsiteX6" fmla="*/ 3378213 w 3378213"/>
                  <a:gd name="connsiteY6" fmla="*/ 571500 h 1809750"/>
                  <a:gd name="connsiteX7" fmla="*/ 2978163 w 3378213"/>
                  <a:gd name="connsiteY7" fmla="*/ 1114425 h 1809750"/>
                  <a:gd name="connsiteX8" fmla="*/ 2882913 w 3378213"/>
                  <a:gd name="connsiteY8" fmla="*/ 1162050 h 1809750"/>
                  <a:gd name="connsiteX9" fmla="*/ 2978163 w 3378213"/>
                  <a:gd name="connsiteY9" fmla="*/ 1466850 h 1809750"/>
                  <a:gd name="connsiteX10" fmla="*/ 2978163 w 3378213"/>
                  <a:gd name="connsiteY10" fmla="*/ 1466850 h 1809750"/>
                  <a:gd name="connsiteX11" fmla="*/ 3292488 w 3378213"/>
                  <a:gd name="connsiteY11" fmla="*/ 1809750 h 1809750"/>
                  <a:gd name="connsiteX0" fmla="*/ 0 w 3292488"/>
                  <a:gd name="connsiteY0" fmla="*/ 1039827 h 1809750"/>
                  <a:gd name="connsiteX1" fmla="*/ 730260 w 3292488"/>
                  <a:gd name="connsiteY1" fmla="*/ 346080 h 1809750"/>
                  <a:gd name="connsiteX2" fmla="*/ 1424007 w 3292488"/>
                  <a:gd name="connsiteY2" fmla="*/ 1039827 h 1809750"/>
                  <a:gd name="connsiteX3" fmla="*/ 2190780 w 3292488"/>
                  <a:gd name="connsiteY3" fmla="*/ 346080 h 1809750"/>
                  <a:gd name="connsiteX4" fmla="*/ 2884527 w 3292488"/>
                  <a:gd name="connsiteY4" fmla="*/ 1039827 h 1809750"/>
                  <a:gd name="connsiteX5" fmla="*/ 2921013 w 3292488"/>
                  <a:gd name="connsiteY5" fmla="*/ 0 h 1809750"/>
                  <a:gd name="connsiteX6" fmla="*/ 2978163 w 3292488"/>
                  <a:gd name="connsiteY6" fmla="*/ 1114425 h 1809750"/>
                  <a:gd name="connsiteX7" fmla="*/ 2882913 w 3292488"/>
                  <a:gd name="connsiteY7" fmla="*/ 1162050 h 1809750"/>
                  <a:gd name="connsiteX8" fmla="*/ 2978163 w 3292488"/>
                  <a:gd name="connsiteY8" fmla="*/ 1466850 h 1809750"/>
                  <a:gd name="connsiteX9" fmla="*/ 2978163 w 3292488"/>
                  <a:gd name="connsiteY9" fmla="*/ 1466850 h 1809750"/>
                  <a:gd name="connsiteX10" fmla="*/ 3292488 w 3292488"/>
                  <a:gd name="connsiteY10" fmla="*/ 1809750 h 1809750"/>
                  <a:gd name="connsiteX0" fmla="*/ 0 w 2986004"/>
                  <a:gd name="connsiteY0" fmla="*/ 1039827 h 1466850"/>
                  <a:gd name="connsiteX1" fmla="*/ 730260 w 2986004"/>
                  <a:gd name="connsiteY1" fmla="*/ 346080 h 1466850"/>
                  <a:gd name="connsiteX2" fmla="*/ 1424007 w 2986004"/>
                  <a:gd name="connsiteY2" fmla="*/ 1039827 h 1466850"/>
                  <a:gd name="connsiteX3" fmla="*/ 2190780 w 2986004"/>
                  <a:gd name="connsiteY3" fmla="*/ 346080 h 1466850"/>
                  <a:gd name="connsiteX4" fmla="*/ 2884527 w 2986004"/>
                  <a:gd name="connsiteY4" fmla="*/ 1039827 h 1466850"/>
                  <a:gd name="connsiteX5" fmla="*/ 2921013 w 2986004"/>
                  <a:gd name="connsiteY5" fmla="*/ 0 h 1466850"/>
                  <a:gd name="connsiteX6" fmla="*/ 2978163 w 2986004"/>
                  <a:gd name="connsiteY6" fmla="*/ 1114425 h 1466850"/>
                  <a:gd name="connsiteX7" fmla="*/ 2882913 w 2986004"/>
                  <a:gd name="connsiteY7" fmla="*/ 1162050 h 1466850"/>
                  <a:gd name="connsiteX8" fmla="*/ 2978163 w 2986004"/>
                  <a:gd name="connsiteY8" fmla="*/ 1466850 h 1466850"/>
                  <a:gd name="connsiteX9" fmla="*/ 2978163 w 2986004"/>
                  <a:gd name="connsiteY9" fmla="*/ 1466850 h 1466850"/>
                  <a:gd name="connsiteX0" fmla="*/ 0 w 2986004"/>
                  <a:gd name="connsiteY0" fmla="*/ 1039827 h 1466850"/>
                  <a:gd name="connsiteX1" fmla="*/ 730260 w 2986004"/>
                  <a:gd name="connsiteY1" fmla="*/ 346080 h 1466850"/>
                  <a:gd name="connsiteX2" fmla="*/ 1424007 w 2986004"/>
                  <a:gd name="connsiteY2" fmla="*/ 1039827 h 1466850"/>
                  <a:gd name="connsiteX3" fmla="*/ 2190780 w 2986004"/>
                  <a:gd name="connsiteY3" fmla="*/ 346080 h 1466850"/>
                  <a:gd name="connsiteX4" fmla="*/ 2884527 w 2986004"/>
                  <a:gd name="connsiteY4" fmla="*/ 1039827 h 1466850"/>
                  <a:gd name="connsiteX5" fmla="*/ 2921013 w 2986004"/>
                  <a:gd name="connsiteY5" fmla="*/ 0 h 1466850"/>
                  <a:gd name="connsiteX6" fmla="*/ 2978163 w 2986004"/>
                  <a:gd name="connsiteY6" fmla="*/ 1114425 h 1466850"/>
                  <a:gd name="connsiteX7" fmla="*/ 2882913 w 2986004"/>
                  <a:gd name="connsiteY7" fmla="*/ 1162050 h 1466850"/>
                  <a:gd name="connsiteX8" fmla="*/ 2978163 w 2986004"/>
                  <a:gd name="connsiteY8" fmla="*/ 1466850 h 1466850"/>
                  <a:gd name="connsiteX0" fmla="*/ 0 w 4345047"/>
                  <a:gd name="connsiteY0" fmla="*/ 1039827 h 1162050"/>
                  <a:gd name="connsiteX1" fmla="*/ 730260 w 4345047"/>
                  <a:gd name="connsiteY1" fmla="*/ 346080 h 1162050"/>
                  <a:gd name="connsiteX2" fmla="*/ 1424007 w 4345047"/>
                  <a:gd name="connsiteY2" fmla="*/ 1039827 h 1162050"/>
                  <a:gd name="connsiteX3" fmla="*/ 2190780 w 4345047"/>
                  <a:gd name="connsiteY3" fmla="*/ 346080 h 1162050"/>
                  <a:gd name="connsiteX4" fmla="*/ 2884527 w 4345047"/>
                  <a:gd name="connsiteY4" fmla="*/ 1039827 h 1162050"/>
                  <a:gd name="connsiteX5" fmla="*/ 2921013 w 4345047"/>
                  <a:gd name="connsiteY5" fmla="*/ 0 h 1162050"/>
                  <a:gd name="connsiteX6" fmla="*/ 2978163 w 4345047"/>
                  <a:gd name="connsiteY6" fmla="*/ 1114425 h 1162050"/>
                  <a:gd name="connsiteX7" fmla="*/ 2882913 w 4345047"/>
                  <a:gd name="connsiteY7" fmla="*/ 1162050 h 1162050"/>
                  <a:gd name="connsiteX8" fmla="*/ 4345047 w 4345047"/>
                  <a:gd name="connsiteY8" fmla="*/ 893775 h 1162050"/>
                  <a:gd name="connsiteX0" fmla="*/ 0 w 4345047"/>
                  <a:gd name="connsiteY0" fmla="*/ 1039827 h 1114425"/>
                  <a:gd name="connsiteX1" fmla="*/ 730260 w 4345047"/>
                  <a:gd name="connsiteY1" fmla="*/ 346080 h 1114425"/>
                  <a:gd name="connsiteX2" fmla="*/ 1424007 w 4345047"/>
                  <a:gd name="connsiteY2" fmla="*/ 1039827 h 1114425"/>
                  <a:gd name="connsiteX3" fmla="*/ 2190780 w 4345047"/>
                  <a:gd name="connsiteY3" fmla="*/ 346080 h 1114425"/>
                  <a:gd name="connsiteX4" fmla="*/ 2884527 w 4345047"/>
                  <a:gd name="connsiteY4" fmla="*/ 1039827 h 1114425"/>
                  <a:gd name="connsiteX5" fmla="*/ 2921013 w 4345047"/>
                  <a:gd name="connsiteY5" fmla="*/ 0 h 1114425"/>
                  <a:gd name="connsiteX6" fmla="*/ 2978163 w 4345047"/>
                  <a:gd name="connsiteY6" fmla="*/ 1114425 h 1114425"/>
                  <a:gd name="connsiteX7" fmla="*/ 3979917 w 4345047"/>
                  <a:gd name="connsiteY7" fmla="*/ 638184 h 1114425"/>
                  <a:gd name="connsiteX8" fmla="*/ 4345047 w 4345047"/>
                  <a:gd name="connsiteY8" fmla="*/ 893775 h 1114425"/>
                  <a:gd name="connsiteX0" fmla="*/ 0 w 4345047"/>
                  <a:gd name="connsiteY0" fmla="*/ 1039827 h 1114425"/>
                  <a:gd name="connsiteX1" fmla="*/ 730260 w 4345047"/>
                  <a:gd name="connsiteY1" fmla="*/ 346080 h 1114425"/>
                  <a:gd name="connsiteX2" fmla="*/ 1424007 w 4345047"/>
                  <a:gd name="connsiteY2" fmla="*/ 1039827 h 1114425"/>
                  <a:gd name="connsiteX3" fmla="*/ 2190780 w 4345047"/>
                  <a:gd name="connsiteY3" fmla="*/ 346080 h 1114425"/>
                  <a:gd name="connsiteX4" fmla="*/ 2884527 w 4345047"/>
                  <a:gd name="connsiteY4" fmla="*/ 1039827 h 1114425"/>
                  <a:gd name="connsiteX5" fmla="*/ 2921013 w 4345047"/>
                  <a:gd name="connsiteY5" fmla="*/ 0 h 1114425"/>
                  <a:gd name="connsiteX6" fmla="*/ 2978163 w 4345047"/>
                  <a:gd name="connsiteY6" fmla="*/ 1114425 h 1114425"/>
                  <a:gd name="connsiteX7" fmla="*/ 4345047 w 4345047"/>
                  <a:gd name="connsiteY7" fmla="*/ 893775 h 1114425"/>
                  <a:gd name="connsiteX0" fmla="*/ 0 w 4345047"/>
                  <a:gd name="connsiteY0" fmla="*/ 1039827 h 1060122"/>
                  <a:gd name="connsiteX1" fmla="*/ 730260 w 4345047"/>
                  <a:gd name="connsiteY1" fmla="*/ 346080 h 1060122"/>
                  <a:gd name="connsiteX2" fmla="*/ 1424007 w 4345047"/>
                  <a:gd name="connsiteY2" fmla="*/ 1039827 h 1060122"/>
                  <a:gd name="connsiteX3" fmla="*/ 2190780 w 4345047"/>
                  <a:gd name="connsiteY3" fmla="*/ 346080 h 1060122"/>
                  <a:gd name="connsiteX4" fmla="*/ 2884527 w 4345047"/>
                  <a:gd name="connsiteY4" fmla="*/ 1039827 h 1060122"/>
                  <a:gd name="connsiteX5" fmla="*/ 2921013 w 4345047"/>
                  <a:gd name="connsiteY5" fmla="*/ 0 h 1060122"/>
                  <a:gd name="connsiteX6" fmla="*/ 3578274 w 4345047"/>
                  <a:gd name="connsiteY6" fmla="*/ 747724 h 1060122"/>
                  <a:gd name="connsiteX7" fmla="*/ 4345047 w 4345047"/>
                  <a:gd name="connsiteY7" fmla="*/ 893775 h 1060122"/>
                  <a:gd name="connsiteX0" fmla="*/ 0 w 4345047"/>
                  <a:gd name="connsiteY0" fmla="*/ 1039827 h 1060122"/>
                  <a:gd name="connsiteX1" fmla="*/ 730260 w 4345047"/>
                  <a:gd name="connsiteY1" fmla="*/ 346080 h 1060122"/>
                  <a:gd name="connsiteX2" fmla="*/ 1424007 w 4345047"/>
                  <a:gd name="connsiteY2" fmla="*/ 1039827 h 1060122"/>
                  <a:gd name="connsiteX3" fmla="*/ 2190780 w 4345047"/>
                  <a:gd name="connsiteY3" fmla="*/ 346080 h 1060122"/>
                  <a:gd name="connsiteX4" fmla="*/ 2884527 w 4345047"/>
                  <a:gd name="connsiteY4" fmla="*/ 1039827 h 1060122"/>
                  <a:gd name="connsiteX5" fmla="*/ 2921013 w 4345047"/>
                  <a:gd name="connsiteY5" fmla="*/ 0 h 1060122"/>
                  <a:gd name="connsiteX6" fmla="*/ 4345047 w 4345047"/>
                  <a:gd name="connsiteY6" fmla="*/ 893775 h 1060122"/>
                  <a:gd name="connsiteX0" fmla="*/ 0 w 4345047"/>
                  <a:gd name="connsiteY0" fmla="*/ 693747 h 714042"/>
                  <a:gd name="connsiteX1" fmla="*/ 730260 w 4345047"/>
                  <a:gd name="connsiteY1" fmla="*/ 0 h 714042"/>
                  <a:gd name="connsiteX2" fmla="*/ 1424007 w 4345047"/>
                  <a:gd name="connsiteY2" fmla="*/ 693747 h 714042"/>
                  <a:gd name="connsiteX3" fmla="*/ 2190780 w 4345047"/>
                  <a:gd name="connsiteY3" fmla="*/ 0 h 714042"/>
                  <a:gd name="connsiteX4" fmla="*/ 2884527 w 4345047"/>
                  <a:gd name="connsiteY4" fmla="*/ 693747 h 714042"/>
                  <a:gd name="connsiteX5" fmla="*/ 3286170 w 4345047"/>
                  <a:gd name="connsiteY5" fmla="*/ 365131 h 714042"/>
                  <a:gd name="connsiteX6" fmla="*/ 4345047 w 4345047"/>
                  <a:gd name="connsiteY6" fmla="*/ 547695 h 714042"/>
                  <a:gd name="connsiteX0" fmla="*/ 0 w 3614787"/>
                  <a:gd name="connsiteY0" fmla="*/ 693747 h 714042"/>
                  <a:gd name="connsiteX1" fmla="*/ 730260 w 3614787"/>
                  <a:gd name="connsiteY1" fmla="*/ 0 h 714042"/>
                  <a:gd name="connsiteX2" fmla="*/ 1424007 w 3614787"/>
                  <a:gd name="connsiteY2" fmla="*/ 693747 h 714042"/>
                  <a:gd name="connsiteX3" fmla="*/ 2190780 w 3614787"/>
                  <a:gd name="connsiteY3" fmla="*/ 0 h 714042"/>
                  <a:gd name="connsiteX4" fmla="*/ 2884527 w 3614787"/>
                  <a:gd name="connsiteY4" fmla="*/ 693747 h 714042"/>
                  <a:gd name="connsiteX5" fmla="*/ 3286170 w 3614787"/>
                  <a:gd name="connsiteY5" fmla="*/ 365131 h 714042"/>
                  <a:gd name="connsiteX6" fmla="*/ 3614787 w 3614787"/>
                  <a:gd name="connsiteY6" fmla="*/ 365131 h 714042"/>
                  <a:gd name="connsiteX0" fmla="*/ 0 w 3614787"/>
                  <a:gd name="connsiteY0" fmla="*/ 693747 h 714042"/>
                  <a:gd name="connsiteX1" fmla="*/ 730260 w 3614787"/>
                  <a:gd name="connsiteY1" fmla="*/ 0 h 714042"/>
                  <a:gd name="connsiteX2" fmla="*/ 1424007 w 3614787"/>
                  <a:gd name="connsiteY2" fmla="*/ 693747 h 714042"/>
                  <a:gd name="connsiteX3" fmla="*/ 2190780 w 3614787"/>
                  <a:gd name="connsiteY3" fmla="*/ 0 h 714042"/>
                  <a:gd name="connsiteX4" fmla="*/ 2884527 w 3614787"/>
                  <a:gd name="connsiteY4" fmla="*/ 693747 h 714042"/>
                  <a:gd name="connsiteX5" fmla="*/ 3286170 w 3614787"/>
                  <a:gd name="connsiteY5" fmla="*/ 365131 h 714042"/>
                  <a:gd name="connsiteX6" fmla="*/ 3614787 w 3614787"/>
                  <a:gd name="connsiteY6" fmla="*/ 365131 h 714042"/>
                  <a:gd name="connsiteX0" fmla="*/ 0 w 3614787"/>
                  <a:gd name="connsiteY0" fmla="*/ 693747 h 714042"/>
                  <a:gd name="connsiteX1" fmla="*/ 730260 w 3614787"/>
                  <a:gd name="connsiteY1" fmla="*/ 0 h 714042"/>
                  <a:gd name="connsiteX2" fmla="*/ 1424007 w 3614787"/>
                  <a:gd name="connsiteY2" fmla="*/ 693747 h 714042"/>
                  <a:gd name="connsiteX3" fmla="*/ 2190780 w 3614787"/>
                  <a:gd name="connsiteY3" fmla="*/ 0 h 714042"/>
                  <a:gd name="connsiteX4" fmla="*/ 2884527 w 3614787"/>
                  <a:gd name="connsiteY4" fmla="*/ 693747 h 714042"/>
                  <a:gd name="connsiteX5" fmla="*/ 3286170 w 3614787"/>
                  <a:gd name="connsiteY5" fmla="*/ 365131 h 714042"/>
                  <a:gd name="connsiteX6" fmla="*/ 3614787 w 3614787"/>
                  <a:gd name="connsiteY6" fmla="*/ 365131 h 714042"/>
                  <a:gd name="connsiteX0" fmla="*/ 0 w 3614787"/>
                  <a:gd name="connsiteY0" fmla="*/ 693747 h 714894"/>
                  <a:gd name="connsiteX1" fmla="*/ 730260 w 3614787"/>
                  <a:gd name="connsiteY1" fmla="*/ 0 h 714894"/>
                  <a:gd name="connsiteX2" fmla="*/ 1424007 w 3614787"/>
                  <a:gd name="connsiteY2" fmla="*/ 693747 h 714894"/>
                  <a:gd name="connsiteX3" fmla="*/ 2190780 w 3614787"/>
                  <a:gd name="connsiteY3" fmla="*/ 0 h 714894"/>
                  <a:gd name="connsiteX4" fmla="*/ 2884527 w 3614787"/>
                  <a:gd name="connsiteY4" fmla="*/ 693747 h 714894"/>
                  <a:gd name="connsiteX5" fmla="*/ 3286170 w 3614787"/>
                  <a:gd name="connsiteY5" fmla="*/ 365131 h 714894"/>
                  <a:gd name="connsiteX6" fmla="*/ 3614787 w 3614787"/>
                  <a:gd name="connsiteY6" fmla="*/ 365131 h 714894"/>
                  <a:gd name="connsiteX0" fmla="*/ 0 w 3614787"/>
                  <a:gd name="connsiteY0" fmla="*/ 693747 h 714894"/>
                  <a:gd name="connsiteX1" fmla="*/ 730260 w 3614787"/>
                  <a:gd name="connsiteY1" fmla="*/ 0 h 714894"/>
                  <a:gd name="connsiteX2" fmla="*/ 1424007 w 3614787"/>
                  <a:gd name="connsiteY2" fmla="*/ 693747 h 714894"/>
                  <a:gd name="connsiteX3" fmla="*/ 2190780 w 3614787"/>
                  <a:gd name="connsiteY3" fmla="*/ 0 h 714894"/>
                  <a:gd name="connsiteX4" fmla="*/ 2884527 w 3614787"/>
                  <a:gd name="connsiteY4" fmla="*/ 693747 h 714894"/>
                  <a:gd name="connsiteX5" fmla="*/ 3286170 w 3614787"/>
                  <a:gd name="connsiteY5" fmla="*/ 365131 h 714894"/>
                  <a:gd name="connsiteX6" fmla="*/ 3614787 w 3614787"/>
                  <a:gd name="connsiteY6" fmla="*/ 365131 h 714894"/>
                  <a:gd name="connsiteX0" fmla="*/ 0 w 3614787"/>
                  <a:gd name="connsiteY0" fmla="*/ 693747 h 714894"/>
                  <a:gd name="connsiteX1" fmla="*/ 730260 w 3614787"/>
                  <a:gd name="connsiteY1" fmla="*/ 0 h 714894"/>
                  <a:gd name="connsiteX2" fmla="*/ 1424007 w 3614787"/>
                  <a:gd name="connsiteY2" fmla="*/ 693747 h 714894"/>
                  <a:gd name="connsiteX3" fmla="*/ 2190780 w 3614787"/>
                  <a:gd name="connsiteY3" fmla="*/ 0 h 714894"/>
                  <a:gd name="connsiteX4" fmla="*/ 2884527 w 3614787"/>
                  <a:gd name="connsiteY4" fmla="*/ 693747 h 714894"/>
                  <a:gd name="connsiteX5" fmla="*/ 3286170 w 3614787"/>
                  <a:gd name="connsiteY5" fmla="*/ 365131 h 714894"/>
                  <a:gd name="connsiteX6" fmla="*/ 3614787 w 3614787"/>
                  <a:gd name="connsiteY6" fmla="*/ 365131 h 714894"/>
                  <a:gd name="connsiteX0" fmla="*/ 0 w 3614787"/>
                  <a:gd name="connsiteY0" fmla="*/ 693747 h 714894"/>
                  <a:gd name="connsiteX1" fmla="*/ 730260 w 3614787"/>
                  <a:gd name="connsiteY1" fmla="*/ 0 h 714894"/>
                  <a:gd name="connsiteX2" fmla="*/ 1424007 w 3614787"/>
                  <a:gd name="connsiteY2" fmla="*/ 693747 h 714894"/>
                  <a:gd name="connsiteX3" fmla="*/ 2190780 w 3614787"/>
                  <a:gd name="connsiteY3" fmla="*/ 0 h 714894"/>
                  <a:gd name="connsiteX4" fmla="*/ 2884527 w 3614787"/>
                  <a:gd name="connsiteY4" fmla="*/ 693747 h 714894"/>
                  <a:gd name="connsiteX5" fmla="*/ 3286170 w 3614787"/>
                  <a:gd name="connsiteY5" fmla="*/ 365131 h 714894"/>
                  <a:gd name="connsiteX6" fmla="*/ 3614787 w 3614787"/>
                  <a:gd name="connsiteY6" fmla="*/ 365131 h 714894"/>
                  <a:gd name="connsiteX0" fmla="*/ 0 w 3614787"/>
                  <a:gd name="connsiteY0" fmla="*/ 693747 h 714894"/>
                  <a:gd name="connsiteX1" fmla="*/ 730260 w 3614787"/>
                  <a:gd name="connsiteY1" fmla="*/ 0 h 714894"/>
                  <a:gd name="connsiteX2" fmla="*/ 1424007 w 3614787"/>
                  <a:gd name="connsiteY2" fmla="*/ 693747 h 714894"/>
                  <a:gd name="connsiteX3" fmla="*/ 2190780 w 3614787"/>
                  <a:gd name="connsiteY3" fmla="*/ 0 h 714894"/>
                  <a:gd name="connsiteX4" fmla="*/ 2884527 w 3614787"/>
                  <a:gd name="connsiteY4" fmla="*/ 693747 h 714894"/>
                  <a:gd name="connsiteX5" fmla="*/ 3286170 w 3614787"/>
                  <a:gd name="connsiteY5" fmla="*/ 365131 h 714894"/>
                  <a:gd name="connsiteX6" fmla="*/ 3614787 w 3614787"/>
                  <a:gd name="connsiteY6" fmla="*/ 365131 h 714894"/>
                  <a:gd name="connsiteX0" fmla="*/ 0 w 3614787"/>
                  <a:gd name="connsiteY0" fmla="*/ 693747 h 714894"/>
                  <a:gd name="connsiteX1" fmla="*/ 730260 w 3614787"/>
                  <a:gd name="connsiteY1" fmla="*/ 0 h 714894"/>
                  <a:gd name="connsiteX2" fmla="*/ 1424007 w 3614787"/>
                  <a:gd name="connsiteY2" fmla="*/ 693747 h 714894"/>
                  <a:gd name="connsiteX3" fmla="*/ 2190780 w 3614787"/>
                  <a:gd name="connsiteY3" fmla="*/ 0 h 714894"/>
                  <a:gd name="connsiteX4" fmla="*/ 2884527 w 3614787"/>
                  <a:gd name="connsiteY4" fmla="*/ 693747 h 714894"/>
                  <a:gd name="connsiteX5" fmla="*/ 3286170 w 3614787"/>
                  <a:gd name="connsiteY5" fmla="*/ 365131 h 714894"/>
                  <a:gd name="connsiteX6" fmla="*/ 3614787 w 3614787"/>
                  <a:gd name="connsiteY6" fmla="*/ 365131 h 714894"/>
                  <a:gd name="connsiteX0" fmla="*/ 0 w 3614787"/>
                  <a:gd name="connsiteY0" fmla="*/ 693747 h 714894"/>
                  <a:gd name="connsiteX1" fmla="*/ 730260 w 3614787"/>
                  <a:gd name="connsiteY1" fmla="*/ 0 h 714894"/>
                  <a:gd name="connsiteX2" fmla="*/ 1424007 w 3614787"/>
                  <a:gd name="connsiteY2" fmla="*/ 693747 h 714894"/>
                  <a:gd name="connsiteX3" fmla="*/ 2190780 w 3614787"/>
                  <a:gd name="connsiteY3" fmla="*/ 0 h 714894"/>
                  <a:gd name="connsiteX4" fmla="*/ 2884527 w 3614787"/>
                  <a:gd name="connsiteY4" fmla="*/ 693747 h 714894"/>
                  <a:gd name="connsiteX5" fmla="*/ 3286170 w 3614787"/>
                  <a:gd name="connsiteY5" fmla="*/ 365131 h 714894"/>
                  <a:gd name="connsiteX6" fmla="*/ 3614787 w 3614787"/>
                  <a:gd name="connsiteY6" fmla="*/ 365131 h 714894"/>
                  <a:gd name="connsiteX0" fmla="*/ 0 w 3614787"/>
                  <a:gd name="connsiteY0" fmla="*/ 693747 h 714894"/>
                  <a:gd name="connsiteX1" fmla="*/ 730260 w 3614787"/>
                  <a:gd name="connsiteY1" fmla="*/ 0 h 714894"/>
                  <a:gd name="connsiteX2" fmla="*/ 1424007 w 3614787"/>
                  <a:gd name="connsiteY2" fmla="*/ 693747 h 714894"/>
                  <a:gd name="connsiteX3" fmla="*/ 2190780 w 3614787"/>
                  <a:gd name="connsiteY3" fmla="*/ 0 h 714894"/>
                  <a:gd name="connsiteX4" fmla="*/ 2884527 w 3614787"/>
                  <a:gd name="connsiteY4" fmla="*/ 693747 h 714894"/>
                  <a:gd name="connsiteX5" fmla="*/ 3286170 w 3614787"/>
                  <a:gd name="connsiteY5" fmla="*/ 365131 h 714894"/>
                  <a:gd name="connsiteX6" fmla="*/ 3614787 w 3614787"/>
                  <a:gd name="connsiteY6" fmla="*/ 365131 h 714894"/>
                  <a:gd name="connsiteX0" fmla="*/ 0 w 3614787"/>
                  <a:gd name="connsiteY0" fmla="*/ 693747 h 714894"/>
                  <a:gd name="connsiteX1" fmla="*/ 730260 w 3614787"/>
                  <a:gd name="connsiteY1" fmla="*/ 0 h 714894"/>
                  <a:gd name="connsiteX2" fmla="*/ 1424007 w 3614787"/>
                  <a:gd name="connsiteY2" fmla="*/ 693747 h 714894"/>
                  <a:gd name="connsiteX3" fmla="*/ 2190780 w 3614787"/>
                  <a:gd name="connsiteY3" fmla="*/ 0 h 714894"/>
                  <a:gd name="connsiteX4" fmla="*/ 2884527 w 3614787"/>
                  <a:gd name="connsiteY4" fmla="*/ 693747 h 714894"/>
                  <a:gd name="connsiteX5" fmla="*/ 3286170 w 3614787"/>
                  <a:gd name="connsiteY5" fmla="*/ 365131 h 714894"/>
                  <a:gd name="connsiteX6" fmla="*/ 3463935 w 3614787"/>
                  <a:gd name="connsiteY6" fmla="*/ 355591 h 714894"/>
                  <a:gd name="connsiteX7" fmla="*/ 3614787 w 3614787"/>
                  <a:gd name="connsiteY7" fmla="*/ 365131 h 714894"/>
                  <a:gd name="connsiteX0" fmla="*/ 0 w 3614787"/>
                  <a:gd name="connsiteY0" fmla="*/ 693747 h 714894"/>
                  <a:gd name="connsiteX1" fmla="*/ 730260 w 3614787"/>
                  <a:gd name="connsiteY1" fmla="*/ 0 h 714894"/>
                  <a:gd name="connsiteX2" fmla="*/ 1424007 w 3614787"/>
                  <a:gd name="connsiteY2" fmla="*/ 693747 h 714894"/>
                  <a:gd name="connsiteX3" fmla="*/ 2190780 w 3614787"/>
                  <a:gd name="connsiteY3" fmla="*/ 0 h 714894"/>
                  <a:gd name="connsiteX4" fmla="*/ 2884527 w 3614787"/>
                  <a:gd name="connsiteY4" fmla="*/ 693747 h 714894"/>
                  <a:gd name="connsiteX5" fmla="*/ 3286170 w 3614787"/>
                  <a:gd name="connsiteY5" fmla="*/ 365131 h 714894"/>
                  <a:gd name="connsiteX6" fmla="*/ 3432222 w 3614787"/>
                  <a:gd name="connsiteY6" fmla="*/ 73027 h 714894"/>
                  <a:gd name="connsiteX7" fmla="*/ 3614787 w 3614787"/>
                  <a:gd name="connsiteY7" fmla="*/ 365131 h 714894"/>
                  <a:gd name="connsiteX0" fmla="*/ 0 w 3614787"/>
                  <a:gd name="connsiteY0" fmla="*/ 693747 h 714894"/>
                  <a:gd name="connsiteX1" fmla="*/ 730260 w 3614787"/>
                  <a:gd name="connsiteY1" fmla="*/ 0 h 714894"/>
                  <a:gd name="connsiteX2" fmla="*/ 1424007 w 3614787"/>
                  <a:gd name="connsiteY2" fmla="*/ 693747 h 714894"/>
                  <a:gd name="connsiteX3" fmla="*/ 2190780 w 3614787"/>
                  <a:gd name="connsiteY3" fmla="*/ 0 h 714894"/>
                  <a:gd name="connsiteX4" fmla="*/ 2884527 w 3614787"/>
                  <a:gd name="connsiteY4" fmla="*/ 693747 h 714894"/>
                  <a:gd name="connsiteX5" fmla="*/ 3286170 w 3614787"/>
                  <a:gd name="connsiteY5" fmla="*/ 365131 h 714894"/>
                  <a:gd name="connsiteX6" fmla="*/ 3614787 w 3614787"/>
                  <a:gd name="connsiteY6" fmla="*/ 365131 h 714894"/>
                  <a:gd name="connsiteX0" fmla="*/ 0 w 3614787"/>
                  <a:gd name="connsiteY0" fmla="*/ 693747 h 714894"/>
                  <a:gd name="connsiteX1" fmla="*/ 730260 w 3614787"/>
                  <a:gd name="connsiteY1" fmla="*/ 0 h 714894"/>
                  <a:gd name="connsiteX2" fmla="*/ 1424007 w 3614787"/>
                  <a:gd name="connsiteY2" fmla="*/ 693747 h 714894"/>
                  <a:gd name="connsiteX3" fmla="*/ 2190780 w 3614787"/>
                  <a:gd name="connsiteY3" fmla="*/ 0 h 714894"/>
                  <a:gd name="connsiteX4" fmla="*/ 2884527 w 3614787"/>
                  <a:gd name="connsiteY4" fmla="*/ 693747 h 714894"/>
                  <a:gd name="connsiteX5" fmla="*/ 3286170 w 3614787"/>
                  <a:gd name="connsiteY5" fmla="*/ 365131 h 714894"/>
                  <a:gd name="connsiteX6" fmla="*/ 3614787 w 3614787"/>
                  <a:gd name="connsiteY6" fmla="*/ 328618 h 714894"/>
                  <a:gd name="connsiteX0" fmla="*/ 0 w 3614787"/>
                  <a:gd name="connsiteY0" fmla="*/ 693747 h 714894"/>
                  <a:gd name="connsiteX1" fmla="*/ 730260 w 3614787"/>
                  <a:gd name="connsiteY1" fmla="*/ 0 h 714894"/>
                  <a:gd name="connsiteX2" fmla="*/ 1424007 w 3614787"/>
                  <a:gd name="connsiteY2" fmla="*/ 693747 h 714894"/>
                  <a:gd name="connsiteX3" fmla="*/ 2190780 w 3614787"/>
                  <a:gd name="connsiteY3" fmla="*/ 0 h 714894"/>
                  <a:gd name="connsiteX4" fmla="*/ 2884527 w 3614787"/>
                  <a:gd name="connsiteY4" fmla="*/ 693747 h 714894"/>
                  <a:gd name="connsiteX5" fmla="*/ 3359196 w 3614787"/>
                  <a:gd name="connsiteY5" fmla="*/ 328618 h 714894"/>
                  <a:gd name="connsiteX6" fmla="*/ 3614787 w 3614787"/>
                  <a:gd name="connsiteY6" fmla="*/ 328618 h 714894"/>
                  <a:gd name="connsiteX0" fmla="*/ 0 w 3614787"/>
                  <a:gd name="connsiteY0" fmla="*/ 693747 h 714894"/>
                  <a:gd name="connsiteX1" fmla="*/ 730260 w 3614787"/>
                  <a:gd name="connsiteY1" fmla="*/ 0 h 714894"/>
                  <a:gd name="connsiteX2" fmla="*/ 1424007 w 3614787"/>
                  <a:gd name="connsiteY2" fmla="*/ 693747 h 714894"/>
                  <a:gd name="connsiteX3" fmla="*/ 2190780 w 3614787"/>
                  <a:gd name="connsiteY3" fmla="*/ 0 h 714894"/>
                  <a:gd name="connsiteX4" fmla="*/ 2884527 w 3614787"/>
                  <a:gd name="connsiteY4" fmla="*/ 584209 h 714894"/>
                  <a:gd name="connsiteX5" fmla="*/ 3359196 w 3614787"/>
                  <a:gd name="connsiteY5" fmla="*/ 328618 h 714894"/>
                  <a:gd name="connsiteX6" fmla="*/ 3614787 w 3614787"/>
                  <a:gd name="connsiteY6" fmla="*/ 328618 h 714894"/>
                  <a:gd name="connsiteX0" fmla="*/ 0 w 3614787"/>
                  <a:gd name="connsiteY0" fmla="*/ 693747 h 714894"/>
                  <a:gd name="connsiteX1" fmla="*/ 730260 w 3614787"/>
                  <a:gd name="connsiteY1" fmla="*/ 0 h 714894"/>
                  <a:gd name="connsiteX2" fmla="*/ 1424007 w 3614787"/>
                  <a:gd name="connsiteY2" fmla="*/ 693747 h 714894"/>
                  <a:gd name="connsiteX3" fmla="*/ 2190780 w 3614787"/>
                  <a:gd name="connsiteY3" fmla="*/ 0 h 714894"/>
                  <a:gd name="connsiteX4" fmla="*/ 2884527 w 3614787"/>
                  <a:gd name="connsiteY4" fmla="*/ 584209 h 714894"/>
                  <a:gd name="connsiteX5" fmla="*/ 3359196 w 3614787"/>
                  <a:gd name="connsiteY5" fmla="*/ 365131 h 714894"/>
                  <a:gd name="connsiteX6" fmla="*/ 3614787 w 3614787"/>
                  <a:gd name="connsiteY6" fmla="*/ 328618 h 714894"/>
                  <a:gd name="connsiteX0" fmla="*/ 0 w 3614787"/>
                  <a:gd name="connsiteY0" fmla="*/ 693747 h 714895"/>
                  <a:gd name="connsiteX1" fmla="*/ 730260 w 3614787"/>
                  <a:gd name="connsiteY1" fmla="*/ 0 h 714895"/>
                  <a:gd name="connsiteX2" fmla="*/ 1424007 w 3614787"/>
                  <a:gd name="connsiteY2" fmla="*/ 693747 h 714895"/>
                  <a:gd name="connsiteX3" fmla="*/ 2190780 w 3614787"/>
                  <a:gd name="connsiteY3" fmla="*/ 0 h 714895"/>
                  <a:gd name="connsiteX4" fmla="*/ 2884527 w 3614787"/>
                  <a:gd name="connsiteY4" fmla="*/ 693748 h 714895"/>
                  <a:gd name="connsiteX5" fmla="*/ 3359196 w 3614787"/>
                  <a:gd name="connsiteY5" fmla="*/ 365131 h 714895"/>
                  <a:gd name="connsiteX6" fmla="*/ 3614787 w 3614787"/>
                  <a:gd name="connsiteY6" fmla="*/ 328618 h 714895"/>
                  <a:gd name="connsiteX0" fmla="*/ 0 w 3614787"/>
                  <a:gd name="connsiteY0" fmla="*/ 693747 h 714895"/>
                  <a:gd name="connsiteX1" fmla="*/ 730260 w 3614787"/>
                  <a:gd name="connsiteY1" fmla="*/ 0 h 714895"/>
                  <a:gd name="connsiteX2" fmla="*/ 1424007 w 3614787"/>
                  <a:gd name="connsiteY2" fmla="*/ 693747 h 714895"/>
                  <a:gd name="connsiteX3" fmla="*/ 2190780 w 3614787"/>
                  <a:gd name="connsiteY3" fmla="*/ 0 h 714895"/>
                  <a:gd name="connsiteX4" fmla="*/ 2884527 w 3614787"/>
                  <a:gd name="connsiteY4" fmla="*/ 693748 h 714895"/>
                  <a:gd name="connsiteX5" fmla="*/ 3359196 w 3614787"/>
                  <a:gd name="connsiteY5" fmla="*/ 365131 h 714895"/>
                  <a:gd name="connsiteX6" fmla="*/ 3614787 w 3614787"/>
                  <a:gd name="connsiteY6" fmla="*/ 328618 h 714895"/>
                  <a:gd name="connsiteX0" fmla="*/ 0 w 3614787"/>
                  <a:gd name="connsiteY0" fmla="*/ 693747 h 714895"/>
                  <a:gd name="connsiteX1" fmla="*/ 730260 w 3614787"/>
                  <a:gd name="connsiteY1" fmla="*/ 0 h 714895"/>
                  <a:gd name="connsiteX2" fmla="*/ 1424007 w 3614787"/>
                  <a:gd name="connsiteY2" fmla="*/ 693747 h 714895"/>
                  <a:gd name="connsiteX3" fmla="*/ 2190780 w 3614787"/>
                  <a:gd name="connsiteY3" fmla="*/ 0 h 714895"/>
                  <a:gd name="connsiteX4" fmla="*/ 2884527 w 3614787"/>
                  <a:gd name="connsiteY4" fmla="*/ 693748 h 714895"/>
                  <a:gd name="connsiteX5" fmla="*/ 3359196 w 3614787"/>
                  <a:gd name="connsiteY5" fmla="*/ 328618 h 714895"/>
                  <a:gd name="connsiteX6" fmla="*/ 3614787 w 3614787"/>
                  <a:gd name="connsiteY6" fmla="*/ 328618 h 714895"/>
                  <a:gd name="connsiteX0" fmla="*/ 0 w 4043660"/>
                  <a:gd name="connsiteY0" fmla="*/ 693747 h 714895"/>
                  <a:gd name="connsiteX1" fmla="*/ 730260 w 4043660"/>
                  <a:gd name="connsiteY1" fmla="*/ 0 h 714895"/>
                  <a:gd name="connsiteX2" fmla="*/ 1424007 w 4043660"/>
                  <a:gd name="connsiteY2" fmla="*/ 693747 h 714895"/>
                  <a:gd name="connsiteX3" fmla="*/ 2190780 w 4043660"/>
                  <a:gd name="connsiteY3" fmla="*/ 0 h 714895"/>
                  <a:gd name="connsiteX4" fmla="*/ 2884527 w 4043660"/>
                  <a:gd name="connsiteY4" fmla="*/ 693748 h 714895"/>
                  <a:gd name="connsiteX5" fmla="*/ 3359196 w 4043660"/>
                  <a:gd name="connsiteY5" fmla="*/ 328618 h 714895"/>
                  <a:gd name="connsiteX6" fmla="*/ 4043660 w 4043660"/>
                  <a:gd name="connsiteY6" fmla="*/ 328618 h 714895"/>
                  <a:gd name="connsiteX0" fmla="*/ 0 w 4043660"/>
                  <a:gd name="connsiteY0" fmla="*/ 693747 h 714895"/>
                  <a:gd name="connsiteX1" fmla="*/ 730260 w 4043660"/>
                  <a:gd name="connsiteY1" fmla="*/ 0 h 714895"/>
                  <a:gd name="connsiteX2" fmla="*/ 1424007 w 4043660"/>
                  <a:gd name="connsiteY2" fmla="*/ 693747 h 714895"/>
                  <a:gd name="connsiteX3" fmla="*/ 2190780 w 4043660"/>
                  <a:gd name="connsiteY3" fmla="*/ 0 h 714895"/>
                  <a:gd name="connsiteX4" fmla="*/ 2884527 w 4043660"/>
                  <a:gd name="connsiteY4" fmla="*/ 693748 h 714895"/>
                  <a:gd name="connsiteX5" fmla="*/ 3492250 w 4043660"/>
                  <a:gd name="connsiteY5" fmla="*/ 328618 h 714895"/>
                  <a:gd name="connsiteX6" fmla="*/ 4043660 w 4043660"/>
                  <a:gd name="connsiteY6" fmla="*/ 328618 h 71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3660" h="714895">
                    <a:moveTo>
                      <a:pt x="0" y="693747"/>
                    </a:moveTo>
                    <a:cubicBezTo>
                      <a:pt x="394239" y="705369"/>
                      <a:pt x="324918" y="5811"/>
                      <a:pt x="730260" y="0"/>
                    </a:cubicBezTo>
                    <a:cubicBezTo>
                      <a:pt x="1115493" y="5811"/>
                      <a:pt x="1022889" y="714894"/>
                      <a:pt x="1424007" y="693747"/>
                    </a:cubicBezTo>
                    <a:cubicBezTo>
                      <a:pt x="1854210" y="697431"/>
                      <a:pt x="1824048" y="7398"/>
                      <a:pt x="2190780" y="0"/>
                    </a:cubicBezTo>
                    <a:cubicBezTo>
                      <a:pt x="2599806" y="5811"/>
                      <a:pt x="2554827" y="714895"/>
                      <a:pt x="2884527" y="693748"/>
                    </a:cubicBezTo>
                    <a:cubicBezTo>
                      <a:pt x="3094854" y="707882"/>
                      <a:pt x="3377287" y="311140"/>
                      <a:pt x="3492250" y="328618"/>
                    </a:cubicBezTo>
                    <a:lnTo>
                      <a:pt x="4043660" y="328618"/>
                    </a:ln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ffectLst>
                    <a:outerShdw blurRad="38100" dist="38100" dir="2700000" algn="tl">
                      <a:srgbClr val="000000">
                        <a:alpha val="43137"/>
                      </a:srgbClr>
                    </a:outerShdw>
                  </a:effectLst>
                </a:endParaRPr>
              </a:p>
            </p:txBody>
          </p:sp>
          <p:cxnSp>
            <p:nvCxnSpPr>
              <p:cNvPr id="64" name="Straight Connector 63"/>
              <p:cNvCxnSpPr/>
              <p:nvPr/>
            </p:nvCxnSpPr>
            <p:spPr>
              <a:xfrm flipH="1" flipV="1">
                <a:off x="7835252" y="4299902"/>
                <a:ext cx="289810" cy="1854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7836696" y="4488772"/>
                <a:ext cx="289810" cy="21443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1" name="Rounded Rectangular Callout 60"/>
            <p:cNvSpPr/>
            <p:nvPr/>
          </p:nvSpPr>
          <p:spPr>
            <a:xfrm>
              <a:off x="4040175" y="3790988"/>
              <a:ext cx="1825650" cy="547695"/>
            </a:xfrm>
            <a:prstGeom prst="wedgeRoundRectCallout">
              <a:avLst>
                <a:gd name="adj1" fmla="val -5075"/>
                <a:gd name="adj2" fmla="val 110110"/>
                <a:gd name="adj3" fmla="val 16667"/>
              </a:avLst>
            </a:prstGeom>
            <a:ln/>
          </p:spPr>
          <p:style>
            <a:lnRef idx="0">
              <a:schemeClr val="accent6"/>
            </a:lnRef>
            <a:fillRef idx="3">
              <a:schemeClr val="accent6"/>
            </a:fillRef>
            <a:effectRef idx="3">
              <a:schemeClr val="accent6"/>
            </a:effectRef>
            <a:fontRef idx="minor">
              <a:schemeClr val="lt1"/>
            </a:fontRef>
          </p:style>
          <p:txBody>
            <a:bodyPr anchor="ctr"/>
            <a:lstStyle/>
            <a:p>
              <a:pPr algn="ctr">
                <a:defRPr/>
              </a:pPr>
              <a:r>
                <a:rPr lang="it-IT" sz="1400" dirty="0">
                  <a:solidFill>
                    <a:schemeClr val="tx1"/>
                  </a:solidFill>
                </a:rPr>
                <a:t>The </a:t>
              </a:r>
              <a:r>
                <a:rPr lang="it-IT" sz="1400" b="1" i="1" dirty="0">
                  <a:solidFill>
                    <a:schemeClr val="tx1"/>
                  </a:solidFill>
                </a:rPr>
                <a:t>E</a:t>
              </a:r>
              <a:r>
                <a:rPr lang="it-IT" sz="1400" dirty="0">
                  <a:solidFill>
                    <a:schemeClr val="tx1"/>
                  </a:solidFill>
                </a:rPr>
                <a:t> field prevents pair recombination</a:t>
              </a:r>
              <a:endParaRPr lang="en-US" sz="1400" dirty="0">
                <a:solidFill>
                  <a:schemeClr val="tx1"/>
                </a:solidFill>
              </a:endParaRPr>
            </a:p>
          </p:txBody>
        </p:sp>
        <p:sp>
          <p:nvSpPr>
            <p:cNvPr id="62" name="Rounded Rectangular Callout 61"/>
            <p:cNvSpPr/>
            <p:nvPr/>
          </p:nvSpPr>
          <p:spPr>
            <a:xfrm>
              <a:off x="6961214" y="1311245"/>
              <a:ext cx="1643085" cy="328617"/>
            </a:xfrm>
            <a:prstGeom prst="wedgeRoundRectCallout">
              <a:avLst>
                <a:gd name="adj1" fmla="val -12380"/>
                <a:gd name="adj2" fmla="val 177798"/>
                <a:gd name="adj3" fmla="val 16667"/>
              </a:avLst>
            </a:prstGeom>
            <a:ln/>
          </p:spPr>
          <p:style>
            <a:lnRef idx="0">
              <a:schemeClr val="accent6"/>
            </a:lnRef>
            <a:fillRef idx="3">
              <a:schemeClr val="accent6"/>
            </a:fillRef>
            <a:effectRef idx="3">
              <a:schemeClr val="accent6"/>
            </a:effectRef>
            <a:fontRef idx="minor">
              <a:schemeClr val="lt1"/>
            </a:fontRef>
          </p:style>
          <p:txBody>
            <a:bodyPr anchor="ctr"/>
            <a:lstStyle/>
            <a:p>
              <a:pPr algn="ctr">
                <a:defRPr/>
              </a:pPr>
              <a:r>
                <a:rPr lang="it-IT" sz="1400" dirty="0">
                  <a:solidFill>
                    <a:schemeClr val="tx1"/>
                  </a:solidFill>
                </a:rPr>
                <a:t>Promoted electron</a:t>
              </a:r>
              <a:endParaRPr lang="en-US" sz="1400" dirty="0">
                <a:solidFill>
                  <a:schemeClr val="tx1"/>
                </a:solidFill>
              </a:endParaRPr>
            </a:p>
          </p:txBody>
        </p:sp>
      </p:grpSp>
      <p:sp>
        <p:nvSpPr>
          <p:cNvPr id="26630" name="TextBox 68"/>
          <p:cNvSpPr txBox="1">
            <a:spLocks noChangeArrowheads="1"/>
          </p:cNvSpPr>
          <p:nvPr/>
        </p:nvSpPr>
        <p:spPr bwMode="auto">
          <a:xfrm>
            <a:off x="381000" y="685800"/>
            <a:ext cx="7467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t>Ionization in the depleted region</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98CFA75-A054-0C43-BD1C-070F7D26D5FD}" type="datetime1">
              <a:rPr lang="en-US" sz="1200">
                <a:solidFill>
                  <a:srgbClr val="898989"/>
                </a:solidFill>
                <a:latin typeface="Calibri" charset="0"/>
              </a:rPr>
              <a:pPr eaLnBrk="1" hangingPunct="1"/>
              <a:t>2/22/12</a:t>
            </a:fld>
            <a:endParaRPr lang="en-US" sz="1200">
              <a:solidFill>
                <a:srgbClr val="898989"/>
              </a:solidFill>
              <a:latin typeface="Calibri" charset="0"/>
            </a:endParaRPr>
          </a:p>
        </p:txBody>
      </p:sp>
      <p:sp>
        <p:nvSpPr>
          <p:cNvPr id="28674"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5491474-2DB2-5E47-B198-EA3BD5FB2027}" type="slidenum">
              <a:rPr lang="en-US" sz="1200">
                <a:solidFill>
                  <a:srgbClr val="898989"/>
                </a:solidFill>
                <a:latin typeface="Calibri" charset="0"/>
              </a:rPr>
              <a:pPr eaLnBrk="1" hangingPunct="1"/>
              <a:t>7</a:t>
            </a:fld>
            <a:endParaRPr lang="en-US" sz="1200">
              <a:solidFill>
                <a:srgbClr val="898989"/>
              </a:solidFill>
              <a:latin typeface="Calibri" charset="0"/>
            </a:endParaRPr>
          </a:p>
        </p:txBody>
      </p:sp>
      <p:pic>
        <p:nvPicPr>
          <p:cNvPr id="28675" name="Picture 1" descr="Screen Shot 2012-02-14 at 6.45.27 AM.png"/>
          <p:cNvPicPr>
            <a:picLocks noChangeAspect="1"/>
          </p:cNvPicPr>
          <p:nvPr/>
        </p:nvPicPr>
        <p:blipFill>
          <a:blip r:embed="rId3">
            <a:extLst>
              <a:ext uri="{28A0092B-C50C-407E-A947-70E740481C1C}">
                <a14:useLocalDpi xmlns:a14="http://schemas.microsoft.com/office/drawing/2010/main" val="0"/>
              </a:ext>
            </a:extLst>
          </a:blip>
          <a:srcRect l="13577" t="15717" r="19937" b="72548"/>
          <a:stretch>
            <a:fillRect/>
          </a:stretch>
        </p:blipFill>
        <p:spPr bwMode="auto">
          <a:xfrm>
            <a:off x="0" y="0"/>
            <a:ext cx="60801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Box 3"/>
          <p:cNvSpPr txBox="1">
            <a:spLocks noChangeArrowheads="1"/>
          </p:cNvSpPr>
          <p:nvPr/>
        </p:nvSpPr>
        <p:spPr bwMode="auto">
          <a:xfrm>
            <a:off x="6565900" y="0"/>
            <a:ext cx="204470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Silicon Track labs</a:t>
            </a:r>
          </a:p>
          <a:p>
            <a:pPr eaLnBrk="1" hangingPunct="1"/>
            <a:r>
              <a:rPr lang="en-US" sz="1800"/>
              <a:t>Day 1 introduction</a:t>
            </a:r>
          </a:p>
        </p:txBody>
      </p:sp>
      <p:sp>
        <p:nvSpPr>
          <p:cNvPr id="28677" name="TextBox 6"/>
          <p:cNvSpPr txBox="1">
            <a:spLocks noChangeArrowheads="1"/>
          </p:cNvSpPr>
          <p:nvPr/>
        </p:nvSpPr>
        <p:spPr bwMode="auto">
          <a:xfrm>
            <a:off x="381000" y="685800"/>
            <a:ext cx="5867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t>Ideal Charge sensitive amplifier</a:t>
            </a:r>
          </a:p>
        </p:txBody>
      </p:sp>
      <p:pic>
        <p:nvPicPr>
          <p:cNvPr id="28678" name="Picture 2" descr="Screen Shot 2012-02-15 at 7.47.02 AM.png"/>
          <p:cNvPicPr>
            <a:picLocks noChangeAspect="1"/>
          </p:cNvPicPr>
          <p:nvPr/>
        </p:nvPicPr>
        <p:blipFill>
          <a:blip r:embed="rId4">
            <a:extLst>
              <a:ext uri="{28A0092B-C50C-407E-A947-70E740481C1C}">
                <a14:useLocalDpi xmlns:a14="http://schemas.microsoft.com/office/drawing/2010/main" val="0"/>
              </a:ext>
            </a:extLst>
          </a:blip>
          <a:srcRect l="15195" t="21896" r="18301" b="14314"/>
          <a:stretch>
            <a:fillRect/>
          </a:stretch>
        </p:blipFill>
        <p:spPr bwMode="auto">
          <a:xfrm>
            <a:off x="304800" y="1268413"/>
            <a:ext cx="7924800"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extBox 8"/>
          <p:cNvSpPr txBox="1">
            <a:spLocks noChangeArrowheads="1"/>
          </p:cNvSpPr>
          <p:nvPr/>
        </p:nvSpPr>
        <p:spPr bwMode="auto">
          <a:xfrm>
            <a:off x="457200" y="5938838"/>
            <a:ext cx="8077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Output voltage proportional to input charge (current)</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58B64D0-AF72-AA45-AE2E-D757EEA04BE7}" type="datetime1">
              <a:rPr lang="en-US" sz="1200">
                <a:solidFill>
                  <a:srgbClr val="898989"/>
                </a:solidFill>
                <a:latin typeface="Calibri" charset="0"/>
              </a:rPr>
              <a:pPr eaLnBrk="1" hangingPunct="1"/>
              <a:t>2/22/12</a:t>
            </a:fld>
            <a:endParaRPr lang="en-US" sz="1200">
              <a:solidFill>
                <a:srgbClr val="898989"/>
              </a:solidFill>
              <a:latin typeface="Calibri" charset="0"/>
            </a:endParaRPr>
          </a:p>
        </p:txBody>
      </p:sp>
      <p:sp>
        <p:nvSpPr>
          <p:cNvPr id="3072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3745A0F-2448-6A4F-A6C1-AD42C6FF40A6}" type="slidenum">
              <a:rPr lang="en-US" sz="1200">
                <a:solidFill>
                  <a:srgbClr val="898989"/>
                </a:solidFill>
                <a:latin typeface="Calibri" charset="0"/>
              </a:rPr>
              <a:pPr eaLnBrk="1" hangingPunct="1"/>
              <a:t>8</a:t>
            </a:fld>
            <a:endParaRPr lang="en-US" sz="1200">
              <a:solidFill>
                <a:srgbClr val="898989"/>
              </a:solidFill>
              <a:latin typeface="Calibri" charset="0"/>
            </a:endParaRPr>
          </a:p>
        </p:txBody>
      </p:sp>
      <p:pic>
        <p:nvPicPr>
          <p:cNvPr id="30723" name="Picture 1" descr="Screen Shot 2012-02-14 at 6.45.27 AM.png"/>
          <p:cNvPicPr>
            <a:picLocks noChangeAspect="1"/>
          </p:cNvPicPr>
          <p:nvPr/>
        </p:nvPicPr>
        <p:blipFill>
          <a:blip r:embed="rId3">
            <a:extLst>
              <a:ext uri="{28A0092B-C50C-407E-A947-70E740481C1C}">
                <a14:useLocalDpi xmlns:a14="http://schemas.microsoft.com/office/drawing/2010/main" val="0"/>
              </a:ext>
            </a:extLst>
          </a:blip>
          <a:srcRect l="13577" t="15717" r="19937" b="72548"/>
          <a:stretch>
            <a:fillRect/>
          </a:stretch>
        </p:blipFill>
        <p:spPr bwMode="auto">
          <a:xfrm>
            <a:off x="0" y="0"/>
            <a:ext cx="60801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3"/>
          <p:cNvSpPr txBox="1">
            <a:spLocks noChangeArrowheads="1"/>
          </p:cNvSpPr>
          <p:nvPr/>
        </p:nvSpPr>
        <p:spPr bwMode="auto">
          <a:xfrm>
            <a:off x="6565900" y="0"/>
            <a:ext cx="204470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Silicon Track labs</a:t>
            </a:r>
          </a:p>
          <a:p>
            <a:pPr eaLnBrk="1" hangingPunct="1"/>
            <a:r>
              <a:rPr lang="en-US" sz="1800"/>
              <a:t>Day 1 introduction</a:t>
            </a:r>
          </a:p>
        </p:txBody>
      </p:sp>
      <p:sp>
        <p:nvSpPr>
          <p:cNvPr id="30725" name="TextBox 6"/>
          <p:cNvSpPr txBox="1">
            <a:spLocks noChangeArrowheads="1"/>
          </p:cNvSpPr>
          <p:nvPr/>
        </p:nvSpPr>
        <p:spPr bwMode="auto">
          <a:xfrm>
            <a:off x="381000" y="685800"/>
            <a:ext cx="5867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t>Typical signal size</a:t>
            </a:r>
          </a:p>
        </p:txBody>
      </p:sp>
      <p:pic>
        <p:nvPicPr>
          <p:cNvPr id="30726" name="Picture 8" descr="Screen Shot 2012-02-15 at 7.41.13 AM.png"/>
          <p:cNvPicPr>
            <a:picLocks noChangeAspect="1"/>
          </p:cNvPicPr>
          <p:nvPr/>
        </p:nvPicPr>
        <p:blipFill>
          <a:blip r:embed="rId4">
            <a:extLst>
              <a:ext uri="{28A0092B-C50C-407E-A947-70E740481C1C}">
                <a14:useLocalDpi xmlns:a14="http://schemas.microsoft.com/office/drawing/2010/main" val="0"/>
              </a:ext>
            </a:extLst>
          </a:blip>
          <a:srcRect l="26846" t="44785" r="22630" b="14954"/>
          <a:stretch>
            <a:fillRect/>
          </a:stretch>
        </p:blipFill>
        <p:spPr bwMode="auto">
          <a:xfrm>
            <a:off x="3048000" y="2286000"/>
            <a:ext cx="6532563" cy="325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9" descr="Screen Shot 2012-02-15 at 7.41.13 AM.png"/>
          <p:cNvPicPr>
            <a:picLocks noChangeAspect="1"/>
          </p:cNvPicPr>
          <p:nvPr/>
        </p:nvPicPr>
        <p:blipFill>
          <a:blip r:embed="rId4">
            <a:extLst>
              <a:ext uri="{28A0092B-C50C-407E-A947-70E740481C1C}">
                <a14:useLocalDpi xmlns:a14="http://schemas.microsoft.com/office/drawing/2010/main" val="0"/>
              </a:ext>
            </a:extLst>
          </a:blip>
          <a:srcRect l="19749" t="22540" r="22632" b="64700"/>
          <a:stretch>
            <a:fillRect/>
          </a:stretch>
        </p:blipFill>
        <p:spPr bwMode="auto">
          <a:xfrm>
            <a:off x="228600" y="1295400"/>
            <a:ext cx="7450138"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TextBox 3"/>
          <p:cNvSpPr txBox="1">
            <a:spLocks noChangeArrowheads="1"/>
          </p:cNvSpPr>
          <p:nvPr/>
        </p:nvSpPr>
        <p:spPr bwMode="auto">
          <a:xfrm>
            <a:off x="228600" y="2438400"/>
            <a:ext cx="29718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Ionization energy is 3.6eV</a:t>
            </a:r>
          </a:p>
          <a:p>
            <a:pPr eaLnBrk="1" hangingPunct="1"/>
            <a:endParaRPr lang="en-US" sz="1800"/>
          </a:p>
          <a:p>
            <a:pPr eaLnBrk="1" hangingPunct="1"/>
            <a:r>
              <a:rPr lang="en-US" sz="1800"/>
              <a:t>m.i.p. release ~300 eV/</a:t>
            </a:r>
            <a:r>
              <a:rPr lang="en-US" sz="1800">
                <a:latin typeface="Symbol" charset="0"/>
                <a:cs typeface="Symbol" charset="0"/>
              </a:rPr>
              <a:t>m</a:t>
            </a:r>
            <a:r>
              <a:rPr lang="en-US" sz="1800"/>
              <a:t>m in Silicon.</a:t>
            </a:r>
          </a:p>
          <a:p>
            <a:pPr eaLnBrk="1" hangingPunct="1"/>
            <a:endParaRPr lang="en-US" sz="1800"/>
          </a:p>
          <a:p>
            <a:pPr eaLnBrk="1" hangingPunct="1"/>
            <a:r>
              <a:rPr lang="en-US" sz="1800"/>
              <a:t>Typical thickness of silicon ranges from several to 300 </a:t>
            </a:r>
            <a:r>
              <a:rPr lang="en-US" sz="1800">
                <a:latin typeface="Symbol" charset="0"/>
                <a:cs typeface="Symbol" charset="0"/>
              </a:rPr>
              <a:t>m</a:t>
            </a:r>
            <a:r>
              <a:rPr lang="en-US" sz="1800"/>
              <a:t>m.</a:t>
            </a:r>
          </a:p>
          <a:p>
            <a:pPr eaLnBrk="1" hangingPunct="1"/>
            <a:endParaRPr lang="en-US" sz="1800"/>
          </a:p>
          <a:p>
            <a:pPr eaLnBrk="1" hangingPunct="1"/>
            <a:r>
              <a:rPr lang="en-US" sz="1800"/>
              <a:t>Typical signal size is in the range of 1-20 Ke-.</a:t>
            </a:r>
          </a:p>
        </p:txBody>
      </p:sp>
      <p:sp>
        <p:nvSpPr>
          <p:cNvPr id="30729" name="TextBox 12"/>
          <p:cNvSpPr txBox="1">
            <a:spLocks noChangeArrowheads="1"/>
          </p:cNvSpPr>
          <p:nvPr/>
        </p:nvSpPr>
        <p:spPr bwMode="auto">
          <a:xfrm>
            <a:off x="228600" y="5754688"/>
            <a:ext cx="8763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Signal is available at the electrode in time scale of nsec.</a:t>
            </a:r>
          </a:p>
          <a:p>
            <a:pPr eaLnBrk="1" hangingPunct="1"/>
            <a:r>
              <a:rPr lang="en-US" sz="1800"/>
              <a:t>The thicker the silicon the longer the charge collection time</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C447325-15B1-B946-8369-C74425C4C857}" type="datetime1">
              <a:rPr lang="en-US" sz="1200">
                <a:solidFill>
                  <a:srgbClr val="898989"/>
                </a:solidFill>
                <a:latin typeface="Calibri" charset="0"/>
              </a:rPr>
              <a:pPr eaLnBrk="1" hangingPunct="1"/>
              <a:t>2/22/12</a:t>
            </a:fld>
            <a:endParaRPr lang="en-US" sz="1200">
              <a:solidFill>
                <a:srgbClr val="898989"/>
              </a:solidFill>
              <a:latin typeface="Calibri" charset="0"/>
            </a:endParaRPr>
          </a:p>
        </p:txBody>
      </p:sp>
      <p:sp>
        <p:nvSpPr>
          <p:cNvPr id="3277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6AF967A-C492-3E4E-A081-A95A0196FA37}" type="slidenum">
              <a:rPr lang="en-US" sz="1200">
                <a:solidFill>
                  <a:srgbClr val="898989"/>
                </a:solidFill>
                <a:latin typeface="Calibri" charset="0"/>
              </a:rPr>
              <a:pPr eaLnBrk="1" hangingPunct="1"/>
              <a:t>9</a:t>
            </a:fld>
            <a:endParaRPr lang="en-US" sz="1200">
              <a:solidFill>
                <a:srgbClr val="898989"/>
              </a:solidFill>
              <a:latin typeface="Calibri" charset="0"/>
            </a:endParaRPr>
          </a:p>
        </p:txBody>
      </p:sp>
      <p:pic>
        <p:nvPicPr>
          <p:cNvPr id="32771" name="Picture 1" descr="Screen Shot 2012-02-14 at 6.45.27 AM.png"/>
          <p:cNvPicPr>
            <a:picLocks noChangeAspect="1"/>
          </p:cNvPicPr>
          <p:nvPr/>
        </p:nvPicPr>
        <p:blipFill>
          <a:blip r:embed="rId3">
            <a:extLst>
              <a:ext uri="{28A0092B-C50C-407E-A947-70E740481C1C}">
                <a14:useLocalDpi xmlns:a14="http://schemas.microsoft.com/office/drawing/2010/main" val="0"/>
              </a:ext>
            </a:extLst>
          </a:blip>
          <a:srcRect l="13577" t="15717" r="19937" b="72548"/>
          <a:stretch>
            <a:fillRect/>
          </a:stretch>
        </p:blipFill>
        <p:spPr bwMode="auto">
          <a:xfrm>
            <a:off x="0" y="0"/>
            <a:ext cx="60801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Box 3"/>
          <p:cNvSpPr txBox="1">
            <a:spLocks noChangeArrowheads="1"/>
          </p:cNvSpPr>
          <p:nvPr/>
        </p:nvSpPr>
        <p:spPr bwMode="auto">
          <a:xfrm>
            <a:off x="6565900" y="0"/>
            <a:ext cx="204470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Silicon Track labs</a:t>
            </a:r>
          </a:p>
          <a:p>
            <a:pPr eaLnBrk="1" hangingPunct="1"/>
            <a:r>
              <a:rPr lang="en-US" sz="1800"/>
              <a:t>Day 1 introduction</a:t>
            </a:r>
          </a:p>
        </p:txBody>
      </p:sp>
      <p:pic>
        <p:nvPicPr>
          <p:cNvPr id="32773" name="Picture 2" descr="Screen Shot 2012-02-15 at 6.52.58 AM.png"/>
          <p:cNvPicPr>
            <a:picLocks noChangeAspect="1"/>
          </p:cNvPicPr>
          <p:nvPr/>
        </p:nvPicPr>
        <p:blipFill>
          <a:blip r:embed="rId4">
            <a:extLst>
              <a:ext uri="{28A0092B-C50C-407E-A947-70E740481C1C}">
                <a14:useLocalDpi xmlns:a14="http://schemas.microsoft.com/office/drawing/2010/main" val="0"/>
              </a:ext>
            </a:extLst>
          </a:blip>
          <a:srcRect l="11429" t="23192" r="17361" b="4520"/>
          <a:stretch>
            <a:fillRect/>
          </a:stretch>
        </p:blipFill>
        <p:spPr bwMode="auto">
          <a:xfrm>
            <a:off x="838200" y="1544638"/>
            <a:ext cx="7413625" cy="470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extBox 3"/>
          <p:cNvSpPr txBox="1">
            <a:spLocks noChangeArrowheads="1"/>
          </p:cNvSpPr>
          <p:nvPr/>
        </p:nvSpPr>
        <p:spPr bwMode="auto">
          <a:xfrm>
            <a:off x="381000" y="838200"/>
            <a:ext cx="5867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t>Noise: 3 main components</a:t>
            </a:r>
          </a:p>
        </p:txBody>
      </p:sp>
      <p:sp>
        <p:nvSpPr>
          <p:cNvPr id="5" name="Oval 4"/>
          <p:cNvSpPr/>
          <p:nvPr/>
        </p:nvSpPr>
        <p:spPr>
          <a:xfrm>
            <a:off x="1524000" y="2667000"/>
            <a:ext cx="2057400" cy="12192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Oval 9"/>
          <p:cNvSpPr/>
          <p:nvPr/>
        </p:nvSpPr>
        <p:spPr>
          <a:xfrm>
            <a:off x="3657600" y="2133600"/>
            <a:ext cx="2057400" cy="12192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41313</TotalTime>
  <Words>1265</Words>
  <Application>Microsoft Macintosh PowerPoint</Application>
  <PresentationFormat>On-screen Show (4:3)</PresentationFormat>
  <Paragraphs>288</Paragraphs>
  <Slides>30</Slides>
  <Notes>30</Notes>
  <HiddenSlides>0</HiddenSlides>
  <MMClips>4</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Status and plans for the commissioning of Pixel Systems</dc:title>
  <dc:creator>bolla</dc:creator>
  <cp:lastModifiedBy>Gino Bolla</cp:lastModifiedBy>
  <cp:revision>122</cp:revision>
  <dcterms:created xsi:type="dcterms:W3CDTF">2008-10-08T09:05:47Z</dcterms:created>
  <dcterms:modified xsi:type="dcterms:W3CDTF">2012-02-22T15:47:08Z</dcterms:modified>
</cp:coreProperties>
</file>