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60"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0" d="100"/>
          <a:sy n="100" d="100"/>
        </p:scale>
        <p:origin x="-2656" y="-11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F938B-30EA-2F40-8CCF-1BE58E204C98}" type="datetimeFigureOut">
              <a:rPr lang="en-US" smtClean="0"/>
              <a:pPr/>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2F938B-30EA-2F40-8CCF-1BE58E204C98}" type="datetimeFigureOut">
              <a:rPr lang="en-US" smtClean="0"/>
              <a:pPr/>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2F938B-30EA-2F40-8CCF-1BE58E204C98}" type="datetimeFigureOut">
              <a:rPr lang="en-US" smtClean="0"/>
              <a:pPr/>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2F938B-30EA-2F40-8CCF-1BE58E204C98}" type="datetimeFigureOut">
              <a:rPr lang="en-US" smtClean="0"/>
              <a:pPr/>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F938B-30EA-2F40-8CCF-1BE58E204C98}" type="datetimeFigureOut">
              <a:rPr lang="en-US" smtClean="0"/>
              <a:pPr/>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F938B-30EA-2F40-8CCF-1BE58E204C98}" type="datetimeFigureOut">
              <a:rPr lang="en-US" smtClean="0"/>
              <a:pPr/>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F938B-30EA-2F40-8CCF-1BE58E204C98}" type="datetimeFigureOut">
              <a:rPr lang="en-US" smtClean="0"/>
              <a:pPr/>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52F938B-30EA-2F40-8CCF-1BE58E204C98}" type="datetimeFigureOut">
              <a:rPr lang="en-US" smtClean="0"/>
              <a:pPr/>
              <a:t>1/12/12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604E63-89D0-F249-87A0-0E45157EFD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30200"/>
            <a:ext cx="6172200" cy="863600"/>
          </a:xfrm>
          <a:ln>
            <a:solidFill>
              <a:schemeClr val="tx1"/>
            </a:solidFill>
          </a:ln>
        </p:spPr>
        <p:txBody>
          <a:bodyPr>
            <a:noAutofit/>
          </a:bodyPr>
          <a:lstStyle/>
          <a:p>
            <a:r>
              <a:rPr lang="en-US" sz="2400" dirty="0" smtClean="0"/>
              <a:t>Assembling a Functional</a:t>
            </a:r>
            <a:br>
              <a:rPr lang="en-US" sz="2400" dirty="0" smtClean="0"/>
            </a:br>
            <a:r>
              <a:rPr lang="en-US" sz="2400" dirty="0" smtClean="0"/>
              <a:t> Multi-Wire Proportional Counter -  Page 1</a:t>
            </a:r>
            <a:endParaRPr lang="en-US" sz="2400" dirty="0"/>
          </a:p>
        </p:txBody>
      </p:sp>
      <p:sp>
        <p:nvSpPr>
          <p:cNvPr id="5" name="Content Placeholder 4"/>
          <p:cNvSpPr>
            <a:spLocks noGrp="1"/>
          </p:cNvSpPr>
          <p:nvPr>
            <p:ph idx="1"/>
          </p:nvPr>
        </p:nvSpPr>
        <p:spPr>
          <a:xfrm>
            <a:off x="342900" y="1854200"/>
            <a:ext cx="6172200" cy="6034617"/>
          </a:xfrm>
        </p:spPr>
        <p:txBody>
          <a:bodyPr>
            <a:noAutofit/>
          </a:bodyPr>
          <a:lstStyle/>
          <a:p>
            <a:r>
              <a:rPr lang="en-US" sz="1800" dirty="0" smtClean="0"/>
              <a:t>Work in pairs. One person will take the chamber apart, and the other will reassemble it as pieces are handed over. Please work slowly and carefully.</a:t>
            </a:r>
          </a:p>
          <a:p>
            <a:endParaRPr lang="en-US" sz="1800" dirty="0" smtClean="0"/>
          </a:p>
          <a:p>
            <a:r>
              <a:rPr lang="en-US" sz="1800" dirty="0" smtClean="0"/>
              <a:t>Place the chamber such that the bolt heads are at the bottom. Unscrew the nuts from the 4 bolts.</a:t>
            </a:r>
          </a:p>
          <a:p>
            <a:endParaRPr lang="en-US" sz="1800" dirty="0" smtClean="0"/>
          </a:p>
          <a:p>
            <a:r>
              <a:rPr lang="en-US" sz="1800" dirty="0" smtClean="0"/>
              <a:t>Unscrew all of the grounding connections between planes</a:t>
            </a:r>
          </a:p>
          <a:p>
            <a:endParaRPr lang="en-US" sz="1800" dirty="0" smtClean="0"/>
          </a:p>
          <a:p>
            <a:r>
              <a:rPr lang="en-US" sz="1800" dirty="0" smtClean="0"/>
              <a:t>Take off the top aluminum housing, and hand it to your partner, who will flip it over and place it down on the other 4 bolts. Your partner will then place the extra set of alignment pins into this housing.</a:t>
            </a:r>
          </a:p>
          <a:p>
            <a:endParaRPr lang="en-US" sz="1800" dirty="0" smtClean="0"/>
          </a:p>
          <a:p>
            <a:r>
              <a:rPr lang="en-US" sz="1800" dirty="0" smtClean="0"/>
              <a:t>Now take off the following planes, in this order, hand them over to your partner, who flips it onto the bolts and pins:</a:t>
            </a:r>
          </a:p>
          <a:p>
            <a:pPr lvl="1">
              <a:spcBef>
                <a:spcPts val="0"/>
              </a:spcBef>
            </a:pPr>
            <a:r>
              <a:rPr lang="en-US" sz="1800" dirty="0" smtClean="0"/>
              <a:t>Cathode foil plane (with HV cable attached)</a:t>
            </a:r>
          </a:p>
          <a:p>
            <a:pPr lvl="1">
              <a:spcBef>
                <a:spcPts val="0"/>
              </a:spcBef>
            </a:pPr>
            <a:r>
              <a:rPr lang="en-US" sz="1800" dirty="0" smtClean="0"/>
              <a:t>Anode wire plane</a:t>
            </a:r>
          </a:p>
          <a:p>
            <a:pPr lvl="1">
              <a:spcBef>
                <a:spcPts val="0"/>
              </a:spcBef>
            </a:pPr>
            <a:r>
              <a:rPr lang="en-US" sz="1800" dirty="0" smtClean="0"/>
              <a:t>Cathode foil plane</a:t>
            </a:r>
          </a:p>
          <a:p>
            <a:pPr lvl="1">
              <a:spcBef>
                <a:spcPts val="0"/>
              </a:spcBef>
            </a:pPr>
            <a:r>
              <a:rPr lang="en-US" sz="1800" dirty="0" smtClean="0"/>
              <a:t>Anode wire plane (in opposite orientation)</a:t>
            </a:r>
          </a:p>
          <a:p>
            <a:pPr lvl="1">
              <a:spcBef>
                <a:spcPts val="0"/>
              </a:spcBef>
            </a:pPr>
            <a:r>
              <a:rPr lang="en-US" sz="1800" dirty="0" smtClean="0"/>
              <a:t>Cathode foil plane</a:t>
            </a:r>
          </a:p>
          <a:p>
            <a:pPr>
              <a:spcBef>
                <a:spcPts val="0"/>
              </a:spcBef>
              <a:buNone/>
            </a:pPr>
            <a:r>
              <a:rPr lang="en-US" sz="1800" dirty="0" smtClean="0"/>
              <a:t>	(there should be a spacer between each of these planes and between the planes and the aluminum housing.)</a:t>
            </a:r>
          </a:p>
          <a:p>
            <a:pPr>
              <a:spcBef>
                <a:spcPts val="0"/>
              </a:spcBef>
              <a:buNone/>
            </a:pPr>
            <a:endParaRPr lang="en-US" sz="1800" dirty="0" smtClean="0"/>
          </a:p>
          <a:p>
            <a:pPr>
              <a:spcBef>
                <a:spcPts val="0"/>
              </a:spcBef>
              <a:buNone/>
            </a:pPr>
            <a:endParaRPr lang="en-US" sz="2200" dirty="0" smtClean="0"/>
          </a:p>
          <a:p>
            <a:pPr lvl="1"/>
            <a:endParaRPr lang="en-US" sz="1400" dirty="0" smtClean="0"/>
          </a:p>
          <a:p>
            <a:endParaRPr lang="en-US" sz="1800"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30200"/>
            <a:ext cx="6172200" cy="901700"/>
          </a:xfrm>
          <a:ln>
            <a:solidFill>
              <a:srgbClr val="000000"/>
            </a:solidFill>
          </a:ln>
        </p:spPr>
        <p:txBody>
          <a:bodyPr>
            <a:noAutofit/>
          </a:bodyPr>
          <a:lstStyle/>
          <a:p>
            <a:r>
              <a:rPr lang="en-US" sz="2400" dirty="0" smtClean="0"/>
              <a:t>Assembling a Functional</a:t>
            </a:r>
            <a:br>
              <a:rPr lang="en-US" sz="2400" dirty="0" smtClean="0"/>
            </a:br>
            <a:r>
              <a:rPr lang="en-US" sz="2400" dirty="0" smtClean="0"/>
              <a:t> Multi-Wire Proportional Counter -  Page 2</a:t>
            </a:r>
            <a:endParaRPr lang="en-US" sz="2400" dirty="0"/>
          </a:p>
        </p:txBody>
      </p:sp>
      <p:sp>
        <p:nvSpPr>
          <p:cNvPr id="5" name="Content Placeholder 4"/>
          <p:cNvSpPr>
            <a:spLocks noGrp="1"/>
          </p:cNvSpPr>
          <p:nvPr>
            <p:ph idx="1"/>
          </p:nvPr>
        </p:nvSpPr>
        <p:spPr>
          <a:xfrm>
            <a:off x="342900" y="2095500"/>
            <a:ext cx="6172200" cy="6034617"/>
          </a:xfrm>
        </p:spPr>
        <p:txBody>
          <a:bodyPr>
            <a:noAutofit/>
          </a:bodyPr>
          <a:lstStyle/>
          <a:p>
            <a:r>
              <a:rPr lang="en-US" sz="1800" dirty="0" smtClean="0"/>
              <a:t>As you handle the anode wire planes, be sure and carefully look at how thin they are and how they are glued into place. Do not attempt to touch the wires because this will destroy them!</a:t>
            </a:r>
          </a:p>
          <a:p>
            <a:endParaRPr lang="en-US" sz="1800" dirty="0" smtClean="0"/>
          </a:p>
          <a:p>
            <a:r>
              <a:rPr lang="en-US" sz="1800" dirty="0" smtClean="0"/>
              <a:t>After the final aluminum housing is put into place, then put on the nut and tighten the layers together. Reattach the grounding wires. </a:t>
            </a:r>
          </a:p>
          <a:p>
            <a:endParaRPr lang="en-US" sz="1800" dirty="0" smtClean="0"/>
          </a:p>
          <a:p>
            <a:r>
              <a:rPr lang="en-US" sz="1800" dirty="0" smtClean="0"/>
              <a:t>Prepare the gas line:</a:t>
            </a:r>
          </a:p>
          <a:p>
            <a:pPr lvl="1"/>
            <a:r>
              <a:rPr lang="en-US" sz="1800" dirty="0" smtClean="0"/>
              <a:t>Unscrew the gas cylinder cap</a:t>
            </a:r>
          </a:p>
          <a:p>
            <a:pPr lvl="1"/>
            <a:r>
              <a:rPr lang="en-US" sz="1800" dirty="0" smtClean="0"/>
              <a:t>Carefully screw in the regulator. Tighten it with a wrench about ¼ turn.</a:t>
            </a:r>
          </a:p>
          <a:p>
            <a:pPr lvl="1"/>
            <a:r>
              <a:rPr lang="en-US" sz="1800" dirty="0" smtClean="0"/>
              <a:t>Put the brass compression fitting on the end of the black flexible hose, with the inner collar and the screw threads facing out. </a:t>
            </a:r>
          </a:p>
          <a:p>
            <a:pPr lvl="1"/>
            <a:r>
              <a:rPr lang="en-US" sz="1800" dirty="0" smtClean="0"/>
              <a:t>Move them to the end of the hose and hand tighten them onto a compression barrel piece. </a:t>
            </a:r>
          </a:p>
          <a:p>
            <a:pPr lvl="1"/>
            <a:r>
              <a:rPr lang="en-US" sz="1800" dirty="0" smtClean="0"/>
              <a:t>Use two wrenches to tighten the hose onto the barrel in the chamber by at least a ¼ turn. </a:t>
            </a:r>
          </a:p>
          <a:p>
            <a:endParaRPr lang="en-US" sz="2200" dirty="0" smtClean="0"/>
          </a:p>
          <a:p>
            <a:pPr>
              <a:spcBef>
                <a:spcPts val="0"/>
              </a:spcBef>
              <a:buNone/>
            </a:pPr>
            <a:endParaRPr lang="en-US" sz="2200" dirty="0" smtClean="0"/>
          </a:p>
          <a:p>
            <a:pPr lvl="1"/>
            <a:endParaRPr lang="en-US" sz="1400" dirty="0" smtClean="0"/>
          </a:p>
          <a:p>
            <a:endParaRPr lang="en-US" sz="1800" dirty="0" smtClean="0"/>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30200"/>
            <a:ext cx="6172200" cy="1016000"/>
          </a:xfrm>
          <a:ln>
            <a:solidFill>
              <a:schemeClr val="tx1"/>
            </a:solidFill>
          </a:ln>
        </p:spPr>
        <p:txBody>
          <a:bodyPr>
            <a:noAutofit/>
          </a:bodyPr>
          <a:lstStyle/>
          <a:p>
            <a:r>
              <a:rPr lang="en-US" sz="2400" dirty="0" smtClean="0"/>
              <a:t>Assembling a Functional</a:t>
            </a:r>
            <a:br>
              <a:rPr lang="en-US" sz="2400" dirty="0" smtClean="0"/>
            </a:br>
            <a:r>
              <a:rPr lang="en-US" sz="2400" dirty="0" smtClean="0"/>
              <a:t> Multi-Wire Proportional Counter -  Page</a:t>
            </a:r>
            <a:r>
              <a:rPr lang="en-US" sz="2400" dirty="0" smtClean="0"/>
              <a:t> 3</a:t>
            </a:r>
            <a:endParaRPr lang="en-US" sz="2400" dirty="0"/>
          </a:p>
        </p:txBody>
      </p:sp>
      <p:sp>
        <p:nvSpPr>
          <p:cNvPr id="5" name="Content Placeholder 4"/>
          <p:cNvSpPr>
            <a:spLocks noGrp="1"/>
          </p:cNvSpPr>
          <p:nvPr>
            <p:ph idx="1"/>
          </p:nvPr>
        </p:nvSpPr>
        <p:spPr>
          <a:xfrm>
            <a:off x="342900" y="1854200"/>
            <a:ext cx="6172200" cy="6034617"/>
          </a:xfrm>
        </p:spPr>
        <p:txBody>
          <a:bodyPr>
            <a:noAutofit/>
          </a:bodyPr>
          <a:lstStyle/>
          <a:p>
            <a:r>
              <a:rPr lang="en-US" sz="1800" dirty="0" smtClean="0"/>
              <a:t>Turn on gas supply knob so that the high pressure side of the regulator reads 1000 psi or more.</a:t>
            </a:r>
          </a:p>
          <a:p>
            <a:endParaRPr lang="en-US" sz="1800" dirty="0" smtClean="0"/>
          </a:p>
          <a:p>
            <a:r>
              <a:rPr lang="en-US" sz="1800" dirty="0" smtClean="0"/>
              <a:t>Adjust the low pressure side of the regulator so that it reads about 5-10 psi</a:t>
            </a:r>
          </a:p>
          <a:p>
            <a:endParaRPr lang="en-US" sz="1800" dirty="0" smtClean="0"/>
          </a:p>
          <a:p>
            <a:r>
              <a:rPr lang="en-US" sz="1800" dirty="0" smtClean="0"/>
              <a:t>Attach the HV lines from each of the three cathode planes to the chamber distribution box. Attach the HV line from the NIM HV supply (‘A’ on the back) to the distribution box.</a:t>
            </a:r>
          </a:p>
          <a:p>
            <a:endParaRPr lang="en-US" sz="1800" dirty="0" smtClean="0"/>
          </a:p>
          <a:p>
            <a:r>
              <a:rPr lang="en-US" sz="1800" dirty="0" smtClean="0"/>
              <a:t>Turn the knob on the NIM power supply ‘A’ all the way to the left. Set the full scale current setting to 10 </a:t>
            </a:r>
            <a:r>
              <a:rPr lang="en-US" sz="1800" dirty="0" err="1" smtClean="0"/>
              <a:t>microAmps</a:t>
            </a:r>
            <a:r>
              <a:rPr lang="en-US" sz="1800" dirty="0" smtClean="0"/>
              <a:t>. Turn on supply ‘A’. </a:t>
            </a:r>
          </a:p>
          <a:p>
            <a:endParaRPr lang="en-US" sz="1800" dirty="0" smtClean="0"/>
          </a:p>
          <a:p>
            <a:r>
              <a:rPr lang="en-US" sz="1800" dirty="0" smtClean="0"/>
              <a:t>Read the setting by measuring the voltage output at the front panel (1 V read back = 1 kV actual). </a:t>
            </a:r>
          </a:p>
          <a:p>
            <a:endParaRPr lang="en-US" sz="1800" dirty="0" smtClean="0"/>
          </a:p>
          <a:p>
            <a:r>
              <a:rPr lang="en-US" sz="1800" u="sng" dirty="0" smtClean="0"/>
              <a:t>Slowly</a:t>
            </a:r>
            <a:r>
              <a:rPr lang="en-US" sz="1800" dirty="0" smtClean="0"/>
              <a:t> turn on the supply. If the needle on the current gauge begins a runaway increase, back down on the voltage.</a:t>
            </a:r>
          </a:p>
          <a:p>
            <a:endParaRPr lang="en-US" sz="1800" u="sng" dirty="0" smtClean="0"/>
          </a:p>
          <a:p>
            <a:r>
              <a:rPr lang="en-US" sz="1800" dirty="0" smtClean="0"/>
              <a:t>Over a period of a few minutes, bring up to 2.7 kV. ( The current should be less than 100 </a:t>
            </a:r>
            <a:r>
              <a:rPr lang="en-US" sz="1800" dirty="0" err="1" smtClean="0"/>
              <a:t>nAmps</a:t>
            </a:r>
            <a:r>
              <a:rPr lang="en-US" sz="1800" dirty="0" smtClean="0"/>
              <a:t>.</a:t>
            </a:r>
          </a:p>
          <a:p>
            <a:pPr>
              <a:spcBef>
                <a:spcPts val="0"/>
              </a:spcBef>
              <a:buNone/>
            </a:pPr>
            <a:endParaRPr lang="en-US" sz="1800" dirty="0" smtClean="0"/>
          </a:p>
          <a:p>
            <a:pPr>
              <a:spcBef>
                <a:spcPts val="0"/>
              </a:spcBef>
              <a:buNone/>
            </a:pPr>
            <a:endParaRPr lang="en-US" sz="2200" dirty="0" smtClean="0"/>
          </a:p>
          <a:p>
            <a:pPr lvl="1"/>
            <a:endParaRPr lang="en-US" sz="1400" dirty="0" smtClean="0"/>
          </a:p>
          <a:p>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30200"/>
            <a:ext cx="6172200" cy="1003300"/>
          </a:xfrm>
          <a:ln>
            <a:solidFill>
              <a:schemeClr val="tx1"/>
            </a:solidFill>
          </a:ln>
        </p:spPr>
        <p:txBody>
          <a:bodyPr>
            <a:noAutofit/>
          </a:bodyPr>
          <a:lstStyle/>
          <a:p>
            <a:r>
              <a:rPr lang="en-US" sz="2400" dirty="0" smtClean="0"/>
              <a:t>Assembling a Functional</a:t>
            </a:r>
            <a:br>
              <a:rPr lang="en-US" sz="2400" dirty="0" smtClean="0"/>
            </a:br>
            <a:r>
              <a:rPr lang="en-US" sz="2400" dirty="0" smtClean="0"/>
              <a:t> Multi-Wire Proportional Counter -  </a:t>
            </a:r>
            <a:r>
              <a:rPr lang="en-US" sz="2400" smtClean="0"/>
              <a:t>Page</a:t>
            </a:r>
            <a:r>
              <a:rPr lang="en-US" sz="2400" smtClean="0"/>
              <a:t> 4</a:t>
            </a:r>
            <a:endParaRPr lang="en-US" sz="2400" dirty="0"/>
          </a:p>
        </p:txBody>
      </p:sp>
      <p:sp>
        <p:nvSpPr>
          <p:cNvPr id="5" name="Content Placeholder 4"/>
          <p:cNvSpPr>
            <a:spLocks noGrp="1"/>
          </p:cNvSpPr>
          <p:nvPr>
            <p:ph idx="1"/>
          </p:nvPr>
        </p:nvSpPr>
        <p:spPr>
          <a:xfrm>
            <a:off x="342900" y="1854200"/>
            <a:ext cx="6172200" cy="6034617"/>
          </a:xfrm>
        </p:spPr>
        <p:txBody>
          <a:bodyPr>
            <a:noAutofit/>
          </a:bodyPr>
          <a:lstStyle/>
          <a:p>
            <a:r>
              <a:rPr lang="en-US" sz="1800" dirty="0" smtClean="0"/>
              <a:t>Bring radioactive beta source (either </a:t>
            </a:r>
            <a:r>
              <a:rPr lang="en-US" sz="1800" dirty="0" smtClean="0"/>
              <a:t>Sr-</a:t>
            </a:r>
            <a:r>
              <a:rPr lang="en-US" sz="1800" dirty="0" smtClean="0"/>
              <a:t>90 or Ru-106) close to the chamber. Can you see the current needle move on its most sensitive setting (</a:t>
            </a:r>
            <a:r>
              <a:rPr lang="en-US" sz="1800" dirty="0" smtClean="0"/>
              <a:t>100 </a:t>
            </a:r>
            <a:r>
              <a:rPr lang="en-US" sz="1800" dirty="0" err="1" smtClean="0"/>
              <a:t>nA</a:t>
            </a:r>
            <a:r>
              <a:rPr lang="en-US" sz="1800" dirty="0" smtClean="0"/>
              <a:t>)?</a:t>
            </a:r>
          </a:p>
          <a:p>
            <a:endParaRPr lang="en-US" sz="1800" dirty="0" smtClean="0"/>
          </a:p>
          <a:p>
            <a:r>
              <a:rPr lang="en-US" sz="1800" dirty="0" smtClean="0"/>
              <a:t>Plug in </a:t>
            </a:r>
            <a:r>
              <a:rPr lang="en-US" sz="1800" dirty="0" err="1" smtClean="0"/>
              <a:t>Nanometrics</a:t>
            </a:r>
            <a:r>
              <a:rPr lang="en-US" sz="1800" dirty="0" smtClean="0"/>
              <a:t> amplifier/discriminator card to any desired connector, with LV connection away from the chamber. Turn on +/-5V supply.</a:t>
            </a:r>
          </a:p>
          <a:p>
            <a:endParaRPr lang="en-US" sz="1800" dirty="0" smtClean="0"/>
          </a:p>
          <a:p>
            <a:r>
              <a:rPr lang="en-US" sz="1800" dirty="0" smtClean="0"/>
              <a:t>Take 16 channel ribbon cable from </a:t>
            </a:r>
            <a:r>
              <a:rPr lang="en-US" sz="1800" dirty="0" err="1" smtClean="0"/>
              <a:t>Nanometrics</a:t>
            </a:r>
            <a:r>
              <a:rPr lang="en-US" sz="1800" dirty="0" smtClean="0"/>
              <a:t> output to the ECL/NIM converter in the NIM crate. </a:t>
            </a:r>
          </a:p>
          <a:p>
            <a:endParaRPr lang="en-US" sz="1800" dirty="0" smtClean="0"/>
          </a:p>
          <a:p>
            <a:r>
              <a:rPr lang="en-US" sz="1800" dirty="0" smtClean="0"/>
              <a:t>Read each channel’s rate by connecting output to </a:t>
            </a:r>
            <a:r>
              <a:rPr lang="en-US" sz="1800" dirty="0" err="1" smtClean="0"/>
              <a:t>scaler</a:t>
            </a:r>
            <a:r>
              <a:rPr lang="en-US" sz="1800" dirty="0" smtClean="0"/>
              <a:t>.</a:t>
            </a:r>
          </a:p>
          <a:p>
            <a:endParaRPr lang="en-US" sz="1800" dirty="0" smtClean="0"/>
          </a:p>
          <a:p>
            <a:r>
              <a:rPr lang="en-US" sz="1800" dirty="0" smtClean="0"/>
              <a:t>Bring source over wires and see if rate increases.</a:t>
            </a:r>
          </a:p>
          <a:p>
            <a:endParaRPr lang="en-US" sz="1800" dirty="0" smtClean="0"/>
          </a:p>
          <a:p>
            <a:endParaRPr lang="en-US" sz="1800" dirty="0" smtClean="0"/>
          </a:p>
          <a:p>
            <a:pPr>
              <a:spcBef>
                <a:spcPts val="0"/>
              </a:spcBef>
              <a:buNone/>
            </a:pPr>
            <a:endParaRPr lang="en-US" sz="1800" dirty="0" smtClean="0"/>
          </a:p>
          <a:p>
            <a:pPr>
              <a:spcBef>
                <a:spcPts val="0"/>
              </a:spcBef>
              <a:buNone/>
            </a:pPr>
            <a:endParaRPr lang="en-US" sz="2200" dirty="0" smtClean="0"/>
          </a:p>
          <a:p>
            <a:pPr lvl="1"/>
            <a:endParaRPr lang="en-US" sz="1400" dirty="0" smtClean="0"/>
          </a:p>
          <a:p>
            <a:endParaRPr lang="en-US" sz="1800" dirty="0" smtClean="0"/>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TotalTime>
  <Words>668</Words>
  <Application>Microsoft Macintosh PowerPoint</Application>
  <PresentationFormat>On-screen Show (4:3)</PresentationFormat>
  <Paragraphs>65</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Assembling a Functional  Multi-Wire Proportional Counter -  Page 1</vt:lpstr>
      <vt:lpstr>Assembling a Functional  Multi-Wire Proportional Counter -  Page 2</vt:lpstr>
      <vt:lpstr>Assembling a Functional  Multi-Wire Proportional Counter -  Page 3</vt:lpstr>
      <vt:lpstr>Assembling a Functional  Multi-Wire Proportional Counter -  Page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a Constant Fraction Discriminator  for use in Time-of-Flight. Part 1</dc:title>
  <dc:creator>Erik Ramberg</dc:creator>
  <cp:lastModifiedBy>Erik Ramberg</cp:lastModifiedBy>
  <cp:revision>7</cp:revision>
  <dcterms:created xsi:type="dcterms:W3CDTF">2012-01-12T10:20:23Z</dcterms:created>
  <dcterms:modified xsi:type="dcterms:W3CDTF">2012-01-12T10:23:36Z</dcterms:modified>
</cp:coreProperties>
</file>