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65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938B-30EA-2F40-8CCF-1BE58E204C98}" type="datetimeFigureOut">
              <a:rPr lang="en-US" smtClean="0"/>
              <a:pPr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Determining the Particle Content in a </a:t>
            </a:r>
            <a:br>
              <a:rPr lang="en-US" sz="2400" dirty="0" smtClean="0"/>
            </a:br>
            <a:r>
              <a:rPr lang="en-US" sz="2400" dirty="0" err="1" smtClean="0"/>
              <a:t>Beamline</a:t>
            </a:r>
            <a:r>
              <a:rPr lang="en-US" sz="2400" dirty="0" smtClean="0"/>
              <a:t> with a Cerenkov </a:t>
            </a:r>
            <a:r>
              <a:rPr lang="en-US" sz="2400" smtClean="0"/>
              <a:t>Counter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6589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Familiarize yourself with the Cerenkov (CKOV) control computer. Make sure you are in the Downstream CKOV control window.</a:t>
            </a:r>
          </a:p>
          <a:p>
            <a:r>
              <a:rPr lang="en-US" sz="1600" dirty="0" smtClean="0"/>
              <a:t>There is an input for </a:t>
            </a:r>
            <a:r>
              <a:rPr lang="en-US" sz="1600" dirty="0" smtClean="0"/>
              <a:t>desired density (in units of lb</a:t>
            </a:r>
            <a:r>
              <a:rPr lang="en-US" sz="1600" dirty="0" smtClean="0"/>
              <a:t>-mass/cubic </a:t>
            </a:r>
            <a:r>
              <a:rPr lang="en-US" sz="1600" dirty="0" smtClean="0"/>
              <a:t>foot) </a:t>
            </a:r>
            <a:r>
              <a:rPr lang="en-US" sz="1600" dirty="0" smtClean="0"/>
              <a:t>setting for the CKOV and a </a:t>
            </a:r>
            <a:r>
              <a:rPr lang="en-US" sz="1600" dirty="0" err="1" smtClean="0"/>
              <a:t>readback</a:t>
            </a:r>
            <a:r>
              <a:rPr lang="en-US" sz="1600" dirty="0" smtClean="0"/>
              <a:t> value.</a:t>
            </a:r>
            <a:endParaRPr lang="en-US" sz="1600" dirty="0" smtClean="0"/>
          </a:p>
          <a:p>
            <a:r>
              <a:rPr lang="en-US" sz="1600" dirty="0" smtClean="0"/>
              <a:t>Use the </a:t>
            </a:r>
            <a:r>
              <a:rPr lang="en-US" sz="1600" dirty="0" smtClean="0"/>
              <a:t>Excel spreadsheet to </a:t>
            </a:r>
            <a:r>
              <a:rPr lang="en-US" sz="1600" dirty="0" smtClean="0"/>
              <a:t>f</a:t>
            </a:r>
            <a:r>
              <a:rPr lang="en-US" sz="1600" dirty="0" smtClean="0"/>
              <a:t>ind </a:t>
            </a:r>
            <a:r>
              <a:rPr lang="en-US" sz="1600" dirty="0" smtClean="0"/>
              <a:t>the pressure setting for </a:t>
            </a:r>
            <a:r>
              <a:rPr lang="en-US" sz="1600" dirty="0" err="1" smtClean="0"/>
              <a:t>pions</a:t>
            </a:r>
            <a:r>
              <a:rPr lang="en-US" sz="1600" dirty="0" smtClean="0"/>
              <a:t> at the current momentum value of the beam.</a:t>
            </a:r>
          </a:p>
          <a:p>
            <a:r>
              <a:rPr lang="en-US" sz="1600" dirty="0" smtClean="0"/>
              <a:t>Use the calculator in the window to convert this threshold pressure setting into a corresponding density setting (lb-mass/cubic foot).</a:t>
            </a:r>
          </a:p>
          <a:p>
            <a:r>
              <a:rPr lang="en-US" sz="1600" dirty="0" smtClean="0"/>
              <a:t>Begin by setting the density in the Cerenkov to slightly above this threshold. Wait until the CKOV has met this setting.</a:t>
            </a:r>
          </a:p>
          <a:p>
            <a:r>
              <a:rPr lang="en-US" sz="1600" dirty="0" smtClean="0"/>
              <a:t>On the ACNET station, go to page S17. Record the number of both “Inner” (‘MTSCL1’) and “Outer”(‘MTSCL2’) phototube hits. Also record the number of hits in the standard beam </a:t>
            </a:r>
            <a:r>
              <a:rPr lang="en-US" sz="1600" dirty="0" err="1" smtClean="0"/>
              <a:t>scintillator</a:t>
            </a:r>
            <a:r>
              <a:rPr lang="en-US" sz="1600" dirty="0" smtClean="0"/>
              <a:t> counter called ‘MT6SC1’.</a:t>
            </a:r>
          </a:p>
          <a:p>
            <a:r>
              <a:rPr lang="en-US" sz="1600" dirty="0" smtClean="0"/>
              <a:t>Now set the requested density setting to its minimum value of .0005 lb-mass/cubic foot. The vacuum pump should come on and the density should decrease slowly enough that you’ll be able to take settings on the fly.</a:t>
            </a:r>
          </a:p>
          <a:p>
            <a:r>
              <a:rPr lang="en-US" sz="1600" dirty="0" smtClean="0"/>
              <a:t>Record the pressure, density and CKOV and </a:t>
            </a:r>
            <a:r>
              <a:rPr lang="en-US" sz="1600" dirty="0" err="1" smtClean="0"/>
              <a:t>scintillator</a:t>
            </a:r>
            <a:r>
              <a:rPr lang="en-US" sz="1600" dirty="0" smtClean="0"/>
              <a:t> hits at the end of each spill. Normalize the CKOV hits to the </a:t>
            </a:r>
            <a:r>
              <a:rPr lang="en-US" sz="1600" dirty="0" err="1" smtClean="0"/>
              <a:t>scintillator</a:t>
            </a:r>
            <a:r>
              <a:rPr lang="en-US" sz="1600" dirty="0" smtClean="0"/>
              <a:t> hits.</a:t>
            </a:r>
          </a:p>
          <a:p>
            <a:r>
              <a:rPr lang="en-US" sz="1600" dirty="0" smtClean="0"/>
              <a:t>Plot the normalized hits vs. pressure. You should see various plateaus corresponding to the different particle species.</a:t>
            </a:r>
          </a:p>
          <a:p>
            <a:r>
              <a:rPr lang="en-US" sz="1600" dirty="0" smtClean="0"/>
              <a:t>Repeat with a different momentum setting.  </a:t>
            </a: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279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Determining the Particle Content in a  Beamline with a Cerenkov Counter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a Constant Fraction Discriminator  for use in Time-of-Flight. Part 1</dc:title>
  <dc:creator>Erik Ramberg</dc:creator>
  <cp:lastModifiedBy>Erik Ramberg</cp:lastModifiedBy>
  <cp:revision>9</cp:revision>
  <dcterms:created xsi:type="dcterms:W3CDTF">2012-02-05T05:00:31Z</dcterms:created>
  <dcterms:modified xsi:type="dcterms:W3CDTF">2012-02-05T05:20:21Z</dcterms:modified>
</cp:coreProperties>
</file>