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2656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938B-30EA-2F40-8CCF-1BE58E204C98}" type="datetimeFigureOut">
              <a:rPr lang="en-US" smtClean="0"/>
              <a:pPr/>
              <a:t>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4E63-89D0-F249-87A0-0E45157EF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938B-30EA-2F40-8CCF-1BE58E204C98}" type="datetimeFigureOut">
              <a:rPr lang="en-US" smtClean="0"/>
              <a:pPr/>
              <a:t>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4E63-89D0-F249-87A0-0E45157EF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938B-30EA-2F40-8CCF-1BE58E204C98}" type="datetimeFigureOut">
              <a:rPr lang="en-US" smtClean="0"/>
              <a:pPr/>
              <a:t>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4E63-89D0-F249-87A0-0E45157EF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938B-30EA-2F40-8CCF-1BE58E204C98}" type="datetimeFigureOut">
              <a:rPr lang="en-US" smtClean="0"/>
              <a:pPr/>
              <a:t>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4E63-89D0-F249-87A0-0E45157EF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938B-30EA-2F40-8CCF-1BE58E204C98}" type="datetimeFigureOut">
              <a:rPr lang="en-US" smtClean="0"/>
              <a:pPr/>
              <a:t>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4E63-89D0-F249-87A0-0E45157EF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938B-30EA-2F40-8CCF-1BE58E204C98}" type="datetimeFigureOut">
              <a:rPr lang="en-US" smtClean="0"/>
              <a:pPr/>
              <a:t>1/12/12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4E63-89D0-F249-87A0-0E45157EF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938B-30EA-2F40-8CCF-1BE58E204C98}" type="datetimeFigureOut">
              <a:rPr lang="en-US" smtClean="0"/>
              <a:pPr/>
              <a:t>1/12/12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4E63-89D0-F249-87A0-0E45157EF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938B-30EA-2F40-8CCF-1BE58E204C98}" type="datetimeFigureOut">
              <a:rPr lang="en-US" smtClean="0"/>
              <a:pPr/>
              <a:t>1/12/12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4E63-89D0-F249-87A0-0E45157EF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938B-30EA-2F40-8CCF-1BE58E204C98}" type="datetimeFigureOut">
              <a:rPr lang="en-US" smtClean="0"/>
              <a:pPr/>
              <a:t>1/12/12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4E63-89D0-F249-87A0-0E45157EF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938B-30EA-2F40-8CCF-1BE58E204C98}" type="datetimeFigureOut">
              <a:rPr lang="en-US" smtClean="0"/>
              <a:pPr/>
              <a:t>1/12/12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4E63-89D0-F249-87A0-0E45157EF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938B-30EA-2F40-8CCF-1BE58E204C98}" type="datetimeFigureOut">
              <a:rPr lang="en-US" smtClean="0"/>
              <a:pPr/>
              <a:t>1/12/12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4E63-89D0-F249-87A0-0E45157EF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F938B-30EA-2F40-8CCF-1BE58E204C98}" type="datetimeFigureOut">
              <a:rPr lang="en-US" smtClean="0"/>
              <a:pPr/>
              <a:t>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04E63-89D0-F249-87A0-0E45157EF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>
            <a:noAutofit/>
          </a:bodyPr>
          <a:lstStyle/>
          <a:p>
            <a:r>
              <a:rPr lang="en-US" sz="2400" dirty="0" smtClean="0"/>
              <a:t>Studying a Constant Fraction Discriminator </a:t>
            </a:r>
            <a:br>
              <a:rPr lang="en-US" sz="2400" dirty="0" smtClean="0"/>
            </a:br>
            <a:r>
              <a:rPr lang="en-US" sz="2400" dirty="0" smtClean="0"/>
              <a:t>for use in Time-of-Flight. Page 1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000" dirty="0" smtClean="0"/>
              <a:t>Trigger the oscilloscope using the trigger output of the pulse generator</a:t>
            </a:r>
          </a:p>
          <a:p>
            <a:endParaRPr lang="en-US" sz="2000" dirty="0" smtClean="0"/>
          </a:p>
          <a:p>
            <a:r>
              <a:rPr lang="en-US" sz="2000" dirty="0" smtClean="0"/>
              <a:t>Create a negative output pulse that has about a 10 </a:t>
            </a:r>
            <a:r>
              <a:rPr lang="en-US" sz="2000" dirty="0" err="1" smtClean="0"/>
              <a:t>nsec</a:t>
            </a:r>
            <a:r>
              <a:rPr lang="en-US" sz="2000" dirty="0" smtClean="0"/>
              <a:t> </a:t>
            </a:r>
            <a:r>
              <a:rPr lang="en-US" sz="2000" dirty="0" err="1" smtClean="0"/>
              <a:t>risetime</a:t>
            </a:r>
            <a:r>
              <a:rPr lang="en-US" sz="2000" dirty="0" smtClean="0"/>
              <a:t> and fall time. The width should be about 50 </a:t>
            </a:r>
            <a:r>
              <a:rPr lang="en-US" sz="2000" dirty="0" err="1" smtClean="0"/>
              <a:t>nsec</a:t>
            </a:r>
            <a:r>
              <a:rPr lang="en-US" sz="2000" dirty="0" smtClean="0"/>
              <a:t>. </a:t>
            </a:r>
          </a:p>
          <a:p>
            <a:endParaRPr lang="en-US" sz="2000" dirty="0" smtClean="0"/>
          </a:p>
          <a:p>
            <a:r>
              <a:rPr lang="en-US" sz="2000" dirty="0" smtClean="0"/>
              <a:t>Make the pulse height variable between about 100 mV and 500 mV.  (You can use both the knob on the pulse generator and the fixed attenuators in the NIM crate.)</a:t>
            </a:r>
          </a:p>
          <a:p>
            <a:endParaRPr lang="en-US" sz="2000" dirty="0"/>
          </a:p>
          <a:p>
            <a:r>
              <a:rPr lang="en-US" sz="2000" dirty="0" smtClean="0"/>
              <a:t>This pulse is similar to a phototube pulse from a </a:t>
            </a:r>
            <a:r>
              <a:rPr lang="en-US" sz="2000" dirty="0" err="1" smtClean="0"/>
              <a:t>scintillator</a:t>
            </a:r>
            <a:r>
              <a:rPr lang="en-US" sz="2000" dirty="0" smtClean="0"/>
              <a:t>. </a:t>
            </a:r>
          </a:p>
          <a:p>
            <a:endParaRPr lang="en-US" sz="2000" dirty="0" smtClean="0"/>
          </a:p>
          <a:p>
            <a:r>
              <a:rPr lang="en-US" sz="2000" dirty="0" smtClean="0"/>
              <a:t>Put that pulse into the NIM</a:t>
            </a:r>
            <a:r>
              <a:rPr lang="en-US" sz="2000" dirty="0" smtClean="0"/>
              <a:t> </a:t>
            </a:r>
            <a:r>
              <a:rPr lang="en-US" sz="2000" dirty="0" err="1" smtClean="0"/>
              <a:t>Lecroy</a:t>
            </a:r>
            <a:r>
              <a:rPr lang="en-US" sz="2000" smtClean="0"/>
              <a:t> 621 fixed </a:t>
            </a:r>
            <a:r>
              <a:rPr lang="en-US" sz="2000" dirty="0" smtClean="0"/>
              <a:t>threshold discriminator module. Set the discriminator value to be a constant 100 mV, using the jewelers screwdriver. (Note: the </a:t>
            </a:r>
            <a:r>
              <a:rPr lang="en-US" sz="2000" dirty="0" err="1" smtClean="0"/>
              <a:t>readback</a:t>
            </a:r>
            <a:r>
              <a:rPr lang="en-US" sz="2000" dirty="0" smtClean="0"/>
              <a:t> value at the ‘T’ measurement point, is x10 the true discriminator value.) </a:t>
            </a:r>
          </a:p>
          <a:p>
            <a:endParaRPr lang="en-US" sz="2000" dirty="0"/>
          </a:p>
          <a:p>
            <a:r>
              <a:rPr lang="en-US" sz="2000" dirty="0" smtClean="0"/>
              <a:t>Look at the NIM logic pulse coming from the discriminator.</a:t>
            </a:r>
          </a:p>
          <a:p>
            <a:endParaRPr lang="en-US" sz="2000" dirty="0" smtClean="0"/>
          </a:p>
          <a:p>
            <a:r>
              <a:rPr lang="en-US" sz="2000" dirty="0" smtClean="0"/>
              <a:t>Vary the pulse height between 100-500 mV. </a:t>
            </a:r>
          </a:p>
          <a:p>
            <a:endParaRPr lang="en-US" sz="2000" dirty="0"/>
          </a:p>
          <a:p>
            <a:r>
              <a:rPr lang="en-US" sz="2000" dirty="0" smtClean="0"/>
              <a:t>Look at the timing of the discriminated pulse with respect to the pulse generator trigger. It should vary by several </a:t>
            </a:r>
            <a:r>
              <a:rPr lang="en-US" sz="2000" dirty="0" err="1" smtClean="0"/>
              <a:t>nsec</a:t>
            </a:r>
            <a:r>
              <a:rPr lang="en-US" sz="2000" dirty="0" smtClean="0"/>
              <a:t> as the pulse height changes and it passes the threshold earlier or later.</a:t>
            </a:r>
          </a:p>
          <a:p>
            <a:endParaRPr lang="en-US" sz="2000" dirty="0" smtClean="0"/>
          </a:p>
          <a:p>
            <a:r>
              <a:rPr lang="en-US" sz="2000" dirty="0" smtClean="0"/>
              <a:t>Note from the poster how significant 3 </a:t>
            </a:r>
            <a:r>
              <a:rPr lang="en-US" sz="2000" dirty="0" err="1" smtClean="0"/>
              <a:t>nsec</a:t>
            </a:r>
            <a:r>
              <a:rPr lang="en-US" sz="2000" dirty="0" smtClean="0"/>
              <a:t> is in TOF.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>
            <a:noAutofit/>
          </a:bodyPr>
          <a:lstStyle/>
          <a:p>
            <a:r>
              <a:rPr lang="en-US" sz="2400" dirty="0" smtClean="0"/>
              <a:t>Studying a Constant Fraction Discriminator </a:t>
            </a:r>
            <a:br>
              <a:rPr lang="en-US" sz="2400" dirty="0" smtClean="0"/>
            </a:br>
            <a:r>
              <a:rPr lang="en-US" sz="2400" dirty="0" smtClean="0"/>
              <a:t>for use in Time-of-Flight. Page 2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Now setup the</a:t>
            </a:r>
            <a:r>
              <a:rPr lang="en-US" sz="1600" dirty="0" smtClean="0"/>
              <a:t> </a:t>
            </a:r>
            <a:r>
              <a:rPr lang="en-US" sz="1600" dirty="0" err="1" smtClean="0"/>
              <a:t>Ortec</a:t>
            </a:r>
            <a:r>
              <a:rPr lang="en-US" sz="1600" dirty="0" smtClean="0"/>
              <a:t> 934 Constant </a:t>
            </a:r>
            <a:r>
              <a:rPr lang="en-US" sz="1600" dirty="0" smtClean="0"/>
              <a:t>Fraction Discriminator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Set the threshold at 100 mV. (The measurement point </a:t>
            </a:r>
            <a:r>
              <a:rPr lang="en-US" sz="1600" dirty="0" err="1" smtClean="0"/>
              <a:t>labelled</a:t>
            </a:r>
            <a:r>
              <a:rPr lang="en-US" sz="1600" dirty="0" smtClean="0"/>
              <a:t> ‘T’ is again x10 the true value.)</a:t>
            </a:r>
          </a:p>
          <a:p>
            <a:endParaRPr lang="en-US" sz="1600" dirty="0" smtClean="0"/>
          </a:p>
          <a:p>
            <a:r>
              <a:rPr lang="en-US" sz="1600" dirty="0" smtClean="0"/>
              <a:t>Connect the delay points together by a cable that is significantly shorter than the rise time (&lt;10 </a:t>
            </a:r>
            <a:r>
              <a:rPr lang="en-US" sz="1600" dirty="0" err="1" smtClean="0"/>
              <a:t>nsec</a:t>
            </a:r>
            <a:r>
              <a:rPr lang="en-US" sz="1600" dirty="0" smtClean="0"/>
              <a:t>).</a:t>
            </a:r>
          </a:p>
          <a:p>
            <a:endParaRPr lang="en-US" sz="1600" dirty="0" smtClean="0"/>
          </a:p>
          <a:p>
            <a:r>
              <a:rPr lang="en-US" sz="1600" dirty="0" smtClean="0"/>
              <a:t>Make sure you are getting a logic pulse output. If not, vary the amplitude until you are.</a:t>
            </a:r>
          </a:p>
          <a:p>
            <a:endParaRPr lang="en-US" sz="1600" dirty="0" smtClean="0"/>
          </a:p>
          <a:p>
            <a:r>
              <a:rPr lang="en-US" sz="1600" dirty="0" smtClean="0"/>
              <a:t>Look at the analog CFD pulse from the ‘M” output. Does it match the poster? It should have a zero crossing point a few </a:t>
            </a:r>
            <a:r>
              <a:rPr lang="en-US" sz="1600" dirty="0" err="1" smtClean="0"/>
              <a:t>nsec</a:t>
            </a:r>
            <a:r>
              <a:rPr lang="en-US" sz="1600" dirty="0" smtClean="0"/>
              <a:t> after the start of the pulse.</a:t>
            </a:r>
          </a:p>
          <a:p>
            <a:endParaRPr lang="en-US" sz="1600" dirty="0" smtClean="0"/>
          </a:p>
          <a:p>
            <a:r>
              <a:rPr lang="en-US" sz="1600" dirty="0" smtClean="0"/>
              <a:t>Vary the pulse height. Note how the zero crossing point in the analog signal stays at the same place.</a:t>
            </a:r>
          </a:p>
          <a:p>
            <a:endParaRPr lang="en-US" sz="1600" dirty="0" smtClean="0"/>
          </a:p>
          <a:p>
            <a:r>
              <a:rPr lang="en-US" sz="1600" dirty="0" smtClean="0"/>
              <a:t>As you vary the analog pulse height, does the timing of the logic pulse output stay roughly the same? It shouldn’t vary more than half a </a:t>
            </a:r>
            <a:r>
              <a:rPr lang="en-US" sz="1600" dirty="0" err="1" smtClean="0"/>
              <a:t>nsec</a:t>
            </a:r>
            <a:r>
              <a:rPr lang="en-US" sz="1600" dirty="0" smtClean="0"/>
              <a:t> or so. You can set the zero crossing point on the discriminator with the ‘Z’ adjustment.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414</Words>
  <Application>Microsoft Macintosh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Studying a Constant Fraction Discriminator  for use in Time-of-Flight. Page 1</vt:lpstr>
      <vt:lpstr>Studying a Constant Fraction Discriminator  for use in Time-of-Flight. Page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Studying a Constant Fraction Discriminator  for use in Time-of-Flight. Part 1</dc:title>
  <dc:creator>Erik Ramberg</dc:creator>
  <cp:lastModifiedBy>Erik Ramberg</cp:lastModifiedBy>
  <cp:revision>5</cp:revision>
  <dcterms:created xsi:type="dcterms:W3CDTF">2012-01-12T10:24:48Z</dcterms:created>
  <dcterms:modified xsi:type="dcterms:W3CDTF">2012-01-12T10:25:15Z</dcterms:modified>
</cp:coreProperties>
</file>