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00" d="100"/>
          <a:sy n="100" d="100"/>
        </p:scale>
        <p:origin x="-2656" y="-112"/>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2F938B-30EA-2F40-8CCF-1BE58E204C98}" type="datetimeFigureOut">
              <a:rPr lang="en-US" smtClean="0"/>
              <a:pPr/>
              <a:t>2/4/12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04E63-89D0-F249-87A0-0E45157EFD5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2F938B-30EA-2F40-8CCF-1BE58E204C98}" type="datetimeFigureOut">
              <a:rPr lang="en-US" smtClean="0"/>
              <a:pPr/>
              <a:t>2/4/12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04E63-89D0-F249-87A0-0E45157EFD5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2F938B-30EA-2F40-8CCF-1BE58E204C98}" type="datetimeFigureOut">
              <a:rPr lang="en-US" smtClean="0"/>
              <a:pPr/>
              <a:t>2/4/12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04E63-89D0-F249-87A0-0E45157EFD5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2F938B-30EA-2F40-8CCF-1BE58E204C98}" type="datetimeFigureOut">
              <a:rPr lang="en-US" smtClean="0"/>
              <a:pPr/>
              <a:t>2/4/12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04E63-89D0-F249-87A0-0E45157EFD5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2F938B-30EA-2F40-8CCF-1BE58E204C98}" type="datetimeFigureOut">
              <a:rPr lang="en-US" smtClean="0"/>
              <a:pPr/>
              <a:t>2/4/12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04E63-89D0-F249-87A0-0E45157EFD5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2F938B-30EA-2F40-8CCF-1BE58E204C98}" type="datetimeFigureOut">
              <a:rPr lang="en-US" smtClean="0"/>
              <a:pPr/>
              <a:t>2/4/12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604E63-89D0-F249-87A0-0E45157EFD5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2F938B-30EA-2F40-8CCF-1BE58E204C98}" type="datetimeFigureOut">
              <a:rPr lang="en-US" smtClean="0"/>
              <a:pPr/>
              <a:t>2/4/12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604E63-89D0-F249-87A0-0E45157EFD5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2F938B-30EA-2F40-8CCF-1BE58E204C98}" type="datetimeFigureOut">
              <a:rPr lang="en-US" smtClean="0"/>
              <a:pPr/>
              <a:t>2/4/12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604E63-89D0-F249-87A0-0E45157EFD5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2F938B-30EA-2F40-8CCF-1BE58E204C98}" type="datetimeFigureOut">
              <a:rPr lang="en-US" smtClean="0"/>
              <a:pPr/>
              <a:t>2/4/12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604E63-89D0-F249-87A0-0E45157EFD5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2F938B-30EA-2F40-8CCF-1BE58E204C98}" type="datetimeFigureOut">
              <a:rPr lang="en-US" smtClean="0"/>
              <a:pPr/>
              <a:t>2/4/12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604E63-89D0-F249-87A0-0E45157EFD5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2F938B-30EA-2F40-8CCF-1BE58E204C98}" type="datetimeFigureOut">
              <a:rPr lang="en-US" smtClean="0"/>
              <a:pPr/>
              <a:t>2/4/12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604E63-89D0-F249-87A0-0E45157EFD5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52F938B-30EA-2F40-8CCF-1BE58E204C98}" type="datetimeFigureOut">
              <a:rPr lang="en-US" smtClean="0"/>
              <a:pPr/>
              <a:t>2/4/12</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F604E63-89D0-F249-87A0-0E45157EFD5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ln>
            <a:solidFill>
              <a:srgbClr val="000000"/>
            </a:solidFill>
          </a:ln>
        </p:spPr>
        <p:txBody>
          <a:bodyPr>
            <a:noAutofit/>
          </a:bodyPr>
          <a:lstStyle/>
          <a:p>
            <a:r>
              <a:rPr lang="en-US" sz="2400" dirty="0" smtClean="0"/>
              <a:t>Measuring Cosmic Ray Flux with a trigger and CAMAC readout -  Page 1</a:t>
            </a:r>
            <a:endParaRPr lang="en-US" sz="2400" dirty="0"/>
          </a:p>
        </p:txBody>
      </p:sp>
      <p:sp>
        <p:nvSpPr>
          <p:cNvPr id="5" name="Content Placeholder 4"/>
          <p:cNvSpPr>
            <a:spLocks noGrp="1"/>
          </p:cNvSpPr>
          <p:nvPr>
            <p:ph idx="1"/>
          </p:nvPr>
        </p:nvSpPr>
        <p:spPr/>
        <p:txBody>
          <a:bodyPr>
            <a:noAutofit/>
          </a:bodyPr>
          <a:lstStyle/>
          <a:p>
            <a:r>
              <a:rPr lang="en-US" sz="1800" dirty="0" smtClean="0"/>
              <a:t>Connect the Fluke 415 HV supply output to the input of the voltage distribution box. (Make sure HV is off.)</a:t>
            </a:r>
          </a:p>
          <a:p>
            <a:endParaRPr lang="en-US" sz="1800" dirty="0" smtClean="0"/>
          </a:p>
          <a:p>
            <a:r>
              <a:rPr lang="en-US" sz="1800" dirty="0" smtClean="0"/>
              <a:t>Connect the outputs of the HV distribution box to the HV supply for the phototubes in the cosmic ray </a:t>
            </a:r>
            <a:r>
              <a:rPr lang="en-US" sz="1800" dirty="0" smtClean="0"/>
              <a:t>telescope and lead </a:t>
            </a:r>
            <a:r>
              <a:rPr lang="en-US" sz="1800" dirty="0" smtClean="0"/>
              <a:t>glass calorimeter.</a:t>
            </a:r>
            <a:r>
              <a:rPr lang="en-US" sz="1800" dirty="0" smtClean="0"/>
              <a:t> </a:t>
            </a:r>
            <a:endParaRPr lang="en-US" sz="1800" dirty="0" smtClean="0"/>
          </a:p>
          <a:p>
            <a:endParaRPr lang="en-US" sz="1800" dirty="0" smtClean="0"/>
          </a:p>
          <a:p>
            <a:r>
              <a:rPr lang="en-US" sz="1800" dirty="0" smtClean="0"/>
              <a:t>Turn on HV supply to distribution box. This means turning on the left power switch, with the right switch set to STANDBY. Then, when the ready light comes on, the right switch can be powered.</a:t>
            </a:r>
          </a:p>
          <a:p>
            <a:endParaRPr lang="en-US" sz="1800" dirty="0" smtClean="0"/>
          </a:p>
          <a:p>
            <a:r>
              <a:rPr lang="en-US" sz="1800" dirty="0" smtClean="0"/>
              <a:t>Now turn on each phototube by using the pins to subtract a certain amount from the supply voltage value. Set the value for each phototube such that its analog output gives about 200 mV for cosmic rays. Add lengths of cable to the outputs so that all signals are timed in to about 5-10 </a:t>
            </a:r>
            <a:r>
              <a:rPr lang="en-US" sz="1800" dirty="0" err="1" smtClean="0"/>
              <a:t>nsec</a:t>
            </a:r>
            <a:r>
              <a:rPr lang="en-US" sz="1800" dirty="0" smtClean="0"/>
              <a:t>.</a:t>
            </a:r>
          </a:p>
          <a:p>
            <a:endParaRPr lang="en-US" sz="1800" dirty="0" smtClean="0"/>
          </a:p>
          <a:p>
            <a:r>
              <a:rPr lang="en-US" sz="1800" dirty="0" smtClean="0"/>
              <a:t>Connect the analog outputs of the phototubes into the 8 channel NIM </a:t>
            </a:r>
            <a:r>
              <a:rPr lang="en-US" sz="1800" dirty="0" err="1" smtClean="0"/>
              <a:t>Lecroy</a:t>
            </a:r>
            <a:r>
              <a:rPr lang="en-US" sz="1800" dirty="0" smtClean="0"/>
              <a:t> 623 discriminator module. Make sure the discriminator is set to about 50-100 mV. (The ‘T’ threshold read back setting is x10 the actual setting.)</a:t>
            </a:r>
          </a:p>
          <a:p>
            <a:endParaRPr lang="en-US" sz="1800" dirty="0" smtClean="0"/>
          </a:p>
          <a:p>
            <a:endParaRPr lang="en-US" sz="1800" dirty="0" smtClean="0"/>
          </a:p>
          <a:p>
            <a:endParaRPr lang="en-US" sz="1800" dirty="0" smtClean="0"/>
          </a:p>
          <a:p>
            <a:endParaRPr lang="en-US" sz="1800" dirty="0" smtClean="0"/>
          </a:p>
          <a:p>
            <a:endParaRPr lang="en-US" sz="1800"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ln>
            <a:solidFill>
              <a:srgbClr val="000000"/>
            </a:solidFill>
          </a:ln>
        </p:spPr>
        <p:txBody>
          <a:bodyPr>
            <a:noAutofit/>
          </a:bodyPr>
          <a:lstStyle/>
          <a:p>
            <a:r>
              <a:rPr lang="en-US" sz="2400" dirty="0" smtClean="0"/>
              <a:t>Measuring Cosmic Ray Flux with a trigger and CAMAC readout -  Page 2</a:t>
            </a:r>
            <a:endParaRPr lang="en-US" sz="2400" dirty="0"/>
          </a:p>
        </p:txBody>
      </p:sp>
      <p:sp>
        <p:nvSpPr>
          <p:cNvPr id="5" name="Content Placeholder 4"/>
          <p:cNvSpPr>
            <a:spLocks noGrp="1"/>
          </p:cNvSpPr>
          <p:nvPr>
            <p:ph idx="1"/>
          </p:nvPr>
        </p:nvSpPr>
        <p:spPr>
          <a:xfrm>
            <a:off x="342900" y="2133601"/>
            <a:ext cx="6172200" cy="6034617"/>
          </a:xfrm>
        </p:spPr>
        <p:txBody>
          <a:bodyPr>
            <a:noAutofit/>
          </a:bodyPr>
          <a:lstStyle/>
          <a:p>
            <a:r>
              <a:rPr lang="en-US" sz="1800" dirty="0" smtClean="0"/>
              <a:t>Connect the outputs of the discriminator to the NIM </a:t>
            </a:r>
            <a:r>
              <a:rPr lang="en-US" sz="1800" dirty="0" err="1" smtClean="0"/>
              <a:t>Lecroy</a:t>
            </a:r>
            <a:r>
              <a:rPr lang="en-US" sz="1800" dirty="0" smtClean="0"/>
              <a:t> 622 Quad Coincidence Unit. </a:t>
            </a:r>
          </a:p>
          <a:p>
            <a:endParaRPr lang="en-US" sz="1800" dirty="0" smtClean="0"/>
          </a:p>
          <a:p>
            <a:r>
              <a:rPr lang="en-US" sz="1800" dirty="0" smtClean="0"/>
              <a:t>Measure the coincidence rate in the upper pair of </a:t>
            </a:r>
            <a:r>
              <a:rPr lang="en-US" sz="1800" dirty="0" err="1" smtClean="0"/>
              <a:t>scintillators</a:t>
            </a:r>
            <a:r>
              <a:rPr lang="en-US" sz="1800" dirty="0" smtClean="0"/>
              <a:t>. Likewise measure the coincidence rate in the bottom pair. Are they the same? If not, why not?</a:t>
            </a:r>
          </a:p>
          <a:p>
            <a:endParaRPr lang="en-US" sz="1800" dirty="0" smtClean="0"/>
          </a:p>
          <a:p>
            <a:r>
              <a:rPr lang="en-US" sz="1800" dirty="0" smtClean="0"/>
              <a:t>Form a coincidence between all 4 phototubes.</a:t>
            </a:r>
          </a:p>
          <a:p>
            <a:endParaRPr lang="en-US" sz="1800" dirty="0" smtClean="0"/>
          </a:p>
          <a:p>
            <a:r>
              <a:rPr lang="en-US" sz="1800" dirty="0" smtClean="0"/>
              <a:t>Move the top pair of </a:t>
            </a:r>
            <a:r>
              <a:rPr lang="en-US" sz="1800" dirty="0" err="1" smtClean="0"/>
              <a:t>scintillators</a:t>
            </a:r>
            <a:r>
              <a:rPr lang="en-US" sz="1800" dirty="0" smtClean="0"/>
              <a:t> back and forth along the track, measuring the rates at different angles.</a:t>
            </a:r>
          </a:p>
          <a:p>
            <a:endParaRPr lang="en-US" sz="1800" dirty="0" smtClean="0"/>
          </a:p>
          <a:p>
            <a:r>
              <a:rPr lang="en-US" sz="1800" dirty="0" smtClean="0"/>
              <a:t>Record the increase in rate as the top pair comes out from under the </a:t>
            </a:r>
            <a:r>
              <a:rPr lang="en-US" sz="1800" dirty="0" err="1" smtClean="0"/>
              <a:t>beamline</a:t>
            </a:r>
            <a:r>
              <a:rPr lang="en-US" sz="1800" dirty="0" smtClean="0"/>
              <a:t> shielding.  Record the increase in rate as you bring the bottom pair out from under the steel shielding. </a:t>
            </a:r>
          </a:p>
          <a:p>
            <a:endParaRPr lang="en-US" sz="1800" dirty="0" smtClean="0"/>
          </a:p>
          <a:p>
            <a:r>
              <a:rPr lang="en-US" sz="1800" dirty="0" smtClean="0"/>
              <a:t>Hook the lead glass block up to HV and connect its analog output to the oscilloscope. Point the cosmic telescope so that it is roughly pointing into the lead glass block.</a:t>
            </a:r>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ln>
            <a:solidFill>
              <a:srgbClr val="000000"/>
            </a:solidFill>
          </a:ln>
        </p:spPr>
        <p:txBody>
          <a:bodyPr>
            <a:noAutofit/>
          </a:bodyPr>
          <a:lstStyle/>
          <a:p>
            <a:r>
              <a:rPr lang="en-US" sz="2400" dirty="0" smtClean="0"/>
              <a:t>Measuring Cosmic Ray Flux with a trigger and CAMAC readout -  Page 3</a:t>
            </a:r>
            <a:endParaRPr lang="en-US" sz="2400" dirty="0"/>
          </a:p>
        </p:txBody>
      </p:sp>
      <p:sp>
        <p:nvSpPr>
          <p:cNvPr id="5" name="Content Placeholder 4"/>
          <p:cNvSpPr>
            <a:spLocks noGrp="1"/>
          </p:cNvSpPr>
          <p:nvPr>
            <p:ph idx="1"/>
          </p:nvPr>
        </p:nvSpPr>
        <p:spPr/>
        <p:txBody>
          <a:bodyPr>
            <a:normAutofit/>
          </a:bodyPr>
          <a:lstStyle/>
          <a:p>
            <a:r>
              <a:rPr lang="en-US" sz="1800" dirty="0" smtClean="0"/>
              <a:t>Trigger the oscilloscope using the cosmic coincidence and look at the lead glass output. Adjust its voltage so it has about 100 mV pulse height?  Why?  (Hint: look at ADC specs)</a:t>
            </a:r>
          </a:p>
          <a:p>
            <a:endParaRPr lang="en-US" sz="1800" dirty="0" smtClean="0"/>
          </a:p>
          <a:p>
            <a:r>
              <a:rPr lang="en-US" sz="1800" dirty="0" smtClean="0"/>
              <a:t>Adjust the width of the coincidence gate and its timing so that the lead glass output starts about 10 </a:t>
            </a:r>
            <a:r>
              <a:rPr lang="en-US" sz="1800" dirty="0" err="1" smtClean="0"/>
              <a:t>nsec</a:t>
            </a:r>
            <a:r>
              <a:rPr lang="en-US" sz="1800" dirty="0" smtClean="0"/>
              <a:t> after the beginning of the gate, and is fully contained within the gate</a:t>
            </a:r>
            <a:r>
              <a:rPr lang="en-US" sz="1800" dirty="0" smtClean="0"/>
              <a:t>.</a:t>
            </a:r>
          </a:p>
          <a:p>
            <a:endParaRPr lang="en-US" sz="1800" dirty="0" smtClean="0"/>
          </a:p>
          <a:p>
            <a:r>
              <a:rPr lang="en-US" sz="1800" dirty="0" smtClean="0"/>
              <a:t>Now </a:t>
            </a:r>
            <a:r>
              <a:rPr lang="en-US" sz="1800" dirty="0" smtClean="0"/>
              <a:t>hook the gate up to the gate input of the CAMAC </a:t>
            </a:r>
            <a:r>
              <a:rPr lang="en-US" sz="1800" dirty="0" err="1" smtClean="0"/>
              <a:t>Lecroy</a:t>
            </a:r>
            <a:r>
              <a:rPr lang="en-US" sz="1800" dirty="0" smtClean="0"/>
              <a:t> 2249 ADC. Likewise, hook the lead glass output into one of the CAMAC ADC channels</a:t>
            </a:r>
            <a:r>
              <a:rPr lang="en-US" sz="1800" dirty="0" smtClean="0"/>
              <a:t>.</a:t>
            </a:r>
          </a:p>
          <a:p>
            <a:pPr>
              <a:buNone/>
            </a:pPr>
            <a:endParaRPr lang="en-US" sz="1800" dirty="0" smtClean="0"/>
          </a:p>
          <a:p>
            <a:r>
              <a:rPr lang="en-US" sz="1800" dirty="0" smtClean="0"/>
              <a:t>Run </a:t>
            </a:r>
            <a:r>
              <a:rPr lang="en-US" sz="1800" dirty="0" smtClean="0"/>
              <a:t>the automated program to take cosmic data. Many of the events will be blank. Why? Can you</a:t>
            </a:r>
            <a:r>
              <a:rPr lang="en-US" sz="1800" dirty="0" smtClean="0"/>
              <a:t> predict this</a:t>
            </a:r>
            <a:r>
              <a:rPr lang="en-US" sz="1800" dirty="0" smtClean="0"/>
              <a:t>?</a:t>
            </a:r>
          </a:p>
          <a:p>
            <a:endParaRPr lang="en-US" sz="1800" dirty="0" smtClean="0"/>
          </a:p>
          <a:p>
            <a:endParaRPr lang="en-US" sz="1800" dirty="0" smtClean="0"/>
          </a:p>
          <a:p>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ln>
            <a:solidFill>
              <a:srgbClr val="000000"/>
            </a:solidFill>
          </a:ln>
        </p:spPr>
        <p:txBody>
          <a:bodyPr>
            <a:noAutofit/>
          </a:bodyPr>
          <a:lstStyle/>
          <a:p>
            <a:r>
              <a:rPr lang="en-US" sz="2400" dirty="0" smtClean="0"/>
              <a:t>Measuring Cosmic Ray Flux with a trigger and CAMAC readout -  Page 4</a:t>
            </a:r>
            <a:endParaRPr lang="en-US" sz="2400" dirty="0"/>
          </a:p>
        </p:txBody>
      </p:sp>
      <p:sp>
        <p:nvSpPr>
          <p:cNvPr id="5" name="Content Placeholder 4"/>
          <p:cNvSpPr>
            <a:spLocks noGrp="1"/>
          </p:cNvSpPr>
          <p:nvPr>
            <p:ph idx="1"/>
          </p:nvPr>
        </p:nvSpPr>
        <p:spPr/>
        <p:txBody>
          <a:bodyPr>
            <a:normAutofit/>
          </a:bodyPr>
          <a:lstStyle/>
          <a:p>
            <a:r>
              <a:rPr lang="en-US" sz="1800" dirty="0" smtClean="0"/>
              <a:t>Now form </a:t>
            </a:r>
            <a:r>
              <a:rPr lang="en-US" sz="1800" smtClean="0"/>
              <a:t>a</a:t>
            </a:r>
            <a:r>
              <a:rPr lang="en-US" sz="1800" smtClean="0"/>
              <a:t> trigger veto </a:t>
            </a:r>
            <a:r>
              <a:rPr lang="en-US" sz="1800" dirty="0" smtClean="0"/>
              <a:t>hold-off:</a:t>
            </a:r>
          </a:p>
          <a:p>
            <a:pPr lvl="1"/>
            <a:r>
              <a:rPr lang="en-US" sz="1800" dirty="0" smtClean="0"/>
              <a:t>Set the</a:t>
            </a:r>
            <a:r>
              <a:rPr lang="en-US" sz="1800" dirty="0" smtClean="0"/>
              <a:t> NIM gate </a:t>
            </a:r>
            <a:r>
              <a:rPr lang="en-US" sz="1800" dirty="0" smtClean="0"/>
              <a:t>generator </a:t>
            </a:r>
            <a:r>
              <a:rPr lang="en-US" sz="1800" dirty="0" smtClean="0"/>
              <a:t>into</a:t>
            </a:r>
            <a:r>
              <a:rPr lang="en-US" sz="1800" dirty="0" smtClean="0"/>
              <a:t> whatever ‘hold-off’ setting you want (1 millisecond?, 10 seconds?). You can use the jewelers screwdriver to change the </a:t>
            </a:r>
            <a:r>
              <a:rPr lang="en-US" sz="1800" dirty="0" err="1" smtClean="0"/>
              <a:t>vernier</a:t>
            </a:r>
            <a:r>
              <a:rPr lang="en-US" sz="1800" dirty="0" smtClean="0"/>
              <a:t> screw setting.</a:t>
            </a:r>
            <a:endParaRPr lang="en-US" sz="1800" dirty="0" smtClean="0"/>
          </a:p>
          <a:p>
            <a:pPr lvl="1"/>
            <a:r>
              <a:rPr lang="en-US" sz="1800" dirty="0" smtClean="0"/>
              <a:t>Connect an output from the coincidence unit into the START of the gate generator.</a:t>
            </a:r>
          </a:p>
          <a:p>
            <a:pPr lvl="1"/>
            <a:r>
              <a:rPr lang="en-US" sz="1800" dirty="0" smtClean="0"/>
              <a:t>Connect the gate generator output to the ‘VETO’ input of the coincidence unit. You are now holding off any further triggers until </a:t>
            </a:r>
            <a:r>
              <a:rPr lang="en-US" sz="1800" dirty="0" smtClean="0"/>
              <a:t>the gate has completed its pulse.</a:t>
            </a:r>
          </a:p>
          <a:p>
            <a:pPr lvl="1"/>
            <a:r>
              <a:rPr lang="en-US" sz="1800" dirty="0" smtClean="0"/>
              <a:t>Note how trigger rates change as you change the </a:t>
            </a:r>
            <a:r>
              <a:rPr lang="en-US" sz="1800" dirty="0" err="1" smtClean="0"/>
              <a:t>holdoff</a:t>
            </a:r>
            <a:r>
              <a:rPr lang="en-US" sz="1800" dirty="0" smtClean="0"/>
              <a:t> time.  </a:t>
            </a:r>
          </a:p>
          <a:p>
            <a:pPr lvl="1"/>
            <a:r>
              <a:rPr lang="en-US" sz="1800" dirty="0" smtClean="0"/>
              <a:t>In the second day, we will have a gate generator that can talk to CAMAC and we will clear the </a:t>
            </a:r>
            <a:r>
              <a:rPr lang="en-US" sz="1800" dirty="0" err="1" smtClean="0"/>
              <a:t>holdoff</a:t>
            </a:r>
            <a:r>
              <a:rPr lang="en-US" sz="1800" dirty="0" smtClean="0"/>
              <a:t> with a computer command at the end of the readout. </a:t>
            </a:r>
            <a:endParaRPr lang="en-US" sz="1800" dirty="0" smtClean="0"/>
          </a:p>
          <a:p>
            <a:endParaRPr lang="en-US" sz="1800" dirty="0" smtClean="0"/>
          </a:p>
          <a:p>
            <a:endParaRPr lang="en-US" sz="1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359</TotalTime>
  <Words>657</Words>
  <Application>Microsoft Macintosh PowerPoint</Application>
  <PresentationFormat>On-screen Show (4:3)</PresentationFormat>
  <Paragraphs>45</Paragraphs>
  <Slides>4</Slides>
  <Notes>0</Notes>
  <HiddenSlides>0</HiddenSlides>
  <MMClips>0</MMClips>
  <ScaleCrop>false</ScaleCrop>
  <HeadingPairs>
    <vt:vector size="4" baseType="variant">
      <vt:variant>
        <vt:lpstr>Design Template</vt:lpstr>
      </vt:variant>
      <vt:variant>
        <vt:i4>1</vt:i4>
      </vt:variant>
      <vt:variant>
        <vt:lpstr>Slide Titles</vt:lpstr>
      </vt:variant>
      <vt:variant>
        <vt:i4>4</vt:i4>
      </vt:variant>
    </vt:vector>
  </HeadingPairs>
  <TitlesOfParts>
    <vt:vector size="5" baseType="lpstr">
      <vt:lpstr>Office Theme</vt:lpstr>
      <vt:lpstr>Measuring Cosmic Ray Flux with a trigger and CAMAC readout -  Page 1</vt:lpstr>
      <vt:lpstr>Measuring Cosmic Ray Flux with a trigger and CAMAC readout -  Page 2</vt:lpstr>
      <vt:lpstr>Measuring Cosmic Ray Flux with a trigger and CAMAC readout -  Page 3</vt:lpstr>
      <vt:lpstr>Measuring Cosmic Ray Flux with a trigger and CAMAC readout -  Page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Studying a Constant Fraction Discriminator  for use in Time-of-Flight. Part 1</dc:title>
  <dc:creator>Erik Ramberg</dc:creator>
  <cp:lastModifiedBy>Erik Ramberg</cp:lastModifiedBy>
  <cp:revision>7</cp:revision>
  <dcterms:created xsi:type="dcterms:W3CDTF">2012-02-05T04:35:46Z</dcterms:created>
  <dcterms:modified xsi:type="dcterms:W3CDTF">2012-02-05T05:00:18Z</dcterms:modified>
</cp:coreProperties>
</file>