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60" r:id="rId5"/>
    <p:sldId id="261"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0" d="100"/>
          <a:sy n="100" d="100"/>
        </p:scale>
        <p:origin x="-2656" y="-11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F938B-30EA-2F40-8CCF-1BE58E204C98}" type="datetimeFigureOut">
              <a:rPr lang="en-US" smtClean="0"/>
              <a:pPr/>
              <a:t>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2F938B-30EA-2F40-8CCF-1BE58E204C98}" type="datetimeFigureOut">
              <a:rPr lang="en-US" smtClean="0"/>
              <a:pPr/>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2F938B-30EA-2F40-8CCF-1BE58E204C98}" type="datetimeFigureOut">
              <a:rPr lang="en-US" smtClean="0"/>
              <a:pPr/>
              <a:t>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2F938B-30EA-2F40-8CCF-1BE58E204C98}" type="datetimeFigureOut">
              <a:rPr lang="en-US" smtClean="0"/>
              <a:pPr/>
              <a:t>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F938B-30EA-2F40-8CCF-1BE58E204C98}" type="datetimeFigureOut">
              <a:rPr lang="en-US" smtClean="0"/>
              <a:pPr/>
              <a:t>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F938B-30EA-2F40-8CCF-1BE58E204C98}" type="datetimeFigureOut">
              <a:rPr lang="en-US" smtClean="0"/>
              <a:pPr/>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F938B-30EA-2F40-8CCF-1BE58E204C98}" type="datetimeFigureOut">
              <a:rPr lang="en-US" smtClean="0"/>
              <a:pPr/>
              <a:t>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604E63-89D0-F249-87A0-0E45157EFD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52F938B-30EA-2F40-8CCF-1BE58E204C98}" type="datetimeFigureOut">
              <a:rPr lang="en-US" smtClean="0"/>
              <a:pPr/>
              <a:t>2/4/12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604E63-89D0-F249-87A0-0E45157EFD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Conducting a </a:t>
            </a:r>
            <a:r>
              <a:rPr lang="en-US" sz="2400" dirty="0" smtClean="0"/>
              <a:t>Test Beam Experiment - Page 1</a:t>
            </a:r>
            <a:endParaRPr lang="en-US" sz="2400" dirty="0"/>
          </a:p>
        </p:txBody>
      </p:sp>
      <p:sp>
        <p:nvSpPr>
          <p:cNvPr id="5" name="Content Placeholder 4"/>
          <p:cNvSpPr>
            <a:spLocks noGrp="1"/>
          </p:cNvSpPr>
          <p:nvPr>
            <p:ph idx="1"/>
          </p:nvPr>
        </p:nvSpPr>
        <p:spPr/>
        <p:txBody>
          <a:bodyPr>
            <a:normAutofit/>
          </a:bodyPr>
          <a:lstStyle/>
          <a:p>
            <a:r>
              <a:rPr lang="en-US" sz="2000" dirty="0" smtClean="0"/>
              <a:t>To begin with, elect an experimental spokesman, who can act as a coordinator.</a:t>
            </a:r>
          </a:p>
          <a:p>
            <a:r>
              <a:rPr lang="en-US" sz="2000" dirty="0" smtClean="0"/>
              <a:t>Survey the area to understand how </a:t>
            </a:r>
            <a:r>
              <a:rPr lang="en-US" sz="2000" dirty="0" smtClean="0"/>
              <a:t>and why the detectors are arranged as they are:</a:t>
            </a:r>
          </a:p>
          <a:p>
            <a:pPr lvl="1"/>
            <a:r>
              <a:rPr lang="en-US" sz="1600" dirty="0" smtClean="0"/>
              <a:t>Upstream Cerenkov Detector</a:t>
            </a:r>
          </a:p>
          <a:p>
            <a:pPr lvl="1"/>
            <a:r>
              <a:rPr lang="en-US" sz="1600" dirty="0" smtClean="0"/>
              <a:t>Upstream MT6SC1 </a:t>
            </a:r>
            <a:r>
              <a:rPr lang="en-US" sz="1600" dirty="0" err="1" smtClean="0"/>
              <a:t>S</a:t>
            </a:r>
            <a:r>
              <a:rPr lang="en-US" sz="1600" dirty="0" err="1" smtClean="0"/>
              <a:t>cintillator</a:t>
            </a:r>
            <a:r>
              <a:rPr lang="en-US" sz="1600" dirty="0" smtClean="0"/>
              <a:t> Counter</a:t>
            </a:r>
          </a:p>
          <a:p>
            <a:pPr lvl="1"/>
            <a:r>
              <a:rPr lang="en-US" sz="1600" dirty="0" smtClean="0"/>
              <a:t>Upstream Time-of-</a:t>
            </a:r>
            <a:r>
              <a:rPr lang="en-US" sz="1600" dirty="0" smtClean="0"/>
              <a:t>Flight 1 Counter</a:t>
            </a:r>
          </a:p>
          <a:p>
            <a:pPr lvl="1"/>
            <a:r>
              <a:rPr lang="en-US" sz="1600" dirty="0" smtClean="0"/>
              <a:t>Upstream T1017  Bubble Chamber Test Experiment (in pixel telescope)</a:t>
            </a:r>
          </a:p>
          <a:p>
            <a:pPr lvl="1"/>
            <a:r>
              <a:rPr lang="en-US" sz="1600" dirty="0" smtClean="0"/>
              <a:t>Downstream T979 Timing Test Experiment (on motion table)</a:t>
            </a:r>
          </a:p>
          <a:p>
            <a:pPr lvl="1"/>
            <a:r>
              <a:rPr lang="en-US" sz="1600" dirty="0" smtClean="0"/>
              <a:t>Downstream MWPC event chamber</a:t>
            </a:r>
          </a:p>
          <a:p>
            <a:pPr lvl="1"/>
            <a:r>
              <a:rPr lang="en-US" sz="1600" dirty="0" smtClean="0"/>
              <a:t>Downstream MWPC Accelerator Division beam chamber</a:t>
            </a:r>
          </a:p>
          <a:p>
            <a:pPr lvl="1"/>
            <a:r>
              <a:rPr lang="en-US" sz="1600" dirty="0" smtClean="0"/>
              <a:t>Downstream Time-of-Flight 2 counter</a:t>
            </a:r>
          </a:p>
          <a:p>
            <a:pPr lvl="1"/>
            <a:r>
              <a:rPr lang="en-US" sz="1600" dirty="0" smtClean="0"/>
              <a:t>Downstream Lead Glass calorimeter</a:t>
            </a:r>
          </a:p>
          <a:p>
            <a:r>
              <a:rPr lang="en-US" sz="2000" dirty="0" smtClean="0"/>
              <a:t>The goal is to time in </a:t>
            </a:r>
            <a:r>
              <a:rPr lang="en-US" sz="2000" dirty="0" smtClean="0"/>
              <a:t>most of these signals into the Data Acquisition system in the main electronics room. Take your time and be safe. Use the ladders and stairs to make connections. Make sure no voltages are on when you make connections.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Conducting a </a:t>
            </a:r>
            <a:r>
              <a:rPr lang="en-US" sz="2400" dirty="0" smtClean="0"/>
              <a:t>Test Beam Experiment</a:t>
            </a:r>
            <a:r>
              <a:rPr lang="en-US" sz="2400" dirty="0" smtClean="0"/>
              <a:t> – </a:t>
            </a:r>
            <a:r>
              <a:rPr lang="en-US" sz="2400" dirty="0" smtClean="0"/>
              <a:t>Page</a:t>
            </a:r>
            <a:r>
              <a:rPr lang="en-US" sz="2400" dirty="0" smtClean="0"/>
              <a:t> 2</a:t>
            </a:r>
            <a:endParaRPr lang="en-US" sz="2400" dirty="0"/>
          </a:p>
        </p:txBody>
      </p:sp>
      <p:sp>
        <p:nvSpPr>
          <p:cNvPr id="5" name="Content Placeholder 4"/>
          <p:cNvSpPr>
            <a:spLocks noGrp="1"/>
          </p:cNvSpPr>
          <p:nvPr>
            <p:ph idx="1"/>
          </p:nvPr>
        </p:nvSpPr>
        <p:spPr>
          <a:xfrm>
            <a:off x="342900" y="2133601"/>
            <a:ext cx="6172200" cy="6642099"/>
          </a:xfrm>
        </p:spPr>
        <p:txBody>
          <a:bodyPr>
            <a:normAutofit/>
          </a:bodyPr>
          <a:lstStyle/>
          <a:p>
            <a:r>
              <a:rPr lang="en-US" sz="2000" dirty="0" smtClean="0"/>
              <a:t>In the MT6 enclosure, connect signal cables from the four TOF-2 phototubes into one of the cable patch panels. Also connect high voltage cables from TOF-2</a:t>
            </a:r>
            <a:r>
              <a:rPr lang="en-US" sz="2000" dirty="0" smtClean="0"/>
              <a:t>. (The TOF-1 counter has already been setup for you.)</a:t>
            </a:r>
          </a:p>
          <a:p>
            <a:r>
              <a:rPr lang="en-US" sz="2000" dirty="0" smtClean="0"/>
              <a:t>Connect the lead glass calorimeter signal and HV to one of the patch panels.</a:t>
            </a:r>
          </a:p>
          <a:p>
            <a:r>
              <a:rPr lang="en-US" sz="2000" dirty="0" smtClean="0"/>
              <a:t>Plug the two ribbon cables into two electronic cards of the MWPC – your choice. Note the orientation and position of the cables.</a:t>
            </a:r>
          </a:p>
          <a:p>
            <a:r>
              <a:rPr lang="en-US" sz="2000" dirty="0" smtClean="0"/>
              <a:t>Inside the electronics room, find the corresponding HV and signal cables. </a:t>
            </a:r>
          </a:p>
          <a:p>
            <a:r>
              <a:rPr lang="en-US" sz="2000" dirty="0" smtClean="0"/>
              <a:t>Connect the HV cables to one (or more) of the Berkeley </a:t>
            </a:r>
            <a:r>
              <a:rPr lang="en-US" sz="2000" dirty="0" err="1" smtClean="0"/>
              <a:t>Zener</a:t>
            </a:r>
            <a:r>
              <a:rPr lang="en-US" sz="2000" dirty="0" smtClean="0"/>
              <a:t> diode distribution boxes (called a ‘cow’). Before you do this, make sure the supply voltage is off.</a:t>
            </a:r>
          </a:p>
          <a:p>
            <a:r>
              <a:rPr lang="en-US" sz="2000" dirty="0" smtClean="0"/>
              <a:t> Set the supply voltage to 2100 V and put the pins into the 600 V subtraction point.</a:t>
            </a:r>
          </a:p>
          <a:p>
            <a:r>
              <a:rPr lang="en-US" sz="2000" dirty="0" smtClean="0"/>
              <a:t>Turn on the supply voltage. All HV distribution out the back of the cow will now be at 1500 V.</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Conducting a </a:t>
            </a:r>
            <a:r>
              <a:rPr lang="en-US" sz="2400" dirty="0" smtClean="0"/>
              <a:t>Test Beam Experiment</a:t>
            </a:r>
            <a:r>
              <a:rPr lang="en-US" sz="2400" dirty="0" smtClean="0"/>
              <a:t> – </a:t>
            </a:r>
            <a:r>
              <a:rPr lang="en-US" sz="2400" dirty="0" smtClean="0"/>
              <a:t>Page</a:t>
            </a:r>
            <a:r>
              <a:rPr lang="en-US" sz="2400" dirty="0" smtClean="0"/>
              <a:t> 3</a:t>
            </a:r>
            <a:endParaRPr lang="en-US" sz="2400" dirty="0"/>
          </a:p>
        </p:txBody>
      </p:sp>
      <p:sp>
        <p:nvSpPr>
          <p:cNvPr id="5" name="Content Placeholder 4"/>
          <p:cNvSpPr>
            <a:spLocks noGrp="1"/>
          </p:cNvSpPr>
          <p:nvPr>
            <p:ph idx="1"/>
          </p:nvPr>
        </p:nvSpPr>
        <p:spPr>
          <a:xfrm>
            <a:off x="342900" y="2133601"/>
            <a:ext cx="6172200" cy="6692899"/>
          </a:xfrm>
        </p:spPr>
        <p:txBody>
          <a:bodyPr>
            <a:normAutofit/>
          </a:bodyPr>
          <a:lstStyle/>
          <a:p>
            <a:r>
              <a:rPr lang="en-US" sz="2000" dirty="0" smtClean="0"/>
              <a:t>Now you will be hooking up the signals and trying to read them out. At any time during this process, if the spokesman feels that the detectors need to be checked with a radioactive source, then you can ask to get one from the lock box.</a:t>
            </a:r>
          </a:p>
          <a:p>
            <a:r>
              <a:rPr lang="en-US" sz="2000" dirty="0" smtClean="0"/>
              <a:t>See </a:t>
            </a:r>
            <a:r>
              <a:rPr lang="en-US" sz="2000" dirty="0" smtClean="0"/>
              <a:t>if you can see background signals from the TOF-2 counters, using an oscilloscope. If not, use the pins to raise the voltage in 100 V steps until you do.</a:t>
            </a:r>
          </a:p>
          <a:p>
            <a:r>
              <a:rPr lang="en-US" sz="2000" dirty="0" smtClean="0"/>
              <a:t>See if you can see background signals from the lead glass calorimeter. Raise the voltage if needed.</a:t>
            </a:r>
            <a:r>
              <a:rPr lang="en-US" sz="2000" dirty="0" smtClean="0"/>
              <a:t> </a:t>
            </a:r>
          </a:p>
          <a:p>
            <a:r>
              <a:rPr lang="en-US" sz="2000" dirty="0" smtClean="0"/>
              <a:t>Plug the ribbon cables from the MWPC into a </a:t>
            </a:r>
            <a:r>
              <a:rPr lang="en-US" sz="2000" dirty="0" err="1" smtClean="0"/>
              <a:t>Lecroy</a:t>
            </a:r>
            <a:r>
              <a:rPr lang="en-US" sz="2000" dirty="0" smtClean="0"/>
              <a:t> 4616 ECL-NIM converter. Look at the NIM signals.</a:t>
            </a:r>
          </a:p>
          <a:p>
            <a:r>
              <a:rPr lang="en-US" sz="2000" dirty="0" smtClean="0"/>
              <a:t>Turn on the MWPC high voltage supply. Monitor the voltage and slowly raise the voltage to 2000V. Check to see if there is any current.  There should be less than 100 </a:t>
            </a:r>
            <a:r>
              <a:rPr lang="en-US" sz="2000" dirty="0" err="1" smtClean="0"/>
              <a:t>nanoamps</a:t>
            </a:r>
            <a:r>
              <a:rPr lang="en-US" sz="2000" dirty="0" smtClean="0"/>
              <a:t>.  Very slowly raise voltage to 2600V, keeping a close eye on the current. See if you can see any signals on the chamber now.</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Conducting a </a:t>
            </a:r>
            <a:r>
              <a:rPr lang="en-US" sz="2400" dirty="0" smtClean="0"/>
              <a:t>Test Beam Experiment</a:t>
            </a:r>
            <a:r>
              <a:rPr lang="en-US" sz="2400" dirty="0" smtClean="0"/>
              <a:t> – </a:t>
            </a:r>
            <a:r>
              <a:rPr lang="en-US" sz="2400" dirty="0" smtClean="0"/>
              <a:t>Page</a:t>
            </a:r>
            <a:r>
              <a:rPr lang="en-US" sz="2400" dirty="0" smtClean="0"/>
              <a:t> 4</a:t>
            </a:r>
            <a:endParaRPr lang="en-US" sz="2400" dirty="0"/>
          </a:p>
        </p:txBody>
      </p:sp>
      <p:sp>
        <p:nvSpPr>
          <p:cNvPr id="5" name="Content Placeholder 4"/>
          <p:cNvSpPr>
            <a:spLocks noGrp="1"/>
          </p:cNvSpPr>
          <p:nvPr>
            <p:ph idx="1"/>
          </p:nvPr>
        </p:nvSpPr>
        <p:spPr>
          <a:xfrm>
            <a:off x="342900" y="2133601"/>
            <a:ext cx="6172200" cy="6756399"/>
          </a:xfrm>
        </p:spPr>
        <p:txBody>
          <a:bodyPr>
            <a:normAutofit/>
          </a:bodyPr>
          <a:lstStyle/>
          <a:p>
            <a:r>
              <a:rPr lang="en-US" sz="2000" dirty="0" smtClean="0"/>
              <a:t>At some time during the morning the spokesman should call the Main Control Room (x3721) for a search and secure of the </a:t>
            </a:r>
            <a:r>
              <a:rPr lang="en-US" sz="2000" dirty="0" err="1" smtClean="0"/>
              <a:t>MTest</a:t>
            </a:r>
            <a:r>
              <a:rPr lang="en-US" sz="2000" dirty="0" smtClean="0"/>
              <a:t> </a:t>
            </a:r>
            <a:r>
              <a:rPr lang="en-US" sz="2000" dirty="0" err="1" smtClean="0"/>
              <a:t>beamline</a:t>
            </a:r>
            <a:r>
              <a:rPr lang="en-US" sz="2000" dirty="0" smtClean="0"/>
              <a:t>. When the crew comes, everyone must be out of the enclosure.</a:t>
            </a:r>
          </a:p>
          <a:p>
            <a:r>
              <a:rPr lang="en-US" sz="2000" dirty="0" smtClean="0"/>
              <a:t>Ask for 12 </a:t>
            </a:r>
            <a:r>
              <a:rPr lang="en-US" sz="2000" dirty="0" err="1" smtClean="0"/>
              <a:t>GeV</a:t>
            </a:r>
            <a:r>
              <a:rPr lang="en-US" sz="2000" dirty="0" smtClean="0"/>
              <a:t> beam from the MCR</a:t>
            </a:r>
            <a:r>
              <a:rPr lang="en-US" sz="2000" dirty="0" smtClean="0"/>
              <a:t>.</a:t>
            </a:r>
          </a:p>
          <a:p>
            <a:r>
              <a:rPr lang="en-US" sz="2000" dirty="0" smtClean="0"/>
              <a:t>Check the signals again with beam.</a:t>
            </a:r>
          </a:p>
          <a:p>
            <a:r>
              <a:rPr lang="en-US" sz="2000" dirty="0" smtClean="0"/>
              <a:t>Go </a:t>
            </a:r>
            <a:r>
              <a:rPr lang="en-US" sz="2000" dirty="0" smtClean="0"/>
              <a:t>to lunch at the appropriate time</a:t>
            </a:r>
            <a:r>
              <a:rPr lang="en-US" sz="2000" dirty="0" smtClean="0"/>
              <a:t>. Be sure to call MCR and ask beam to be shut off.</a:t>
            </a:r>
          </a:p>
          <a:p>
            <a:r>
              <a:rPr lang="en-US" sz="2000" dirty="0" smtClean="0"/>
              <a:t>Back from lunch.  Ask for beam again.</a:t>
            </a:r>
          </a:p>
          <a:p>
            <a:r>
              <a:rPr lang="en-US" sz="2000" dirty="0" smtClean="0"/>
              <a:t>With </a:t>
            </a:r>
            <a:r>
              <a:rPr lang="en-US" sz="2000" dirty="0" smtClean="0"/>
              <a:t>an oscilloscope, look at the signal cables from TOF-2, the Lead Glass Calorimeter and the Cerenkov, and see if you can see the beam.  </a:t>
            </a:r>
          </a:p>
          <a:p>
            <a:r>
              <a:rPr lang="en-US" sz="2000" dirty="0" smtClean="0"/>
              <a:t>Create a gate using the coincidence of MT6SC1 and the beam spill signal. </a:t>
            </a:r>
          </a:p>
          <a:p>
            <a:r>
              <a:rPr lang="en-US" sz="2000" dirty="0" smtClean="0"/>
              <a:t>Check </a:t>
            </a:r>
            <a:r>
              <a:rPr lang="en-US" sz="2000" dirty="0" smtClean="0"/>
              <a:t>the timing of this gate compared to the TOF-1, TOF-2, Lead Glass and Cerenkov signals. Adjust the delays accordingly with delay cables so that the TOF signals come after the start of the trigger, and that the Cerenkov and Lead Glass signals fit within the gate.</a:t>
            </a:r>
            <a:r>
              <a:rPr lang="en-US" sz="2000"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ln>
            <a:solidFill>
              <a:srgbClr val="000000"/>
            </a:solidFill>
          </a:ln>
        </p:spPr>
        <p:txBody>
          <a:bodyPr>
            <a:noAutofit/>
          </a:bodyPr>
          <a:lstStyle/>
          <a:p>
            <a:r>
              <a:rPr lang="en-US" sz="2400" dirty="0" smtClean="0"/>
              <a:t>Conducting a </a:t>
            </a:r>
            <a:r>
              <a:rPr lang="en-US" sz="2400" dirty="0" smtClean="0"/>
              <a:t>Test Beam Experiment</a:t>
            </a:r>
            <a:r>
              <a:rPr lang="en-US" sz="2400" dirty="0" smtClean="0"/>
              <a:t> – </a:t>
            </a:r>
            <a:r>
              <a:rPr lang="en-US" sz="2400" dirty="0" smtClean="0"/>
              <a:t>Page</a:t>
            </a:r>
            <a:r>
              <a:rPr lang="en-US" sz="2400" dirty="0" smtClean="0"/>
              <a:t> 5</a:t>
            </a:r>
            <a:endParaRPr lang="en-US" sz="2400" dirty="0"/>
          </a:p>
        </p:txBody>
      </p:sp>
      <p:sp>
        <p:nvSpPr>
          <p:cNvPr id="5" name="Content Placeholder 4"/>
          <p:cNvSpPr>
            <a:spLocks noGrp="1"/>
          </p:cNvSpPr>
          <p:nvPr>
            <p:ph idx="1"/>
          </p:nvPr>
        </p:nvSpPr>
        <p:spPr>
          <a:xfrm>
            <a:off x="342900" y="2133601"/>
            <a:ext cx="6172200" cy="6756399"/>
          </a:xfrm>
        </p:spPr>
        <p:txBody>
          <a:bodyPr>
            <a:normAutofit/>
          </a:bodyPr>
          <a:lstStyle/>
          <a:p>
            <a:r>
              <a:rPr lang="en-US" sz="2000" dirty="0" smtClean="0"/>
              <a:t>Plug the Lead Glass and Cerenkov signals into </a:t>
            </a:r>
            <a:r>
              <a:rPr lang="en-US" sz="2000" dirty="0" smtClean="0"/>
              <a:t>the CAMAC </a:t>
            </a:r>
            <a:r>
              <a:rPr lang="en-US" sz="2000" dirty="0" err="1" smtClean="0"/>
              <a:t>Lecroy</a:t>
            </a:r>
            <a:r>
              <a:rPr lang="en-US" sz="2000" dirty="0" smtClean="0"/>
              <a:t> 2249a Analog to Digital converter (ADC).</a:t>
            </a:r>
          </a:p>
          <a:p>
            <a:r>
              <a:rPr lang="en-US" sz="2000" dirty="0" smtClean="0"/>
              <a:t>Plug the eight TOF signals into the</a:t>
            </a:r>
            <a:r>
              <a:rPr lang="en-US" sz="2000" dirty="0" smtClean="0"/>
              <a:t> CAMAC Philips </a:t>
            </a:r>
            <a:r>
              <a:rPr lang="en-US" sz="2000" dirty="0" smtClean="0"/>
              <a:t>7186 Time to Digital Converter (TDC).</a:t>
            </a:r>
          </a:p>
          <a:p>
            <a:r>
              <a:rPr lang="en-US" sz="2000" dirty="0" smtClean="0"/>
              <a:t>Plug the MWPC ribbon cables into the</a:t>
            </a:r>
            <a:r>
              <a:rPr lang="en-US" sz="2000" dirty="0" smtClean="0"/>
              <a:t> CAMAC </a:t>
            </a:r>
            <a:r>
              <a:rPr lang="en-US" sz="2000" dirty="0" err="1" smtClean="0"/>
              <a:t>Lecroy</a:t>
            </a:r>
            <a:r>
              <a:rPr lang="en-US" sz="2000" dirty="0" smtClean="0"/>
              <a:t> </a:t>
            </a:r>
            <a:r>
              <a:rPr lang="en-US" sz="2000" dirty="0" smtClean="0"/>
              <a:t>4448 coincidence register.</a:t>
            </a:r>
          </a:p>
          <a:p>
            <a:r>
              <a:rPr lang="en-US" sz="2000" dirty="0" smtClean="0"/>
              <a:t>Plug copies of the trigger gate into </a:t>
            </a:r>
            <a:r>
              <a:rPr lang="en-US" sz="2000" dirty="0" smtClean="0"/>
              <a:t>the appropriate gate inputs on the CAMAC </a:t>
            </a:r>
            <a:r>
              <a:rPr lang="en-US" sz="2000" dirty="0" smtClean="0"/>
              <a:t>DAQ modules.</a:t>
            </a:r>
          </a:p>
          <a:p>
            <a:r>
              <a:rPr lang="en-US" sz="2000" dirty="0" smtClean="0"/>
              <a:t>Go to the EDIT user area on the FTBF DAQ computer (~</a:t>
            </a:r>
            <a:r>
              <a:rPr lang="en-US" sz="2000" dirty="0" err="1" smtClean="0"/>
              <a:t>mtbf_user</a:t>
            </a:r>
            <a:r>
              <a:rPr lang="en-US" sz="2000" dirty="0" smtClean="0"/>
              <a:t>/users/EDIT)</a:t>
            </a:r>
          </a:p>
          <a:p>
            <a:r>
              <a:rPr lang="en-US" sz="2000" dirty="0" smtClean="0"/>
              <a:t>Run the DAQ (./</a:t>
            </a:r>
            <a:r>
              <a:rPr lang="en-US" sz="2000" dirty="0" err="1" smtClean="0"/>
              <a:t>daq</a:t>
            </a:r>
            <a:r>
              <a:rPr lang="en-US" sz="2000" dirty="0" smtClean="0"/>
              <a:t>)</a:t>
            </a:r>
          </a:p>
          <a:p>
            <a:r>
              <a:rPr lang="en-US" sz="2000" dirty="0" smtClean="0"/>
              <a:t>Analyze the data</a:t>
            </a:r>
          </a:p>
          <a:p>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1523</TotalTime>
  <Words>832</Words>
  <Application>Microsoft Macintosh PowerPoint</Application>
  <PresentationFormat>On-screen Show (4:3)</PresentationFormat>
  <Paragraphs>44</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Conducting a Test Beam Experiment - Page 1</vt:lpstr>
      <vt:lpstr>Conducting a Test Beam Experiment – Page 2</vt:lpstr>
      <vt:lpstr>Conducting a Test Beam Experiment – Page 3</vt:lpstr>
      <vt:lpstr>Conducting a Test Beam Experiment – Page 4</vt:lpstr>
      <vt:lpstr>Conducting a Test Beam Experiment – Page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a Constant Fraction Discriminator  for use in Time-of-Flight. Part 1</dc:title>
  <dc:creator>Erik Ramberg</dc:creator>
  <cp:lastModifiedBy>Erik Ramberg</cp:lastModifiedBy>
  <cp:revision>11</cp:revision>
  <dcterms:created xsi:type="dcterms:W3CDTF">2012-02-05T05:21:09Z</dcterms:created>
  <dcterms:modified xsi:type="dcterms:W3CDTF">2012-02-06T02:03:49Z</dcterms:modified>
</cp:coreProperties>
</file>