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6" r:id="rId3"/>
    <p:sldId id="300" r:id="rId4"/>
    <p:sldId id="298" r:id="rId5"/>
    <p:sldId id="297" r:id="rId6"/>
    <p:sldId id="258" r:id="rId7"/>
    <p:sldId id="260" r:id="rId8"/>
    <p:sldId id="264" r:id="rId9"/>
    <p:sldId id="265" r:id="rId10"/>
    <p:sldId id="261" r:id="rId11"/>
    <p:sldId id="262" r:id="rId12"/>
    <p:sldId id="267" r:id="rId13"/>
    <p:sldId id="293" r:id="rId14"/>
    <p:sldId id="302" r:id="rId15"/>
    <p:sldId id="268" r:id="rId16"/>
    <p:sldId id="278" r:id="rId17"/>
    <p:sldId id="279" r:id="rId18"/>
    <p:sldId id="282" r:id="rId19"/>
    <p:sldId id="283" r:id="rId20"/>
    <p:sldId id="287" r:id="rId21"/>
    <p:sldId id="286" r:id="rId22"/>
    <p:sldId id="288" r:id="rId23"/>
    <p:sldId id="269" r:id="rId24"/>
    <p:sldId id="270" r:id="rId25"/>
    <p:sldId id="271" r:id="rId26"/>
    <p:sldId id="273" r:id="rId27"/>
    <p:sldId id="275" r:id="rId28"/>
    <p:sldId id="276" r:id="rId29"/>
    <p:sldId id="289" r:id="rId30"/>
    <p:sldId id="295" r:id="rId31"/>
    <p:sldId id="292" r:id="rId32"/>
    <p:sldId id="301" r:id="rId33"/>
    <p:sldId id="256" r:id="rId34"/>
    <p:sldId id="25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56" d="100"/>
          <a:sy n="56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wmf"/><Relationship Id="rId3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wmf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0.wmf"/><Relationship Id="rId5" Type="http://schemas.openxmlformats.org/officeDocument/2006/relationships/image" Target="../media/image43.png"/><Relationship Id="rId6" Type="http://schemas.openxmlformats.org/officeDocument/2006/relationships/image" Target="../media/image44.wmf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9" Type="http://schemas.openxmlformats.org/officeDocument/2006/relationships/image" Target="../media/image41.w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4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wmf"/><Relationship Id="rId3" Type="http://schemas.openxmlformats.org/officeDocument/2006/relationships/image" Target="../media/image49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1.wmf"/><Relationship Id="rId5" Type="http://schemas.openxmlformats.org/officeDocument/2006/relationships/image" Target="../media/image52.wmf"/><Relationship Id="rId6" Type="http://schemas.openxmlformats.org/officeDocument/2006/relationships/image" Target="../media/image53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4" Type="http://schemas.openxmlformats.org/officeDocument/2006/relationships/image" Target="../media/image68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wmf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lum bright="-29000" contrast="-19000"/>
          </a:blip>
          <a:srcRect/>
          <a:stretch>
            <a:fillRect/>
          </a:stretch>
        </p:blipFill>
        <p:spPr bwMode="auto">
          <a:xfrm>
            <a:off x="5256095" y="838200"/>
            <a:ext cx="3735505" cy="5769103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910" y="915650"/>
            <a:ext cx="50016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Silicon Sensors for Collider Physics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from Physics Requirements to 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Vertex Tracking Detectors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410" y="2743200"/>
            <a:ext cx="35605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Marco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Battaglia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Lawrence Berkeley National Laboratory,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University of California at Santa Cruz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CERN, Geneva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952" y="6062246"/>
            <a:ext cx="3621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EDIT 2012, Silicon Track, February 2012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8432"/>
          <a:stretch>
            <a:fillRect/>
          </a:stretch>
        </p:blipFill>
        <p:spPr bwMode="auto">
          <a:xfrm>
            <a:off x="304800" y="152400"/>
            <a:ext cx="1371600" cy="42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152400"/>
            <a:ext cx="533401" cy="53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6"/>
          <a:srcRect r="86667"/>
          <a:stretch>
            <a:fillRect/>
          </a:stretch>
        </p:blipFill>
        <p:spPr bwMode="auto">
          <a:xfrm>
            <a:off x="7924800" y="152400"/>
            <a:ext cx="762000" cy="51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5562548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Interaction of </a:t>
            </a:r>
            <a:r>
              <a:rPr lang="en-US" sz="2800" b="1" dirty="0" smtClean="0"/>
              <a:t>Charged Particles in Si</a:t>
            </a:r>
            <a:endParaRPr lang="en-US" sz="2800" b="1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5146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64846"/>
            <a:ext cx="4717629" cy="35977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04800" y="1143000"/>
            <a:ext cx="1164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Electrons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1905000"/>
            <a:ext cx="310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90</a:t>
            </a:r>
            <a:r>
              <a:rPr lang="en-US" dirty="0" smtClean="0"/>
              <a:t>Sr source electron spectrum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39000" y="335280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3305175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Energy Deposit in Si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24351" y="1304449"/>
            <a:ext cx="4358640" cy="510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399"/>
            <a:ext cx="4127783" cy="436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" y="1069975"/>
            <a:ext cx="8832850" cy="5224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3128357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/>
              <a:t>Energy Deposit in Si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3810000"/>
            <a:ext cx="4424958" cy="25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71600"/>
            <a:ext cx="37071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5408" y="1447800"/>
            <a:ext cx="2506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CMS Pixels </a:t>
            </a:r>
          </a:p>
          <a:p>
            <a:r>
              <a:rPr lang="en-US" sz="2000" dirty="0" smtClean="0"/>
              <a:t>beam test results with</a:t>
            </a:r>
          </a:p>
          <a:p>
            <a:r>
              <a:rPr lang="en-US" sz="2000" dirty="0" smtClean="0"/>
              <a:t>500 </a:t>
            </a:r>
            <a:r>
              <a:rPr lang="en-US" sz="2000" dirty="0" err="1" smtClean="0"/>
              <a:t>MeV</a:t>
            </a:r>
            <a:r>
              <a:rPr lang="en-US" sz="2000" dirty="0" smtClean="0"/>
              <a:t> electrons 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895600"/>
            <a:ext cx="318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Vd</a:t>
            </a:r>
            <a:r>
              <a:rPr lang="en-US" sz="2000" dirty="0" smtClean="0"/>
              <a:t>  = -50 V </a:t>
            </a:r>
          </a:p>
          <a:p>
            <a:r>
              <a:rPr lang="en-US" sz="2000" dirty="0" err="1" smtClean="0"/>
              <a:t>m.p</a:t>
            </a:r>
            <a:r>
              <a:rPr lang="en-US" sz="2000" dirty="0" smtClean="0"/>
              <a:t>. charge value = 18000 e-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257800"/>
            <a:ext cx="318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Vd</a:t>
            </a:r>
            <a:r>
              <a:rPr lang="en-US" sz="2000" dirty="0" smtClean="0"/>
              <a:t>  = -150 V  (fully depleted)</a:t>
            </a:r>
          </a:p>
          <a:p>
            <a:r>
              <a:rPr lang="en-US" sz="2000" dirty="0" err="1" smtClean="0"/>
              <a:t>m.p</a:t>
            </a:r>
            <a:r>
              <a:rPr lang="en-US" sz="2000" dirty="0" smtClean="0"/>
              <a:t>. charge value = 25000 e-</a:t>
            </a:r>
            <a:endParaRPr lang="en-US" sz="2000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3128357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/>
              <a:t>Energy Deposit in Si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15625" t="12484" r="51875" b="30299"/>
          <a:stretch>
            <a:fillRect/>
          </a:stretch>
        </p:blipFill>
        <p:spPr bwMode="auto">
          <a:xfrm>
            <a:off x="4648200" y="1600200"/>
            <a:ext cx="396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/>
          <a:srcRect l="53750" t="13524" r="22500" b="10533"/>
          <a:stretch>
            <a:fillRect/>
          </a:stretch>
        </p:blipFill>
        <p:spPr bwMode="auto">
          <a:xfrm>
            <a:off x="762000" y="914400"/>
            <a:ext cx="2895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4788362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/>
              <a:t>Simulating </a:t>
            </a:r>
            <a:r>
              <a:rPr lang="en-US" sz="2800" b="1" dirty="0" err="1" smtClean="0"/>
              <a:t>m.i.p</a:t>
            </a:r>
            <a:r>
              <a:rPr lang="en-US" sz="2800" b="1" dirty="0" smtClean="0"/>
              <a:t>. with IR Laser</a:t>
            </a:r>
            <a:endParaRPr lang="en-US" sz="2800" b="1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661275" y="6324600"/>
            <a:ext cx="149592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Arial Rounded MT Bold" pitchFamily="34" charset="0"/>
              </a:rPr>
              <a:t>Abtet</a:t>
            </a:r>
            <a:r>
              <a:rPr lang="en-US" sz="1400" b="1" dirty="0" smtClean="0">
                <a:latin typeface="Arial Rounded MT Bold" pitchFamily="34" charset="0"/>
              </a:rPr>
              <a:t> </a:t>
            </a:r>
            <a:r>
              <a:rPr lang="en-US" sz="1400" b="1" dirty="0">
                <a:latin typeface="Arial Rounded MT Bold" pitchFamily="34" charset="0"/>
              </a:rPr>
              <a:t>al.,</a:t>
            </a:r>
          </a:p>
          <a:p>
            <a:r>
              <a:rPr lang="en-US" sz="1400" b="1" dirty="0">
                <a:latin typeface="Arial Rounded MT Bold" pitchFamily="34" charset="0"/>
              </a:rPr>
              <a:t>NIM </a:t>
            </a:r>
            <a:r>
              <a:rPr lang="en-US" sz="1400" b="1" dirty="0" smtClean="0">
                <a:latin typeface="Arial Rounded MT Bold" pitchFamily="34" charset="0"/>
              </a:rPr>
              <a:t>423 (1999)</a:t>
            </a:r>
            <a:endParaRPr lang="en-US" sz="1400" b="1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828800" y="3152775"/>
            <a:ext cx="4979988" cy="588963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Position Sensitive Detectors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88925" y="233363"/>
            <a:ext cx="6128986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err="1"/>
              <a:t>Microstrip</a:t>
            </a:r>
            <a:r>
              <a:rPr lang="en-US" sz="2800" b="1" dirty="0"/>
              <a:t> </a:t>
            </a:r>
            <a:r>
              <a:rPr lang="en-US" sz="2800" b="1" dirty="0" smtClean="0"/>
              <a:t>Detectors  (1D segmentation)</a:t>
            </a:r>
            <a:endParaRPr lang="en-US" sz="2800" b="1" dirty="0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/>
          <a:srcRect l="5338" r="5318" b="3471"/>
          <a:stretch>
            <a:fillRect/>
          </a:stretch>
        </p:blipFill>
        <p:spPr bwMode="auto">
          <a:xfrm>
            <a:off x="838200" y="1600200"/>
            <a:ext cx="7467600" cy="4105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3359150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Microstrip Detectors</a:t>
            </a:r>
          </a:p>
        </p:txBody>
      </p:sp>
      <p:pic>
        <p:nvPicPr>
          <p:cNvPr id="44036" name="Picture 4" descr="ustri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1219200"/>
            <a:ext cx="6172200" cy="47069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50838" y="6019800"/>
            <a:ext cx="68881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25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 pitch microstrip with S/N=75 </a:t>
            </a:r>
            <a:r>
              <a:rPr lang="en-US">
                <a:latin typeface="Wingdings 3" pitchFamily="18" charset="2"/>
              </a:rPr>
              <a:t>g</a:t>
            </a:r>
            <a:r>
              <a:rPr lang="en-US"/>
              <a:t> </a:t>
            </a:r>
            <a:r>
              <a:rPr lang="en-US">
                <a:latin typeface="Symbol" pitchFamily="18" charset="2"/>
              </a:rPr>
              <a:t>s</a:t>
            </a:r>
            <a:r>
              <a:rPr lang="en-US" b="1" baseline="-25000"/>
              <a:t>point</a:t>
            </a:r>
            <a:r>
              <a:rPr lang="en-US"/>
              <a:t> = 1.3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7661275" y="6324600"/>
            <a:ext cx="148272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 err="1">
                <a:latin typeface="Arial Rounded MT Bold" pitchFamily="34" charset="0"/>
              </a:rPr>
              <a:t>Straver</a:t>
            </a:r>
            <a:r>
              <a:rPr lang="en-US" sz="1400" b="1" dirty="0">
                <a:latin typeface="Arial Rounded MT Bold" pitchFamily="34" charset="0"/>
              </a:rPr>
              <a:t> et al.,</a:t>
            </a:r>
          </a:p>
          <a:p>
            <a:r>
              <a:rPr lang="en-US" sz="1400" b="1" dirty="0">
                <a:latin typeface="Arial Rounded MT Bold" pitchFamily="34" charset="0"/>
              </a:rPr>
              <a:t>NIM 348 (1994)</a:t>
            </a: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1066800"/>
            <a:ext cx="3011487" cy="449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7677871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Double-sided Strip </a:t>
            </a:r>
            <a:r>
              <a:rPr lang="en-US" sz="2800" b="1" dirty="0" smtClean="0"/>
              <a:t>Detectors (1+1D segmentation)</a:t>
            </a:r>
            <a:endParaRPr lang="en-US" sz="2800" b="1" dirty="0"/>
          </a:p>
        </p:txBody>
      </p:sp>
      <p:pic>
        <p:nvPicPr>
          <p:cNvPr id="91151" name="Picture 15"/>
          <p:cNvPicPr>
            <a:picLocks noChangeAspect="1" noChangeArrowheads="1"/>
          </p:cNvPicPr>
          <p:nvPr/>
        </p:nvPicPr>
        <p:blipFill>
          <a:blip r:embed="rId2"/>
          <a:srcRect l="11719" t="19792" r="13281" b="9375"/>
          <a:stretch>
            <a:fillRect/>
          </a:stretch>
        </p:blipFill>
        <p:spPr bwMode="auto">
          <a:xfrm>
            <a:off x="914400" y="1143000"/>
            <a:ext cx="7315200" cy="518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6015558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From Strips </a:t>
            </a:r>
            <a:r>
              <a:rPr lang="en-US" sz="2800" b="1" dirty="0" smtClean="0"/>
              <a:t>(1D) to </a:t>
            </a:r>
            <a:r>
              <a:rPr lang="en-US" sz="2800" b="1" dirty="0"/>
              <a:t>Pixel </a:t>
            </a:r>
            <a:r>
              <a:rPr lang="en-US" sz="2800" b="1" dirty="0" smtClean="0"/>
              <a:t>(2D) Detectors</a:t>
            </a:r>
            <a:endParaRPr lang="en-US" sz="2800" b="1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8838" y="1336675"/>
            <a:ext cx="4983162" cy="4759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50183" name="Oval 7"/>
          <p:cNvSpPr>
            <a:spLocks noChangeArrowheads="1"/>
          </p:cNvSpPr>
          <p:nvPr/>
        </p:nvSpPr>
        <p:spPr bwMode="auto">
          <a:xfrm>
            <a:off x="4648200" y="2514600"/>
            <a:ext cx="228600" cy="228600"/>
          </a:xfrm>
          <a:prstGeom prst="ellipse">
            <a:avLst/>
          </a:prstGeom>
          <a:solidFill>
            <a:schemeClr val="hlink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2514600" y="838200"/>
            <a:ext cx="3429000" cy="5181600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5791200" y="3581400"/>
            <a:ext cx="228600" cy="228600"/>
          </a:xfrm>
          <a:prstGeom prst="ellipse">
            <a:avLst/>
          </a:prstGeom>
          <a:solidFill>
            <a:schemeClr val="hlink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4495800" y="6113463"/>
            <a:ext cx="641350" cy="406400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34" y="207"/>
              </a:cxn>
              <a:cxn ang="0">
                <a:pos x="223" y="0"/>
              </a:cxn>
              <a:cxn ang="0">
                <a:pos x="275" y="207"/>
              </a:cxn>
              <a:cxn ang="0">
                <a:pos x="404" y="207"/>
              </a:cxn>
            </a:cxnLst>
            <a:rect l="0" t="0" r="r" b="b"/>
            <a:pathLst>
              <a:path w="404" h="256">
                <a:moveTo>
                  <a:pt x="0" y="215"/>
                </a:moveTo>
                <a:cubicBezTo>
                  <a:pt x="11" y="212"/>
                  <a:pt x="22" y="208"/>
                  <a:pt x="34" y="207"/>
                </a:cubicBezTo>
                <a:cubicBezTo>
                  <a:pt x="278" y="179"/>
                  <a:pt x="212" y="256"/>
                  <a:pt x="223" y="0"/>
                </a:cubicBezTo>
                <a:cubicBezTo>
                  <a:pt x="223" y="1"/>
                  <a:pt x="223" y="198"/>
                  <a:pt x="275" y="207"/>
                </a:cubicBezTo>
                <a:cubicBezTo>
                  <a:pt x="317" y="214"/>
                  <a:pt x="361" y="207"/>
                  <a:pt x="404" y="207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187" name="Freeform 11"/>
          <p:cNvSpPr>
            <a:spLocks/>
          </p:cNvSpPr>
          <p:nvPr/>
        </p:nvSpPr>
        <p:spPr bwMode="auto">
          <a:xfrm>
            <a:off x="8274050" y="2286000"/>
            <a:ext cx="641350" cy="406400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34" y="207"/>
              </a:cxn>
              <a:cxn ang="0">
                <a:pos x="223" y="0"/>
              </a:cxn>
              <a:cxn ang="0">
                <a:pos x="275" y="207"/>
              </a:cxn>
              <a:cxn ang="0">
                <a:pos x="404" y="207"/>
              </a:cxn>
            </a:cxnLst>
            <a:rect l="0" t="0" r="r" b="b"/>
            <a:pathLst>
              <a:path w="404" h="256">
                <a:moveTo>
                  <a:pt x="0" y="215"/>
                </a:moveTo>
                <a:cubicBezTo>
                  <a:pt x="11" y="212"/>
                  <a:pt x="22" y="208"/>
                  <a:pt x="34" y="207"/>
                </a:cubicBezTo>
                <a:cubicBezTo>
                  <a:pt x="278" y="179"/>
                  <a:pt x="212" y="256"/>
                  <a:pt x="223" y="0"/>
                </a:cubicBezTo>
                <a:cubicBezTo>
                  <a:pt x="223" y="1"/>
                  <a:pt x="223" y="198"/>
                  <a:pt x="275" y="207"/>
                </a:cubicBezTo>
                <a:cubicBezTo>
                  <a:pt x="317" y="214"/>
                  <a:pt x="361" y="207"/>
                  <a:pt x="404" y="207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V="1">
            <a:off x="4267200" y="990600"/>
            <a:ext cx="3429000" cy="5181600"/>
          </a:xfrm>
          <a:prstGeom prst="line">
            <a:avLst/>
          </a:prstGeom>
          <a:noFill/>
          <a:ln w="28575">
            <a:solidFill>
              <a:srgbClr val="CCCC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8274050" y="3403600"/>
            <a:ext cx="641350" cy="406400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34" y="207"/>
              </a:cxn>
              <a:cxn ang="0">
                <a:pos x="223" y="0"/>
              </a:cxn>
              <a:cxn ang="0">
                <a:pos x="275" y="207"/>
              </a:cxn>
              <a:cxn ang="0">
                <a:pos x="404" y="207"/>
              </a:cxn>
            </a:cxnLst>
            <a:rect l="0" t="0" r="r" b="b"/>
            <a:pathLst>
              <a:path w="404" h="256">
                <a:moveTo>
                  <a:pt x="0" y="215"/>
                </a:moveTo>
                <a:cubicBezTo>
                  <a:pt x="11" y="212"/>
                  <a:pt x="22" y="208"/>
                  <a:pt x="34" y="207"/>
                </a:cubicBezTo>
                <a:cubicBezTo>
                  <a:pt x="278" y="179"/>
                  <a:pt x="212" y="256"/>
                  <a:pt x="223" y="0"/>
                </a:cubicBezTo>
                <a:cubicBezTo>
                  <a:pt x="223" y="1"/>
                  <a:pt x="223" y="198"/>
                  <a:pt x="275" y="207"/>
                </a:cubicBezTo>
                <a:cubicBezTo>
                  <a:pt x="317" y="214"/>
                  <a:pt x="361" y="207"/>
                  <a:pt x="404" y="207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191" name="Freeform 15"/>
          <p:cNvSpPr>
            <a:spLocks/>
          </p:cNvSpPr>
          <p:nvPr/>
        </p:nvSpPr>
        <p:spPr bwMode="auto">
          <a:xfrm>
            <a:off x="5562600" y="6096000"/>
            <a:ext cx="641350" cy="406400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34" y="207"/>
              </a:cxn>
              <a:cxn ang="0">
                <a:pos x="223" y="0"/>
              </a:cxn>
              <a:cxn ang="0">
                <a:pos x="275" y="207"/>
              </a:cxn>
              <a:cxn ang="0">
                <a:pos x="404" y="207"/>
              </a:cxn>
            </a:cxnLst>
            <a:rect l="0" t="0" r="r" b="b"/>
            <a:pathLst>
              <a:path w="404" h="256">
                <a:moveTo>
                  <a:pt x="0" y="215"/>
                </a:moveTo>
                <a:cubicBezTo>
                  <a:pt x="11" y="212"/>
                  <a:pt x="22" y="208"/>
                  <a:pt x="34" y="207"/>
                </a:cubicBezTo>
                <a:cubicBezTo>
                  <a:pt x="278" y="179"/>
                  <a:pt x="212" y="256"/>
                  <a:pt x="223" y="0"/>
                </a:cubicBezTo>
                <a:cubicBezTo>
                  <a:pt x="223" y="1"/>
                  <a:pt x="223" y="198"/>
                  <a:pt x="275" y="207"/>
                </a:cubicBezTo>
                <a:cubicBezTo>
                  <a:pt x="317" y="214"/>
                  <a:pt x="361" y="207"/>
                  <a:pt x="404" y="207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193" name="Oval 17"/>
          <p:cNvSpPr>
            <a:spLocks noChangeArrowheads="1"/>
          </p:cNvSpPr>
          <p:nvPr/>
        </p:nvSpPr>
        <p:spPr bwMode="auto">
          <a:xfrm>
            <a:off x="5791200" y="2514600"/>
            <a:ext cx="228600" cy="228600"/>
          </a:xfrm>
          <a:prstGeom prst="ellipse">
            <a:avLst/>
          </a:prstGeom>
          <a:solidFill>
            <a:srgbClr val="FF505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94" name="Oval 18"/>
          <p:cNvSpPr>
            <a:spLocks noChangeArrowheads="1"/>
          </p:cNvSpPr>
          <p:nvPr/>
        </p:nvSpPr>
        <p:spPr bwMode="auto">
          <a:xfrm>
            <a:off x="4648200" y="3581400"/>
            <a:ext cx="228600" cy="228600"/>
          </a:xfrm>
          <a:prstGeom prst="ellipse">
            <a:avLst/>
          </a:prstGeom>
          <a:solidFill>
            <a:srgbClr val="FF505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228600" y="1066800"/>
            <a:ext cx="2535438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sz="2000" dirty="0">
                <a:latin typeface="Lucida Console" pitchFamily="49" charset="0"/>
              </a:rPr>
              <a:t>x</a:t>
            </a:r>
            <a:r>
              <a:rPr lang="en-US" dirty="0"/>
              <a:t> 1D information </a:t>
            </a:r>
          </a:p>
          <a:p>
            <a:r>
              <a:rPr lang="en-US" dirty="0"/>
              <a:t>generates ambiguities:</a:t>
            </a:r>
          </a:p>
          <a:p>
            <a:endParaRPr lang="en-US" dirty="0"/>
          </a:p>
          <a:p>
            <a:r>
              <a:rPr lang="en-US" dirty="0"/>
              <a:t>n hits </a:t>
            </a:r>
            <a:r>
              <a:rPr lang="en-US" dirty="0">
                <a:latin typeface="Wingdings 3" pitchFamily="18" charset="2"/>
              </a:rPr>
              <a:t>g</a:t>
            </a:r>
            <a:r>
              <a:rPr lang="en-US" dirty="0"/>
              <a:t> n</a:t>
            </a:r>
            <a:r>
              <a:rPr lang="en-US" b="1" baseline="30000" dirty="0"/>
              <a:t>2</a:t>
            </a:r>
            <a:r>
              <a:rPr lang="en-US" dirty="0"/>
              <a:t> combinations</a:t>
            </a:r>
          </a:p>
          <a:p>
            <a:r>
              <a:rPr lang="en-US" dirty="0"/>
              <a:t>of which n</a:t>
            </a:r>
            <a:r>
              <a:rPr lang="en-US" b="1" baseline="30000" dirty="0"/>
              <a:t>2</a:t>
            </a:r>
            <a:r>
              <a:rPr lang="en-US" dirty="0"/>
              <a:t>-n are ghosts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r>
              <a:rPr lang="en-US" dirty="0"/>
              <a:t>Pattern recognition of </a:t>
            </a:r>
          </a:p>
          <a:p>
            <a:r>
              <a:rPr lang="en-US" dirty="0"/>
              <a:t>2 particle tracks on </a:t>
            </a:r>
          </a:p>
          <a:p>
            <a:r>
              <a:rPr lang="en-US" dirty="0"/>
              <a:t>double-sided </a:t>
            </a:r>
            <a:r>
              <a:rPr lang="en-US" dirty="0" err="1"/>
              <a:t>microstrips</a:t>
            </a:r>
            <a:endParaRPr lang="en-US" dirty="0"/>
          </a:p>
          <a:p>
            <a:endParaRPr lang="en-US" dirty="0"/>
          </a:p>
          <a:p>
            <a:r>
              <a:rPr lang="en-US" u="sng" dirty="0"/>
              <a:t>Need real 2D info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sz="2400" dirty="0"/>
              <a:t>from strip to pixel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" y="990600"/>
            <a:ext cx="9090025" cy="5405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2400" y="65782"/>
            <a:ext cx="8057783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Vertex Detectors and Extrapolation Resolution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76200" y="233363"/>
            <a:ext cx="4024313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2D Sensor + 1D Readout 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76200" y="762000"/>
            <a:ext cx="3586751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Main limitation due to interconnect;</a:t>
            </a:r>
          </a:p>
          <a:p>
            <a:r>
              <a:rPr lang="en-US" dirty="0"/>
              <a:t>How to bring charge from detector </a:t>
            </a:r>
            <a:endParaRPr lang="en-US" dirty="0" smtClean="0"/>
          </a:p>
          <a:p>
            <a:r>
              <a:rPr lang="en-US" dirty="0" smtClean="0"/>
              <a:t>node to </a:t>
            </a:r>
            <a:r>
              <a:rPr lang="en-US" dirty="0"/>
              <a:t>readout node ? 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76201" y="1708150"/>
            <a:ext cx="38100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Concerns are length of connections </a:t>
            </a:r>
          </a:p>
          <a:p>
            <a:r>
              <a:rPr lang="en-US" dirty="0"/>
              <a:t>(capacity), technical feasibility</a:t>
            </a:r>
          </a:p>
          <a:p>
            <a:r>
              <a:rPr lang="en-US" dirty="0"/>
              <a:t>of high channel density;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152400" y="2782669"/>
            <a:ext cx="713689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Early solution</a:t>
            </a:r>
            <a:r>
              <a:rPr lang="en-US" dirty="0"/>
              <a:t>: shift charge from detector node to detector chip periphery:</a:t>
            </a:r>
          </a:p>
          <a:p>
            <a:r>
              <a:rPr lang="en-US" dirty="0">
                <a:latin typeface="Wingdings 3" pitchFamily="18" charset="2"/>
              </a:rPr>
              <a:t>g</a:t>
            </a:r>
            <a:r>
              <a:rPr lang="en-US" dirty="0"/>
              <a:t> </a:t>
            </a:r>
            <a:r>
              <a:rPr lang="en-US" b="1" dirty="0"/>
              <a:t>Charge Coupled Devices (CCDs)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200400"/>
            <a:ext cx="4953510" cy="365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61950" y="3581400"/>
            <a:ext cx="3067050" cy="3117850"/>
          </a:xfrm>
          <a:prstGeom prst="rect">
            <a:avLst/>
          </a:prstGeom>
          <a:noFill/>
          <a:ln w="9525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NA32 Fixed Target</a:t>
            </a:r>
          </a:p>
          <a:p>
            <a:r>
              <a:rPr lang="en-US" dirty="0"/>
              <a:t>Experiment at </a:t>
            </a:r>
          </a:p>
          <a:p>
            <a:r>
              <a:rPr lang="en-US" dirty="0"/>
              <a:t>CERN SPS</a:t>
            </a:r>
          </a:p>
          <a:p>
            <a:r>
              <a:rPr lang="en-US" dirty="0"/>
              <a:t>(1984-1986)</a:t>
            </a:r>
          </a:p>
          <a:p>
            <a:endParaRPr lang="en-US" dirty="0"/>
          </a:p>
          <a:p>
            <a:r>
              <a:rPr lang="en-US" dirty="0"/>
              <a:t>200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 beam on Be</a:t>
            </a:r>
          </a:p>
          <a:p>
            <a:endParaRPr lang="en-US" dirty="0"/>
          </a:p>
          <a:p>
            <a:r>
              <a:rPr lang="en-US" dirty="0"/>
              <a:t>2 layers of CCDs</a:t>
            </a:r>
          </a:p>
          <a:p>
            <a:endParaRPr lang="en-US" dirty="0"/>
          </a:p>
          <a:p>
            <a:r>
              <a:rPr lang="en-US" dirty="0"/>
              <a:t>Observation of </a:t>
            </a:r>
          </a:p>
          <a:p>
            <a:r>
              <a:rPr lang="en-US" dirty="0" err="1">
                <a:latin typeface="Symbol" pitchFamily="18" charset="2"/>
              </a:rPr>
              <a:t>L</a:t>
            </a:r>
            <a:r>
              <a:rPr lang="en-US" b="1" baseline="-25000" dirty="0" err="1"/>
              <a:t>c</a:t>
            </a:r>
            <a:r>
              <a:rPr lang="en-US" b="1" dirty="0"/>
              <a:t> </a:t>
            </a:r>
            <a:r>
              <a:rPr lang="en-US" dirty="0"/>
              <a:t>baryon decay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04800"/>
            <a:ext cx="2504716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685800"/>
            <a:ext cx="2486862" cy="2019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4592" y="233363"/>
            <a:ext cx="1529008" cy="95410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Sensor </a:t>
            </a:r>
            <a:endParaRPr lang="en-US" sz="2800" b="1" dirty="0" smtClean="0"/>
          </a:p>
          <a:p>
            <a:r>
              <a:rPr lang="en-US" sz="2800" b="1" dirty="0" smtClean="0"/>
              <a:t>Topology</a:t>
            </a:r>
            <a:endParaRPr lang="en-US" sz="2800" b="1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649698"/>
            <a:ext cx="3437467" cy="320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8434" name="Picture 2" descr="topology"/>
          <p:cNvPicPr>
            <a:picLocks noChangeAspect="1" noChangeArrowheads="1"/>
          </p:cNvPicPr>
          <p:nvPr/>
        </p:nvPicPr>
        <p:blipFill>
          <a:blip r:embed="rId3"/>
          <a:srcRect t="12373" b="7576"/>
          <a:stretch>
            <a:fillRect/>
          </a:stretch>
        </p:blipFill>
        <p:spPr bwMode="auto">
          <a:xfrm>
            <a:off x="2438400" y="152401"/>
            <a:ext cx="6477000" cy="36592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9600" y="3967877"/>
            <a:ext cx="3668713" cy="25853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First Hybrid Pixel Detector for HEP</a:t>
            </a:r>
          </a:p>
          <a:p>
            <a:r>
              <a:rPr lang="en-US" dirty="0" smtClean="0"/>
              <a:t>WA97 </a:t>
            </a:r>
            <a:r>
              <a:rPr lang="en-US" dirty="0"/>
              <a:t>Fixed Target</a:t>
            </a:r>
          </a:p>
          <a:p>
            <a:r>
              <a:rPr lang="en-US" dirty="0"/>
              <a:t>Experiment at </a:t>
            </a:r>
          </a:p>
          <a:p>
            <a:r>
              <a:rPr lang="en-US" dirty="0"/>
              <a:t>CERN SPS</a:t>
            </a:r>
          </a:p>
          <a:p>
            <a:r>
              <a:rPr lang="en-US" dirty="0"/>
              <a:t>(1995-1996)</a:t>
            </a:r>
          </a:p>
          <a:p>
            <a:endParaRPr lang="en-US" dirty="0"/>
          </a:p>
          <a:p>
            <a:r>
              <a:rPr lang="en-US" dirty="0" err="1"/>
              <a:t>Pb</a:t>
            </a:r>
            <a:r>
              <a:rPr lang="en-US" dirty="0"/>
              <a:t> beam on </a:t>
            </a:r>
            <a:r>
              <a:rPr lang="en-US" dirty="0" err="1"/>
              <a:t>Pb</a:t>
            </a:r>
            <a:r>
              <a:rPr lang="en-US" dirty="0"/>
              <a:t> target</a:t>
            </a:r>
          </a:p>
          <a:p>
            <a:endParaRPr lang="en-US" dirty="0"/>
          </a:p>
          <a:p>
            <a:r>
              <a:rPr lang="en-US" dirty="0"/>
              <a:t>Hybrid Pixel Telescope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6315075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2D Sensor + 2D Readout: Hybrid Pixels </a:t>
            </a:r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066800"/>
            <a:ext cx="4648200" cy="273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42888" y="3581400"/>
            <a:ext cx="8123237" cy="295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u="sng"/>
              <a:t>Advantages</a:t>
            </a:r>
            <a:r>
              <a:rPr lang="en-US"/>
              <a:t> include:</a:t>
            </a:r>
          </a:p>
          <a:p>
            <a:r>
              <a:rPr lang="en-US"/>
              <a:t>sophisticated signal processing on-pixel </a:t>
            </a:r>
          </a:p>
          <a:p>
            <a:r>
              <a:rPr lang="en-US"/>
              <a:t>(TOT, trigger, sparsification, calibration, autocorrelation);</a:t>
            </a:r>
          </a:p>
          <a:p>
            <a:r>
              <a:rPr lang="en-US"/>
              <a:t>decouple process for sensor and readout electronics;</a:t>
            </a:r>
          </a:p>
          <a:p>
            <a:pPr>
              <a:lnSpc>
                <a:spcPct val="85000"/>
              </a:lnSpc>
            </a:pPr>
            <a:endParaRPr lang="en-US"/>
          </a:p>
          <a:p>
            <a:r>
              <a:rPr lang="en-US" u="sng"/>
              <a:t>Main Limitations</a:t>
            </a:r>
            <a:r>
              <a:rPr lang="en-US"/>
              <a:t> are:</a:t>
            </a:r>
          </a:p>
          <a:p>
            <a:r>
              <a:rPr lang="en-US"/>
              <a:t>large(r) material budget, pixel cell size limited by electronics cell</a:t>
            </a:r>
          </a:p>
          <a:p>
            <a:r>
              <a:rPr lang="en-US"/>
              <a:t>and interconnect (bump bonding) pitch (~40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m).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215900" y="914400"/>
            <a:ext cx="4127500" cy="2557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Pioneered in DELPHI at LEP</a:t>
            </a:r>
          </a:p>
          <a:p>
            <a:r>
              <a:rPr lang="en-US"/>
              <a:t>and extensively used at LHC;</a:t>
            </a:r>
          </a:p>
          <a:p>
            <a:pPr>
              <a:lnSpc>
                <a:spcPct val="75000"/>
              </a:lnSpc>
            </a:pPr>
            <a:endParaRPr lang="en-US"/>
          </a:p>
          <a:p>
            <a:r>
              <a:rPr lang="en-US"/>
              <a:t>Great progress in bump bonding</a:t>
            </a:r>
          </a:p>
          <a:p>
            <a:r>
              <a:rPr lang="en-US"/>
              <a:t>pitch and yields;</a:t>
            </a:r>
          </a:p>
          <a:p>
            <a:endParaRPr lang="en-US"/>
          </a:p>
          <a:p>
            <a:r>
              <a:rPr lang="en-US"/>
              <a:t>Spinoff to imaging (MediPix)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5359400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Pitch Size, Occupancy, Resolution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2239780" cy="46166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/>
              <a:t>Binary Readout:</a:t>
            </a:r>
          </a:p>
        </p:txBody>
      </p:sp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4495800" y="922338"/>
          <a:ext cx="4419600" cy="212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1955520" imgH="939600" progId="Equation.3">
                  <p:embed/>
                </p:oleObj>
              </mc:Choice>
              <mc:Fallback>
                <p:oleObj name="Equation" r:id="rId3" imgW="1955520" imgH="939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922338"/>
                        <a:ext cx="4419600" cy="2122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28600" y="3267075"/>
            <a:ext cx="2902911" cy="46166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/>
              <a:t>Charge Interpolation: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28600" y="3886200"/>
            <a:ext cx="5562600" cy="2667000"/>
            <a:chOff x="2640" y="2448"/>
            <a:chExt cx="3072" cy="1598"/>
          </a:xfrm>
        </p:grpSpPr>
        <p:pic>
          <p:nvPicPr>
            <p:cNvPr id="46089" name="Picture 9" descr="hit_track"/>
            <p:cNvPicPr>
              <a:picLocks noChangeAspect="1" noChangeArrowheads="1"/>
            </p:cNvPicPr>
            <p:nvPr/>
          </p:nvPicPr>
          <p:blipFill>
            <a:blip r:embed="rId5"/>
            <a:srcRect t="18982" b="5293"/>
            <a:stretch>
              <a:fillRect/>
            </a:stretch>
          </p:blipFill>
          <p:spPr bwMode="auto">
            <a:xfrm>
              <a:off x="2640" y="2448"/>
              <a:ext cx="3072" cy="1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090" name="Text Box 10"/>
            <p:cNvSpPr txBox="1">
              <a:spLocks noChangeArrowheads="1"/>
            </p:cNvSpPr>
            <p:nvPr/>
          </p:nvSpPr>
          <p:spPr bwMode="auto">
            <a:xfrm>
              <a:off x="4800" y="3168"/>
              <a:ext cx="794" cy="34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Lucida Sans" pitchFamily="34" charset="0"/>
                </a:rPr>
                <a:t>extrapolated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Lucida Sans" pitchFamily="34" charset="0"/>
                </a:rPr>
                <a:t>track</a:t>
              </a:r>
            </a:p>
          </p:txBody>
        </p:sp>
        <p:sp>
          <p:nvSpPr>
            <p:cNvPr id="46091" name="Text Box 11"/>
            <p:cNvSpPr txBox="1">
              <a:spLocks noChangeArrowheads="1"/>
            </p:cNvSpPr>
            <p:nvPr/>
          </p:nvSpPr>
          <p:spPr bwMode="auto">
            <a:xfrm>
              <a:off x="3984" y="3072"/>
              <a:ext cx="555" cy="20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  <a:latin typeface="Lucida Sans" pitchFamily="34" charset="0"/>
                </a:rPr>
                <a:t>Reco Hit</a:t>
              </a:r>
            </a:p>
          </p:txBody>
        </p:sp>
        <p:sp>
          <p:nvSpPr>
            <p:cNvPr id="46092" name="Text Box 12"/>
            <p:cNvSpPr txBox="1">
              <a:spLocks noChangeArrowheads="1"/>
            </p:cNvSpPr>
            <p:nvPr/>
          </p:nvSpPr>
          <p:spPr bwMode="auto">
            <a:xfrm>
              <a:off x="2832" y="2793"/>
              <a:ext cx="537" cy="22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CC0000"/>
                  </a:solidFill>
                  <a:latin typeface="Lucida Sans" pitchFamily="34" charset="0"/>
                </a:rPr>
                <a:t>Cluster</a:t>
              </a:r>
            </a:p>
          </p:txBody>
        </p:sp>
      </p:grp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4262438" y="3905250"/>
            <a:ext cx="1184940" cy="92333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LBNL Pixel</a:t>
            </a: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Telescope</a:t>
            </a:r>
            <a:endParaRPr lang="en-US" sz="1800" b="1" dirty="0">
              <a:solidFill>
                <a:schemeClr val="bg1"/>
              </a:solidFill>
            </a:endParaRPr>
          </a:p>
          <a:p>
            <a:r>
              <a:rPr lang="en-US" sz="1800" b="1" dirty="0">
                <a:solidFill>
                  <a:schemeClr val="bg1"/>
                </a:solidFill>
              </a:rPr>
              <a:t>1.5 </a:t>
            </a:r>
            <a:r>
              <a:rPr lang="en-US" sz="1800" b="1" dirty="0" err="1">
                <a:solidFill>
                  <a:schemeClr val="bg1"/>
                </a:solidFill>
              </a:rPr>
              <a:t>GeV</a:t>
            </a:r>
            <a:r>
              <a:rPr lang="en-US" sz="1800" b="1" dirty="0">
                <a:solidFill>
                  <a:schemeClr val="bg1"/>
                </a:solidFill>
              </a:rPr>
              <a:t> e</a:t>
            </a:r>
            <a:r>
              <a:rPr lang="en-US" sz="1800" b="1" baseline="30000" dirty="0">
                <a:solidFill>
                  <a:schemeClr val="bg1"/>
                </a:solidFill>
                <a:latin typeface="Symbol" pitchFamily="18" charset="2"/>
              </a:rPr>
              <a:t>-</a:t>
            </a:r>
          </a:p>
        </p:txBody>
      </p:sp>
      <p:sp>
        <p:nvSpPr>
          <p:cNvPr id="46094" name="Line 14"/>
          <p:cNvSpPr>
            <a:spLocks noChangeShapeType="1"/>
          </p:cNvSpPr>
          <p:nvPr/>
        </p:nvSpPr>
        <p:spPr bwMode="auto">
          <a:xfrm>
            <a:off x="304800" y="3124200"/>
            <a:ext cx="868680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6095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1658938"/>
            <a:ext cx="2590800" cy="135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5867400" y="5127625"/>
            <a:ext cx="2676525" cy="739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200" dirty="0"/>
              <a:t>V=100 V, d = 300 </a:t>
            </a:r>
            <a:r>
              <a:rPr lang="en-US" sz="2200" dirty="0">
                <a:latin typeface="Symbol" pitchFamily="18" charset="2"/>
              </a:rPr>
              <a:t>m</a:t>
            </a:r>
            <a:r>
              <a:rPr lang="en-US" sz="2200" dirty="0"/>
              <a:t>m</a:t>
            </a:r>
          </a:p>
          <a:p>
            <a:pPr>
              <a:lnSpc>
                <a:spcPct val="85000"/>
              </a:lnSpc>
            </a:pPr>
            <a:r>
              <a:rPr lang="en-US" sz="2800" dirty="0" err="1">
                <a:latin typeface="Symbol" pitchFamily="18" charset="2"/>
              </a:rPr>
              <a:t>s</a:t>
            </a:r>
            <a:r>
              <a:rPr lang="en-US" sz="2800" b="1" baseline="-25000" dirty="0" err="1"/>
              <a:t>charge</a:t>
            </a:r>
            <a:r>
              <a:rPr lang="en-US" sz="2800" dirty="0"/>
              <a:t> ~ 7 </a:t>
            </a:r>
            <a:r>
              <a:rPr lang="en-US" sz="2800" dirty="0">
                <a:latin typeface="Symbol" pitchFamily="18" charset="2"/>
              </a:rPr>
              <a:t>m</a:t>
            </a:r>
            <a:r>
              <a:rPr lang="en-US" sz="2800" dirty="0"/>
              <a:t>m</a:t>
            </a: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5916612" y="5965825"/>
            <a:ext cx="2389188" cy="739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200" dirty="0"/>
              <a:t>V~0 V, d = 15 </a:t>
            </a:r>
            <a:r>
              <a:rPr lang="en-US" sz="2200" dirty="0">
                <a:latin typeface="Symbol" pitchFamily="18" charset="2"/>
              </a:rPr>
              <a:t>m</a:t>
            </a:r>
            <a:r>
              <a:rPr lang="en-US" sz="2200" dirty="0"/>
              <a:t>m</a:t>
            </a:r>
          </a:p>
          <a:p>
            <a:pPr>
              <a:lnSpc>
                <a:spcPct val="85000"/>
              </a:lnSpc>
            </a:pPr>
            <a:r>
              <a:rPr lang="en-US" sz="2800" dirty="0" err="1">
                <a:latin typeface="Symbol" pitchFamily="18" charset="2"/>
              </a:rPr>
              <a:t>s</a:t>
            </a:r>
            <a:r>
              <a:rPr lang="en-US" sz="2800" b="1" baseline="-25000" dirty="0" err="1"/>
              <a:t>charge</a:t>
            </a:r>
            <a:r>
              <a:rPr lang="en-US" sz="2800" dirty="0"/>
              <a:t> ~ 15 </a:t>
            </a:r>
            <a:r>
              <a:rPr lang="en-US" sz="2800" dirty="0">
                <a:latin typeface="Symbol" pitchFamily="18" charset="2"/>
              </a:rPr>
              <a:t>m</a:t>
            </a:r>
            <a:r>
              <a:rPr lang="en-US" sz="2800" dirty="0"/>
              <a:t>m</a:t>
            </a:r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4343400" y="2057400"/>
            <a:ext cx="2209800" cy="9906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6553200" y="3200400"/>
            <a:ext cx="2514600" cy="9906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4495800" y="838200"/>
          <a:ext cx="4419600" cy="212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7" imgW="1955520" imgH="939600" progId="Equation.3">
                  <p:embed/>
                </p:oleObj>
              </mc:Choice>
              <mc:Fallback>
                <p:oleObj name="Equation" r:id="rId7" imgW="1955520" imgH="939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838200"/>
                        <a:ext cx="4419600" cy="212248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6"/>
          <p:cNvGraphicFramePr>
            <a:graphicFrameLocks noChangeAspect="1"/>
          </p:cNvGraphicFramePr>
          <p:nvPr/>
        </p:nvGraphicFramePr>
        <p:xfrm>
          <a:off x="6324600" y="3200400"/>
          <a:ext cx="2286000" cy="104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8" imgW="863280" imgH="393480" progId="Equation.3">
                  <p:embed/>
                </p:oleObj>
              </mc:Choice>
              <mc:Fallback>
                <p:oleObj name="Equation" r:id="rId8" imgW="863280" imgH="3934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3200400"/>
                        <a:ext cx="2286000" cy="1042987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5867400" y="4370203"/>
          <a:ext cx="3200400" cy="658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10" imgW="1358640" imgH="279360" progId="Equation.3">
                  <p:embed/>
                </p:oleObj>
              </mc:Choice>
              <mc:Fallback>
                <p:oleObj name="Equation" r:id="rId10" imgW="1358640" imgH="27936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370203"/>
                        <a:ext cx="3200400" cy="658997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4395788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Pitch and Charge Sampling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219200"/>
            <a:ext cx="4572000" cy="516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7661275" y="6324600"/>
            <a:ext cx="148272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 Rounded MT Bold" pitchFamily="34" charset="0"/>
              </a:rPr>
              <a:t>Antinori et al.,</a:t>
            </a:r>
          </a:p>
          <a:p>
            <a:r>
              <a:rPr lang="en-US" sz="1400" b="1">
                <a:latin typeface="Arial Rounded MT Bold" pitchFamily="34" charset="0"/>
              </a:rPr>
              <a:t>NIM 288 (1990)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01613" y="1098550"/>
            <a:ext cx="3913187" cy="155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CERN WA-92 decay detector:</a:t>
            </a:r>
          </a:p>
          <a:p>
            <a:r>
              <a:rPr lang="en-US"/>
              <a:t>Microstrip detector with </a:t>
            </a:r>
          </a:p>
          <a:p>
            <a:r>
              <a:rPr lang="en-US"/>
              <a:t>10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 pitch and individual</a:t>
            </a:r>
          </a:p>
          <a:p>
            <a:r>
              <a:rPr lang="en-US"/>
              <a:t>strip readout;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228600" y="2759075"/>
            <a:ext cx="3227388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Charge centre of gravity </a:t>
            </a:r>
          </a:p>
          <a:p>
            <a:r>
              <a:rPr lang="en-US"/>
              <a:t>reconstruction;</a:t>
            </a:r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228600" y="3733800"/>
            <a:ext cx="4108450" cy="2647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Space resolution depends also</a:t>
            </a:r>
          </a:p>
          <a:p>
            <a:r>
              <a:rPr lang="en-US"/>
              <a:t>on detector thickness:</a:t>
            </a:r>
          </a:p>
          <a:p>
            <a:r>
              <a:rPr lang="en-US"/>
              <a:t>300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 thick detector has more </a:t>
            </a:r>
          </a:p>
          <a:p>
            <a:r>
              <a:rPr lang="en-US"/>
              <a:t>charge spread for diffusion </a:t>
            </a:r>
          </a:p>
          <a:p>
            <a:r>
              <a:rPr lang="en-US"/>
              <a:t>(2 strip clusters) and thus better </a:t>
            </a:r>
          </a:p>
          <a:p>
            <a:r>
              <a:rPr lang="en-US"/>
              <a:t>sampling compared to 150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</a:t>
            </a:r>
          </a:p>
          <a:p>
            <a:r>
              <a:rPr lang="en-US"/>
              <a:t>(1 strip clusters);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4395788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Pitch and Charge Sampling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7661275" y="6324600"/>
            <a:ext cx="148272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 Rounded MT Bold" pitchFamily="34" charset="0"/>
              </a:rPr>
              <a:t>Gorelov et al.,</a:t>
            </a:r>
          </a:p>
          <a:p>
            <a:r>
              <a:rPr lang="en-US" sz="1400" b="1">
                <a:latin typeface="Arial Rounded MT Bold" pitchFamily="34" charset="0"/>
              </a:rPr>
              <a:t>NIM 481 (2002)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01613" y="914400"/>
            <a:ext cx="8942387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ATLAS Pixel Tracker: Pixel sensors with 30x382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</a:t>
            </a:r>
            <a:r>
              <a:rPr lang="en-US" b="1" baseline="30000"/>
              <a:t>2</a:t>
            </a:r>
            <a:r>
              <a:rPr lang="en-US"/>
              <a:t> cells </a:t>
            </a:r>
          </a:p>
          <a:p>
            <a:r>
              <a:rPr lang="en-US"/>
              <a:t>Spatial resolution with digital and analog readout for various </a:t>
            </a:r>
          </a:p>
          <a:p>
            <a:r>
              <a:rPr lang="en-US"/>
              <a:t>track incidence angles </a:t>
            </a:r>
            <a:r>
              <a:rPr lang="en-US">
                <a:latin typeface="Symbol" pitchFamily="18" charset="2"/>
              </a:rPr>
              <a:t>a</a:t>
            </a:r>
            <a:r>
              <a:rPr lang="en-US"/>
              <a:t>:</a:t>
            </a:r>
          </a:p>
        </p:txBody>
      </p:sp>
      <p:pic>
        <p:nvPicPr>
          <p:cNvPr id="5223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2133600"/>
            <a:ext cx="7848600" cy="425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219200" y="38100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52234" name="Object 10"/>
          <p:cNvGraphicFramePr>
            <a:graphicFrameLocks noChangeAspect="1"/>
          </p:cNvGraphicFramePr>
          <p:nvPr/>
        </p:nvGraphicFramePr>
        <p:xfrm>
          <a:off x="3352800" y="3429000"/>
          <a:ext cx="8382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444240" imgH="419040" progId="Equation.3">
                  <p:embed/>
                </p:oleObj>
              </mc:Choice>
              <mc:Fallback>
                <p:oleObj name="Equation" r:id="rId4" imgW="44424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429000"/>
                        <a:ext cx="838200" cy="79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88925" y="228600"/>
            <a:ext cx="4395788" cy="52863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Pitch and Charge Sampling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58750" y="1103313"/>
            <a:ext cx="4337050" cy="125888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latin typeface="Symbol" pitchFamily="18" charset="2"/>
              </a:rPr>
              <a:t>s</a:t>
            </a:r>
            <a:r>
              <a:rPr lang="en-US" sz="2800" b="1" baseline="-25000"/>
              <a:t>point</a:t>
            </a:r>
            <a:r>
              <a:rPr lang="en-US" sz="2800"/>
              <a:t> vs. pixel pitch </a:t>
            </a:r>
          </a:p>
          <a:p>
            <a:r>
              <a:rPr lang="en-US"/>
              <a:t>CMOS pixel sensors </a:t>
            </a:r>
          </a:p>
          <a:p>
            <a:r>
              <a:rPr lang="en-US"/>
              <a:t>active thickness ~15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m, S/N ~ 20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469900" y="6264275"/>
            <a:ext cx="12827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 Rounded MT Bold" pitchFamily="34" charset="0"/>
              </a:rPr>
              <a:t>Winter et al.,</a:t>
            </a:r>
          </a:p>
          <a:p>
            <a:r>
              <a:rPr lang="en-US" sz="1400" b="1" dirty="0">
                <a:latin typeface="Arial Rounded MT Bold" pitchFamily="34" charset="0"/>
              </a:rPr>
              <a:t>ALCPG 2007</a:t>
            </a:r>
          </a:p>
        </p:txBody>
      </p:sp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514600"/>
            <a:ext cx="4419600" cy="3790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7861300" y="6324600"/>
            <a:ext cx="12827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Arial Rounded MT Bold" pitchFamily="34" charset="0"/>
              </a:rPr>
              <a:t>MB et al.,</a:t>
            </a:r>
          </a:p>
          <a:p>
            <a:r>
              <a:rPr lang="en-US" sz="1400" b="1">
                <a:latin typeface="Arial Rounded MT Bold" pitchFamily="34" charset="0"/>
              </a:rPr>
              <a:t>ALCPG 2007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722813" y="1103313"/>
            <a:ext cx="4268787" cy="125888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latin typeface="Symbol" pitchFamily="18" charset="2"/>
              </a:rPr>
              <a:t>s</a:t>
            </a:r>
            <a:r>
              <a:rPr lang="en-US" sz="2800" b="1" baseline="-25000"/>
              <a:t>point</a:t>
            </a:r>
            <a:r>
              <a:rPr lang="en-US" sz="2800"/>
              <a:t> vs. S/N </a:t>
            </a:r>
          </a:p>
          <a:p>
            <a:r>
              <a:rPr lang="en-US"/>
              <a:t>CMOS pixel sensors </a:t>
            </a:r>
          </a:p>
          <a:p>
            <a:r>
              <a:rPr lang="en-US"/>
              <a:t>active thick. ~15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m, pitch 40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</a:t>
            </a:r>
          </a:p>
        </p:txBody>
      </p:sp>
      <p:pic>
        <p:nvPicPr>
          <p:cNvPr id="6349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514600"/>
            <a:ext cx="4427538" cy="3752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3424238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Charge Interpolation</a:t>
            </a:r>
          </a:p>
        </p:txBody>
      </p:sp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17913" y="2205038"/>
            <a:ext cx="5068887" cy="4119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228600" y="990600"/>
            <a:ext cx="8299450" cy="1187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Reduce number of readout channels by using floating intermediate</a:t>
            </a:r>
          </a:p>
          <a:p>
            <a:r>
              <a:rPr lang="en-US"/>
              <a:t>charge collecting nodes (strips or pixels) capacitively coupled to </a:t>
            </a:r>
          </a:p>
          <a:p>
            <a:r>
              <a:rPr lang="en-US"/>
              <a:t>readout nodes;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284163" y="3886200"/>
            <a:ext cx="2154237" cy="191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Need to keep </a:t>
            </a:r>
          </a:p>
          <a:p>
            <a:r>
              <a:rPr lang="en-US"/>
              <a:t>C</a:t>
            </a:r>
            <a:r>
              <a:rPr lang="en-US" b="1" baseline="-25000"/>
              <a:t>ss</a:t>
            </a:r>
            <a:r>
              <a:rPr lang="en-US"/>
              <a:t> &gt; C</a:t>
            </a:r>
            <a:r>
              <a:rPr lang="en-US" b="1" baseline="-25000"/>
              <a:t>SG</a:t>
            </a:r>
          </a:p>
          <a:p>
            <a:r>
              <a:rPr lang="en-US"/>
              <a:t>to minimise </a:t>
            </a:r>
          </a:p>
          <a:p>
            <a:r>
              <a:rPr lang="en-US"/>
              <a:t>charge loss to </a:t>
            </a:r>
          </a:p>
          <a:p>
            <a:r>
              <a:rPr lang="en-US"/>
              <a:t>backplane (gnd)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53000" y="2819400"/>
            <a:ext cx="762000" cy="685800"/>
            <a:chOff x="3120" y="1776"/>
            <a:chExt cx="480" cy="432"/>
          </a:xfrm>
        </p:grpSpPr>
        <p:sp>
          <p:nvSpPr>
            <p:cNvPr id="53259" name="Line 11"/>
            <p:cNvSpPr>
              <a:spLocks noChangeShapeType="1"/>
            </p:cNvSpPr>
            <p:nvPr/>
          </p:nvSpPr>
          <p:spPr bwMode="auto">
            <a:xfrm>
              <a:off x="3120" y="1776"/>
              <a:ext cx="480" cy="4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3260" name="Line 12"/>
            <p:cNvSpPr>
              <a:spLocks noChangeShapeType="1"/>
            </p:cNvSpPr>
            <p:nvPr/>
          </p:nvSpPr>
          <p:spPr bwMode="auto">
            <a:xfrm flipH="1">
              <a:off x="3168" y="1776"/>
              <a:ext cx="384" cy="4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629400" y="2819400"/>
            <a:ext cx="762000" cy="685800"/>
            <a:chOff x="3120" y="1776"/>
            <a:chExt cx="480" cy="432"/>
          </a:xfrm>
        </p:grpSpPr>
        <p:sp>
          <p:nvSpPr>
            <p:cNvPr id="53263" name="Line 15"/>
            <p:cNvSpPr>
              <a:spLocks noChangeShapeType="1"/>
            </p:cNvSpPr>
            <p:nvPr/>
          </p:nvSpPr>
          <p:spPr bwMode="auto">
            <a:xfrm>
              <a:off x="3120" y="1776"/>
              <a:ext cx="480" cy="4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3264" name="Line 16"/>
            <p:cNvSpPr>
              <a:spLocks noChangeShapeType="1"/>
            </p:cNvSpPr>
            <p:nvPr/>
          </p:nvSpPr>
          <p:spPr bwMode="auto">
            <a:xfrm flipH="1">
              <a:off x="3168" y="1776"/>
              <a:ext cx="384" cy="4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6557963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Charge Interpolation with Floating Nodes</a:t>
            </a:r>
          </a:p>
        </p:txBody>
      </p:sp>
      <p:graphicFrame>
        <p:nvGraphicFramePr>
          <p:cNvPr id="49268" name="Object 116"/>
          <p:cNvGraphicFramePr>
            <a:graphicFrameLocks noChangeAspect="1"/>
          </p:cNvGraphicFramePr>
          <p:nvPr/>
        </p:nvGraphicFramePr>
        <p:xfrm>
          <a:off x="3276600" y="1881188"/>
          <a:ext cx="4419600" cy="223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esigner Drawing" r:id="rId3" imgW="2892960" imgH="1460520" progId="">
                  <p:embed/>
                </p:oleObj>
              </mc:Choice>
              <mc:Fallback>
                <p:oleObj name="Designer Drawing" r:id="rId3" imgW="2892960" imgH="1460520" progId="">
                  <p:embed/>
                  <p:pic>
                    <p:nvPicPr>
                      <p:cNvPr id="0" name="Object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881188"/>
                        <a:ext cx="4419600" cy="223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275" name="Text Box 123"/>
          <p:cNvSpPr txBox="1">
            <a:spLocks noChangeArrowheads="1"/>
          </p:cNvSpPr>
          <p:nvPr/>
        </p:nvSpPr>
        <p:spPr bwMode="auto">
          <a:xfrm>
            <a:off x="7207250" y="6303963"/>
            <a:ext cx="1860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 Rounded MT Bold" pitchFamily="34" charset="0"/>
              </a:rPr>
              <a:t>MB et al.,</a:t>
            </a:r>
          </a:p>
          <a:p>
            <a:r>
              <a:rPr lang="en-US" sz="1400" b="1" dirty="0">
                <a:latin typeface="Arial Rounded MT Bold" pitchFamily="34" charset="0"/>
              </a:rPr>
              <a:t>IEEE TNS 48 (2001)</a:t>
            </a:r>
          </a:p>
        </p:txBody>
      </p:sp>
      <p:sp>
        <p:nvSpPr>
          <p:cNvPr id="49276" name="Text Box 124"/>
          <p:cNvSpPr txBox="1">
            <a:spLocks noChangeArrowheads="1"/>
          </p:cNvSpPr>
          <p:nvPr/>
        </p:nvSpPr>
        <p:spPr bwMode="auto">
          <a:xfrm>
            <a:off x="3946525" y="1031875"/>
            <a:ext cx="4746625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Test Sensor with interleaved pixels,</a:t>
            </a:r>
          </a:p>
          <a:p>
            <a:r>
              <a:rPr lang="en-US"/>
              <a:t>100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 pixel, 200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 readout pitch: </a:t>
            </a:r>
          </a:p>
        </p:txBody>
      </p:sp>
      <p:pic>
        <p:nvPicPr>
          <p:cNvPr id="49277" name="Picture 1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990600"/>
            <a:ext cx="2751138" cy="3062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49278" name="Picture 1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4191000"/>
            <a:ext cx="5943600" cy="2246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49279" name="Text Box 127"/>
          <p:cNvSpPr txBox="1">
            <a:spLocks noChangeArrowheads="1"/>
          </p:cNvSpPr>
          <p:nvPr/>
        </p:nvSpPr>
        <p:spPr bwMode="auto">
          <a:xfrm>
            <a:off x="3159125" y="4999038"/>
            <a:ext cx="1108075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700" b="1">
                <a:solidFill>
                  <a:schemeClr val="tx1"/>
                </a:solidFill>
              </a:rPr>
              <a:t>6 </a:t>
            </a:r>
            <a:r>
              <a:rPr lang="en-US" sz="1700" b="1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1700" b="1">
                <a:solidFill>
                  <a:schemeClr val="tx1"/>
                </a:solidFill>
              </a:rPr>
              <a:t>m</a:t>
            </a:r>
          </a:p>
          <a:p>
            <a:r>
              <a:rPr lang="en-US" sz="1700" b="1">
                <a:solidFill>
                  <a:schemeClr val="tx1"/>
                </a:solidFill>
              </a:rPr>
              <a:t>point </a:t>
            </a:r>
          </a:p>
          <a:p>
            <a:r>
              <a:rPr lang="en-US" sz="1700" b="1">
                <a:solidFill>
                  <a:schemeClr val="tx1"/>
                </a:solidFill>
              </a:rPr>
              <a:t>resolution</a:t>
            </a:r>
          </a:p>
        </p:txBody>
      </p:sp>
      <p:sp>
        <p:nvSpPr>
          <p:cNvPr id="49280" name="Rectangle 128"/>
          <p:cNvSpPr>
            <a:spLocks noChangeArrowheads="1"/>
          </p:cNvSpPr>
          <p:nvPr/>
        </p:nvSpPr>
        <p:spPr bwMode="auto">
          <a:xfrm>
            <a:off x="3429000" y="4724400"/>
            <a:ext cx="685800" cy="30480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281" name="Text Box 129"/>
          <p:cNvSpPr txBox="1">
            <a:spLocks noChangeArrowheads="1"/>
          </p:cNvSpPr>
          <p:nvPr/>
        </p:nvSpPr>
        <p:spPr bwMode="auto">
          <a:xfrm>
            <a:off x="7585075" y="3403600"/>
            <a:ext cx="1482725" cy="7112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C</a:t>
            </a:r>
            <a:r>
              <a:rPr lang="en-US" sz="2000" b="1" baseline="-25000"/>
              <a:t>ip</a:t>
            </a:r>
            <a:r>
              <a:rPr lang="en-US" sz="2000"/>
              <a:t> ~ 900 fF</a:t>
            </a:r>
          </a:p>
          <a:p>
            <a:r>
              <a:rPr lang="en-US" sz="2000"/>
              <a:t>C</a:t>
            </a:r>
            <a:r>
              <a:rPr lang="en-US" sz="2000" b="1" baseline="-25000"/>
              <a:t>bp</a:t>
            </a:r>
            <a:r>
              <a:rPr lang="en-US" sz="2000"/>
              <a:t> ~ 400 fF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77812" y="228600"/>
            <a:ext cx="6961188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2D Sensor &amp; 2D Readout: Monolithic Pixels 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2725" y="1066800"/>
            <a:ext cx="3239926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Embed both detector </a:t>
            </a:r>
          </a:p>
          <a:p>
            <a:r>
              <a:rPr lang="en-US" dirty="0"/>
              <a:t>sensitive volume and </a:t>
            </a:r>
          </a:p>
          <a:p>
            <a:r>
              <a:rPr lang="en-US" dirty="0"/>
              <a:t>(part of) readout </a:t>
            </a:r>
            <a:endParaRPr lang="en-US" dirty="0" smtClean="0"/>
          </a:p>
          <a:p>
            <a:r>
              <a:rPr lang="en-US" dirty="0" smtClean="0"/>
              <a:t>Electronics in </a:t>
            </a:r>
            <a:r>
              <a:rPr lang="en-US" dirty="0"/>
              <a:t>same </a:t>
            </a:r>
            <a:endParaRPr lang="en-US" dirty="0" smtClean="0"/>
          </a:p>
          <a:p>
            <a:r>
              <a:rPr lang="en-US" dirty="0" smtClean="0"/>
              <a:t>Si </a:t>
            </a:r>
            <a:r>
              <a:rPr lang="en-US" dirty="0"/>
              <a:t>wafer;</a:t>
            </a:r>
          </a:p>
          <a:p>
            <a:endParaRPr lang="en-US" dirty="0"/>
          </a:p>
          <a:p>
            <a:r>
              <a:rPr lang="en-US" u="sng" dirty="0"/>
              <a:t>Advantages</a:t>
            </a:r>
            <a:r>
              <a:rPr lang="en-US" dirty="0"/>
              <a:t>: </a:t>
            </a:r>
          </a:p>
          <a:p>
            <a:r>
              <a:rPr lang="en-US" dirty="0"/>
              <a:t>Thin devices, </a:t>
            </a:r>
          </a:p>
          <a:p>
            <a:r>
              <a:rPr lang="en-US" dirty="0"/>
              <a:t>no interconnect, </a:t>
            </a:r>
          </a:p>
          <a:p>
            <a:r>
              <a:rPr lang="en-US" dirty="0"/>
              <a:t>minimal capacitance;</a:t>
            </a:r>
          </a:p>
          <a:p>
            <a:endParaRPr lang="en-US" dirty="0"/>
          </a:p>
          <a:p>
            <a:r>
              <a:rPr lang="en-US" u="sng" dirty="0"/>
              <a:t>Challenges</a:t>
            </a:r>
            <a:r>
              <a:rPr lang="en-US" dirty="0"/>
              <a:t>:</a:t>
            </a:r>
          </a:p>
          <a:p>
            <a:r>
              <a:rPr lang="en-US" dirty="0" smtClean="0"/>
              <a:t>avoid </a:t>
            </a:r>
            <a:r>
              <a:rPr lang="en-US" dirty="0"/>
              <a:t>parasitic charge collection;</a:t>
            </a:r>
          </a:p>
          <a:p>
            <a:r>
              <a:rPr lang="en-US" dirty="0"/>
              <a:t>ensure high fill factor.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5715000"/>
            <a:ext cx="1524000" cy="5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5334000"/>
            <a:ext cx="838200" cy="128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7862" y="5486400"/>
            <a:ext cx="1836738" cy="903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oi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5410200"/>
            <a:ext cx="1052512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012706- 1"/>
          <p:cNvPicPr>
            <a:picLocks noChangeAspect="1" noChangeArrowheads="1"/>
          </p:cNvPicPr>
          <p:nvPr/>
        </p:nvPicPr>
        <p:blipFill>
          <a:blip r:embed="rId6"/>
          <a:srcRect t="33725" r="31250" b="15460"/>
          <a:stretch>
            <a:fillRect/>
          </a:stretch>
        </p:blipFill>
        <p:spPr bwMode="auto">
          <a:xfrm>
            <a:off x="2590800" y="1295400"/>
            <a:ext cx="403860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971800" y="1295400"/>
            <a:ext cx="184731" cy="369332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657600" y="1295400"/>
            <a:ext cx="184731" cy="369332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4343400" y="1295400"/>
            <a:ext cx="184731" cy="369332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029200" y="1295400"/>
            <a:ext cx="184731" cy="369332"/>
          </a:xfrm>
          <a:prstGeom prst="rect">
            <a:avLst/>
          </a:prstGeom>
          <a:noFill/>
          <a:ln w="28575" algn="ctr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2590800" y="1295400"/>
            <a:ext cx="381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2590800" y="1752600"/>
            <a:ext cx="381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514600" y="2514600"/>
            <a:ext cx="1499641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chemeClr val="bg1"/>
                </a:solidFill>
              </a:rPr>
              <a:t>SEM Image of </a:t>
            </a:r>
          </a:p>
          <a:p>
            <a:pPr eaLnBrk="0" hangingPunct="0"/>
            <a:r>
              <a:rPr lang="en-US" sz="1400" b="1">
                <a:solidFill>
                  <a:schemeClr val="bg1"/>
                </a:solidFill>
              </a:rPr>
              <a:t>LDRD-1 Pixel Chip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757863" y="1247775"/>
            <a:ext cx="795337" cy="5810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Lucida Console" pitchFamily="49" charset="0"/>
              </a:rPr>
              <a:t>SiO+</a:t>
            </a:r>
          </a:p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Lucida Console" pitchFamily="49" charset="0"/>
              </a:rPr>
              <a:t>Metal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5803900" y="1781175"/>
            <a:ext cx="673100" cy="5810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Lucida Console" pitchFamily="49" charset="0"/>
              </a:rPr>
              <a:t>Epi </a:t>
            </a:r>
          </a:p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Lucida Console" pitchFamily="49" charset="0"/>
              </a:rPr>
              <a:t>Si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5757863" y="2438400"/>
            <a:ext cx="795337" cy="5810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Lucida Console" pitchFamily="49" charset="0"/>
              </a:rPr>
              <a:t>Bulk </a:t>
            </a:r>
          </a:p>
          <a:p>
            <a:pPr algn="ctr" eaLnBrk="0" hangingPunct="0"/>
            <a:r>
              <a:rPr lang="en-US" sz="1600" b="1">
                <a:solidFill>
                  <a:schemeClr val="bg1"/>
                </a:solidFill>
                <a:latin typeface="Lucida Console" pitchFamily="49" charset="0"/>
              </a:rPr>
              <a:t>Si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397752" y="4734580"/>
            <a:ext cx="3352800" cy="369332"/>
          </a:xfrm>
          <a:prstGeom prst="rect">
            <a:avLst/>
          </a:prstGeom>
          <a:solidFill>
            <a:srgbClr val="112857"/>
          </a:solidFill>
          <a:ln w="9525" algn="ctr">
            <a:noFill/>
            <a:miter lim="800000"/>
            <a:headEnd/>
            <a:tailEnd/>
          </a:ln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2" name="Picture 7" descr="e_hit_10um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3060"/>
              </a:clrFrom>
              <a:clrTo>
                <a:srgbClr val="003060">
                  <a:alpha val="0"/>
                </a:srgbClr>
              </a:clrTo>
            </a:clrChange>
          </a:blip>
          <a:srcRect l="28813" t="39565" r="8803"/>
          <a:stretch>
            <a:fillRect/>
          </a:stretch>
        </p:blipFill>
        <p:spPr bwMode="auto">
          <a:xfrm>
            <a:off x="5407277" y="10180"/>
            <a:ext cx="3343275" cy="4953000"/>
          </a:xfrm>
          <a:prstGeom prst="rect">
            <a:avLst/>
          </a:prstGeom>
          <a:noFill/>
          <a:effectLst>
            <a:outerShdw dist="107763" dir="18900000" algn="ctr" rotWithShape="0">
              <a:schemeClr val="accent1">
                <a:alpha val="50000"/>
              </a:schemeClr>
            </a:outerShdw>
          </a:effectLst>
        </p:spPr>
      </p:pic>
      <p:sp>
        <p:nvSpPr>
          <p:cNvPr id="24" name="Freeform 24"/>
          <p:cNvSpPr>
            <a:spLocks/>
          </p:cNvSpPr>
          <p:nvPr/>
        </p:nvSpPr>
        <p:spPr bwMode="auto">
          <a:xfrm>
            <a:off x="7413877" y="4256743"/>
            <a:ext cx="184731" cy="369332"/>
          </a:xfrm>
          <a:custGeom>
            <a:avLst/>
            <a:gdLst/>
            <a:ahLst/>
            <a:cxnLst>
              <a:cxn ang="0">
                <a:pos x="0" y="279"/>
              </a:cxn>
              <a:cxn ang="0">
                <a:pos x="148" y="236"/>
              </a:cxn>
              <a:cxn ang="0">
                <a:pos x="148" y="166"/>
              </a:cxn>
              <a:cxn ang="0">
                <a:pos x="166" y="140"/>
              </a:cxn>
              <a:cxn ang="0">
                <a:pos x="192" y="131"/>
              </a:cxn>
              <a:cxn ang="0">
                <a:pos x="218" y="44"/>
              </a:cxn>
              <a:cxn ang="0">
                <a:pos x="244" y="35"/>
              </a:cxn>
              <a:cxn ang="0">
                <a:pos x="244" y="0"/>
              </a:cxn>
            </a:cxnLst>
            <a:rect l="0" t="0" r="r" b="b"/>
            <a:pathLst>
              <a:path w="250" h="279">
                <a:moveTo>
                  <a:pt x="0" y="279"/>
                </a:moveTo>
                <a:cubicBezTo>
                  <a:pt x="46" y="249"/>
                  <a:pt x="95" y="248"/>
                  <a:pt x="148" y="236"/>
                </a:cubicBezTo>
                <a:cubicBezTo>
                  <a:pt x="169" y="175"/>
                  <a:pt x="180" y="196"/>
                  <a:pt x="148" y="166"/>
                </a:cubicBezTo>
                <a:cubicBezTo>
                  <a:pt x="154" y="157"/>
                  <a:pt x="158" y="147"/>
                  <a:pt x="166" y="140"/>
                </a:cubicBezTo>
                <a:cubicBezTo>
                  <a:pt x="173" y="134"/>
                  <a:pt x="186" y="138"/>
                  <a:pt x="192" y="131"/>
                </a:cubicBezTo>
                <a:cubicBezTo>
                  <a:pt x="208" y="110"/>
                  <a:pt x="198" y="64"/>
                  <a:pt x="218" y="44"/>
                </a:cubicBezTo>
                <a:cubicBezTo>
                  <a:pt x="224" y="38"/>
                  <a:pt x="239" y="43"/>
                  <a:pt x="244" y="35"/>
                </a:cubicBezTo>
                <a:cubicBezTo>
                  <a:pt x="250" y="25"/>
                  <a:pt x="244" y="12"/>
                  <a:pt x="244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7331327" y="4271030"/>
            <a:ext cx="184731" cy="369332"/>
          </a:xfrm>
          <a:custGeom>
            <a:avLst/>
            <a:gdLst/>
            <a:ahLst/>
            <a:cxnLst>
              <a:cxn ang="0">
                <a:pos x="17" y="279"/>
              </a:cxn>
              <a:cxn ang="0">
                <a:pos x="52" y="200"/>
              </a:cxn>
              <a:cxn ang="0">
                <a:pos x="26" y="209"/>
              </a:cxn>
              <a:cxn ang="0">
                <a:pos x="8" y="192"/>
              </a:cxn>
              <a:cxn ang="0">
                <a:pos x="174" y="183"/>
              </a:cxn>
              <a:cxn ang="0">
                <a:pos x="78" y="131"/>
              </a:cxn>
              <a:cxn ang="0">
                <a:pos x="113" y="0"/>
              </a:cxn>
            </a:cxnLst>
            <a:rect l="0" t="0" r="r" b="b"/>
            <a:pathLst>
              <a:path w="174" h="279">
                <a:moveTo>
                  <a:pt x="17" y="279"/>
                </a:moveTo>
                <a:cubicBezTo>
                  <a:pt x="85" y="265"/>
                  <a:pt x="76" y="263"/>
                  <a:pt x="52" y="200"/>
                </a:cubicBezTo>
                <a:cubicBezTo>
                  <a:pt x="43" y="203"/>
                  <a:pt x="35" y="211"/>
                  <a:pt x="26" y="209"/>
                </a:cubicBezTo>
                <a:cubicBezTo>
                  <a:pt x="18" y="208"/>
                  <a:pt x="0" y="193"/>
                  <a:pt x="8" y="192"/>
                </a:cubicBezTo>
                <a:cubicBezTo>
                  <a:pt x="63" y="182"/>
                  <a:pt x="119" y="186"/>
                  <a:pt x="174" y="183"/>
                </a:cubicBezTo>
                <a:cubicBezTo>
                  <a:pt x="137" y="157"/>
                  <a:pt x="122" y="145"/>
                  <a:pt x="78" y="131"/>
                </a:cubicBezTo>
                <a:cubicBezTo>
                  <a:pt x="90" y="72"/>
                  <a:pt x="113" y="64"/>
                  <a:pt x="113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Freeform 26"/>
          <p:cNvSpPr>
            <a:spLocks/>
          </p:cNvSpPr>
          <p:nvPr/>
        </p:nvSpPr>
        <p:spPr bwMode="auto">
          <a:xfrm>
            <a:off x="6956677" y="4215468"/>
            <a:ext cx="184731" cy="369332"/>
          </a:xfrm>
          <a:custGeom>
            <a:avLst/>
            <a:gdLst/>
            <a:ahLst/>
            <a:cxnLst>
              <a:cxn ang="0">
                <a:pos x="235" y="366"/>
              </a:cxn>
              <a:cxn ang="0">
                <a:pos x="174" y="296"/>
              </a:cxn>
              <a:cxn ang="0">
                <a:pos x="96" y="314"/>
              </a:cxn>
              <a:cxn ang="0">
                <a:pos x="78" y="296"/>
              </a:cxn>
              <a:cxn ang="0">
                <a:pos x="52" y="279"/>
              </a:cxn>
              <a:cxn ang="0">
                <a:pos x="43" y="157"/>
              </a:cxn>
              <a:cxn ang="0">
                <a:pos x="0" y="0"/>
              </a:cxn>
            </a:cxnLst>
            <a:rect l="0" t="0" r="r" b="b"/>
            <a:pathLst>
              <a:path w="235" h="366">
                <a:moveTo>
                  <a:pt x="235" y="366"/>
                </a:moveTo>
                <a:cubicBezTo>
                  <a:pt x="195" y="305"/>
                  <a:pt x="218" y="325"/>
                  <a:pt x="174" y="296"/>
                </a:cubicBezTo>
                <a:cubicBezTo>
                  <a:pt x="148" y="301"/>
                  <a:pt x="122" y="318"/>
                  <a:pt x="96" y="314"/>
                </a:cubicBezTo>
                <a:cubicBezTo>
                  <a:pt x="88" y="313"/>
                  <a:pt x="85" y="301"/>
                  <a:pt x="78" y="296"/>
                </a:cubicBezTo>
                <a:cubicBezTo>
                  <a:pt x="70" y="290"/>
                  <a:pt x="61" y="285"/>
                  <a:pt x="52" y="279"/>
                </a:cubicBezTo>
                <a:cubicBezTo>
                  <a:pt x="49" y="238"/>
                  <a:pt x="49" y="197"/>
                  <a:pt x="43" y="157"/>
                </a:cubicBezTo>
                <a:cubicBezTo>
                  <a:pt x="35" y="102"/>
                  <a:pt x="0" y="57"/>
                  <a:pt x="0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Freeform 27"/>
          <p:cNvSpPr>
            <a:spLocks/>
          </p:cNvSpPr>
          <p:nvPr/>
        </p:nvSpPr>
        <p:spPr bwMode="auto">
          <a:xfrm>
            <a:off x="7204327" y="4298018"/>
            <a:ext cx="184731" cy="369332"/>
          </a:xfrm>
          <a:custGeom>
            <a:avLst/>
            <a:gdLst/>
            <a:ahLst/>
            <a:cxnLst>
              <a:cxn ang="0">
                <a:pos x="88" y="306"/>
              </a:cxn>
              <a:cxn ang="0">
                <a:pos x="36" y="244"/>
              </a:cxn>
              <a:cxn ang="0">
                <a:pos x="45" y="210"/>
              </a:cxn>
              <a:cxn ang="0">
                <a:pos x="62" y="192"/>
              </a:cxn>
              <a:cxn ang="0">
                <a:pos x="18" y="131"/>
              </a:cxn>
              <a:cxn ang="0">
                <a:pos x="10" y="0"/>
              </a:cxn>
            </a:cxnLst>
            <a:rect l="0" t="0" r="r" b="b"/>
            <a:pathLst>
              <a:path w="88" h="306">
                <a:moveTo>
                  <a:pt x="88" y="306"/>
                </a:moveTo>
                <a:cubicBezTo>
                  <a:pt x="72" y="281"/>
                  <a:pt x="56" y="265"/>
                  <a:pt x="36" y="244"/>
                </a:cubicBezTo>
                <a:cubicBezTo>
                  <a:pt x="39" y="233"/>
                  <a:pt x="40" y="220"/>
                  <a:pt x="45" y="210"/>
                </a:cubicBezTo>
                <a:cubicBezTo>
                  <a:pt x="49" y="203"/>
                  <a:pt x="61" y="200"/>
                  <a:pt x="62" y="192"/>
                </a:cubicBezTo>
                <a:cubicBezTo>
                  <a:pt x="66" y="168"/>
                  <a:pt x="32" y="144"/>
                  <a:pt x="18" y="131"/>
                </a:cubicBezTo>
                <a:cubicBezTo>
                  <a:pt x="0" y="72"/>
                  <a:pt x="10" y="114"/>
                  <a:pt x="10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7236077" y="4228168"/>
            <a:ext cx="184731" cy="369332"/>
          </a:xfrm>
          <a:custGeom>
            <a:avLst/>
            <a:gdLst/>
            <a:ahLst/>
            <a:cxnLst>
              <a:cxn ang="0">
                <a:pos x="86" y="210"/>
              </a:cxn>
              <a:cxn ang="0">
                <a:pos x="33" y="140"/>
              </a:cxn>
              <a:cxn ang="0">
                <a:pos x="7" y="123"/>
              </a:cxn>
              <a:cxn ang="0">
                <a:pos x="7" y="0"/>
              </a:cxn>
            </a:cxnLst>
            <a:rect l="0" t="0" r="r" b="b"/>
            <a:pathLst>
              <a:path w="86" h="210">
                <a:moveTo>
                  <a:pt x="86" y="210"/>
                </a:moveTo>
                <a:cubicBezTo>
                  <a:pt x="64" y="188"/>
                  <a:pt x="57" y="159"/>
                  <a:pt x="33" y="140"/>
                </a:cubicBezTo>
                <a:cubicBezTo>
                  <a:pt x="25" y="134"/>
                  <a:pt x="9" y="133"/>
                  <a:pt x="7" y="123"/>
                </a:cubicBezTo>
                <a:cubicBezTo>
                  <a:pt x="0" y="83"/>
                  <a:pt x="7" y="41"/>
                  <a:pt x="7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Freeform 29"/>
          <p:cNvSpPr>
            <a:spLocks/>
          </p:cNvSpPr>
          <p:nvPr/>
        </p:nvSpPr>
        <p:spPr bwMode="auto">
          <a:xfrm>
            <a:off x="7372602" y="4256743"/>
            <a:ext cx="184731" cy="369332"/>
          </a:xfrm>
          <a:custGeom>
            <a:avLst/>
            <a:gdLst/>
            <a:ahLst/>
            <a:cxnLst>
              <a:cxn ang="0">
                <a:pos x="0" y="157"/>
              </a:cxn>
              <a:cxn ang="0">
                <a:pos x="26" y="148"/>
              </a:cxn>
              <a:cxn ang="0">
                <a:pos x="52" y="0"/>
              </a:cxn>
            </a:cxnLst>
            <a:rect l="0" t="0" r="r" b="b"/>
            <a:pathLst>
              <a:path w="52" h="157">
                <a:moveTo>
                  <a:pt x="0" y="157"/>
                </a:moveTo>
                <a:cubicBezTo>
                  <a:pt x="9" y="154"/>
                  <a:pt x="20" y="154"/>
                  <a:pt x="26" y="148"/>
                </a:cubicBezTo>
                <a:cubicBezTo>
                  <a:pt x="50" y="124"/>
                  <a:pt x="52" y="23"/>
                  <a:pt x="52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7021765" y="4283730"/>
            <a:ext cx="184731" cy="369332"/>
          </a:xfrm>
          <a:custGeom>
            <a:avLst/>
            <a:gdLst/>
            <a:ahLst/>
            <a:cxnLst>
              <a:cxn ang="0">
                <a:pos x="221" y="219"/>
              </a:cxn>
              <a:cxn ang="0">
                <a:pos x="55" y="271"/>
              </a:cxn>
              <a:cxn ang="0">
                <a:pos x="20" y="262"/>
              </a:cxn>
              <a:cxn ang="0">
                <a:pos x="46" y="157"/>
              </a:cxn>
              <a:cxn ang="0">
                <a:pos x="11" y="88"/>
              </a:cxn>
              <a:cxn ang="0">
                <a:pos x="11" y="0"/>
              </a:cxn>
            </a:cxnLst>
            <a:rect l="0" t="0" r="r" b="b"/>
            <a:pathLst>
              <a:path w="221" h="274">
                <a:moveTo>
                  <a:pt x="221" y="219"/>
                </a:moveTo>
                <a:cubicBezTo>
                  <a:pt x="116" y="225"/>
                  <a:pt x="82" y="192"/>
                  <a:pt x="55" y="271"/>
                </a:cubicBezTo>
                <a:cubicBezTo>
                  <a:pt x="43" y="268"/>
                  <a:pt x="23" y="274"/>
                  <a:pt x="20" y="262"/>
                </a:cubicBezTo>
                <a:cubicBezTo>
                  <a:pt x="5" y="213"/>
                  <a:pt x="25" y="190"/>
                  <a:pt x="46" y="157"/>
                </a:cubicBezTo>
                <a:cubicBezTo>
                  <a:pt x="36" y="128"/>
                  <a:pt x="33" y="109"/>
                  <a:pt x="11" y="88"/>
                </a:cubicBezTo>
                <a:cubicBezTo>
                  <a:pt x="0" y="55"/>
                  <a:pt x="11" y="34"/>
                  <a:pt x="11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Freeform 31"/>
          <p:cNvSpPr>
            <a:spLocks/>
          </p:cNvSpPr>
          <p:nvPr/>
        </p:nvSpPr>
        <p:spPr bwMode="auto">
          <a:xfrm>
            <a:off x="7372602" y="4256743"/>
            <a:ext cx="184731" cy="369332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52" y="166"/>
              </a:cxn>
              <a:cxn ang="0">
                <a:pos x="69" y="113"/>
              </a:cxn>
              <a:cxn ang="0">
                <a:pos x="122" y="96"/>
              </a:cxn>
              <a:cxn ang="0">
                <a:pos x="87" y="0"/>
              </a:cxn>
            </a:cxnLst>
            <a:rect l="0" t="0" r="r" b="b"/>
            <a:pathLst>
              <a:path w="140" h="201">
                <a:moveTo>
                  <a:pt x="0" y="201"/>
                </a:moveTo>
                <a:cubicBezTo>
                  <a:pt x="17" y="189"/>
                  <a:pt x="45" y="186"/>
                  <a:pt x="52" y="166"/>
                </a:cubicBezTo>
                <a:cubicBezTo>
                  <a:pt x="58" y="148"/>
                  <a:pt x="56" y="126"/>
                  <a:pt x="69" y="113"/>
                </a:cubicBezTo>
                <a:cubicBezTo>
                  <a:pt x="82" y="100"/>
                  <a:pt x="104" y="102"/>
                  <a:pt x="122" y="96"/>
                </a:cubicBezTo>
                <a:cubicBezTo>
                  <a:pt x="140" y="44"/>
                  <a:pt x="121" y="34"/>
                  <a:pt x="87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Freeform 32"/>
          <p:cNvSpPr>
            <a:spLocks/>
          </p:cNvSpPr>
          <p:nvPr/>
        </p:nvSpPr>
        <p:spPr bwMode="auto">
          <a:xfrm>
            <a:off x="7288465" y="4228168"/>
            <a:ext cx="184731" cy="369332"/>
          </a:xfrm>
          <a:custGeom>
            <a:avLst/>
            <a:gdLst/>
            <a:ahLst/>
            <a:cxnLst>
              <a:cxn ang="0">
                <a:pos x="44" y="140"/>
              </a:cxn>
              <a:cxn ang="0">
                <a:pos x="0" y="79"/>
              </a:cxn>
              <a:cxn ang="0">
                <a:pos x="9" y="0"/>
              </a:cxn>
            </a:cxnLst>
            <a:rect l="0" t="0" r="r" b="b"/>
            <a:pathLst>
              <a:path w="44" h="140">
                <a:moveTo>
                  <a:pt x="44" y="140"/>
                </a:moveTo>
                <a:cubicBezTo>
                  <a:pt x="22" y="120"/>
                  <a:pt x="22" y="99"/>
                  <a:pt x="0" y="79"/>
                </a:cubicBezTo>
                <a:cubicBezTo>
                  <a:pt x="15" y="36"/>
                  <a:pt x="9" y="62"/>
                  <a:pt x="9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Freeform 33"/>
          <p:cNvSpPr>
            <a:spLocks/>
          </p:cNvSpPr>
          <p:nvPr/>
        </p:nvSpPr>
        <p:spPr bwMode="auto">
          <a:xfrm>
            <a:off x="6845552" y="4256743"/>
            <a:ext cx="184731" cy="369332"/>
          </a:xfrm>
          <a:custGeom>
            <a:avLst/>
            <a:gdLst/>
            <a:ahLst/>
            <a:cxnLst>
              <a:cxn ang="0">
                <a:pos x="340" y="174"/>
              </a:cxn>
              <a:cxn ang="0">
                <a:pos x="201" y="61"/>
              </a:cxn>
              <a:cxn ang="0">
                <a:pos x="96" y="52"/>
              </a:cxn>
              <a:cxn ang="0">
                <a:pos x="26" y="17"/>
              </a:cxn>
              <a:cxn ang="0">
                <a:pos x="0" y="0"/>
              </a:cxn>
            </a:cxnLst>
            <a:rect l="0" t="0" r="r" b="b"/>
            <a:pathLst>
              <a:path w="340" h="174">
                <a:moveTo>
                  <a:pt x="340" y="174"/>
                </a:moveTo>
                <a:cubicBezTo>
                  <a:pt x="300" y="134"/>
                  <a:pt x="265" y="70"/>
                  <a:pt x="201" y="61"/>
                </a:cubicBezTo>
                <a:cubicBezTo>
                  <a:pt x="166" y="56"/>
                  <a:pt x="131" y="55"/>
                  <a:pt x="96" y="52"/>
                </a:cubicBezTo>
                <a:cubicBezTo>
                  <a:pt x="62" y="42"/>
                  <a:pt x="53" y="39"/>
                  <a:pt x="26" y="17"/>
                </a:cubicBezTo>
                <a:cubicBezTo>
                  <a:pt x="18" y="11"/>
                  <a:pt x="0" y="0"/>
                  <a:pt x="0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Freeform 34"/>
          <p:cNvSpPr>
            <a:spLocks/>
          </p:cNvSpPr>
          <p:nvPr/>
        </p:nvSpPr>
        <p:spPr bwMode="auto">
          <a:xfrm>
            <a:off x="7440865" y="4283730"/>
            <a:ext cx="184731" cy="369332"/>
          </a:xfrm>
          <a:custGeom>
            <a:avLst/>
            <a:gdLst/>
            <a:ahLst/>
            <a:cxnLst>
              <a:cxn ang="0">
                <a:pos x="0" y="201"/>
              </a:cxn>
              <a:cxn ang="0">
                <a:pos x="70" y="166"/>
              </a:cxn>
              <a:cxn ang="0">
                <a:pos x="70" y="105"/>
              </a:cxn>
              <a:cxn ang="0">
                <a:pos x="105" y="114"/>
              </a:cxn>
              <a:cxn ang="0">
                <a:pos x="157" y="184"/>
              </a:cxn>
              <a:cxn ang="0">
                <a:pos x="184" y="175"/>
              </a:cxn>
              <a:cxn ang="0">
                <a:pos x="166" y="123"/>
              </a:cxn>
              <a:cxn ang="0">
                <a:pos x="157" y="96"/>
              </a:cxn>
              <a:cxn ang="0">
                <a:pos x="149" y="0"/>
              </a:cxn>
            </a:cxnLst>
            <a:rect l="0" t="0" r="r" b="b"/>
            <a:pathLst>
              <a:path w="187" h="201">
                <a:moveTo>
                  <a:pt x="0" y="201"/>
                </a:moveTo>
                <a:cubicBezTo>
                  <a:pt x="29" y="191"/>
                  <a:pt x="49" y="189"/>
                  <a:pt x="70" y="166"/>
                </a:cubicBezTo>
                <a:cubicBezTo>
                  <a:pt x="65" y="152"/>
                  <a:pt x="48" y="118"/>
                  <a:pt x="70" y="105"/>
                </a:cubicBezTo>
                <a:cubicBezTo>
                  <a:pt x="80" y="99"/>
                  <a:pt x="93" y="111"/>
                  <a:pt x="105" y="114"/>
                </a:cubicBezTo>
                <a:cubicBezTo>
                  <a:pt x="125" y="145"/>
                  <a:pt x="126" y="163"/>
                  <a:pt x="157" y="184"/>
                </a:cubicBezTo>
                <a:cubicBezTo>
                  <a:pt x="166" y="181"/>
                  <a:pt x="183" y="184"/>
                  <a:pt x="184" y="175"/>
                </a:cubicBezTo>
                <a:cubicBezTo>
                  <a:pt x="187" y="157"/>
                  <a:pt x="172" y="140"/>
                  <a:pt x="166" y="123"/>
                </a:cubicBezTo>
                <a:cubicBezTo>
                  <a:pt x="163" y="114"/>
                  <a:pt x="157" y="96"/>
                  <a:pt x="157" y="96"/>
                </a:cubicBezTo>
                <a:cubicBezTo>
                  <a:pt x="147" y="23"/>
                  <a:pt x="149" y="56"/>
                  <a:pt x="149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Freeform 35"/>
          <p:cNvSpPr>
            <a:spLocks/>
          </p:cNvSpPr>
          <p:nvPr/>
        </p:nvSpPr>
        <p:spPr bwMode="auto">
          <a:xfrm>
            <a:off x="7150352" y="4256743"/>
            <a:ext cx="184731" cy="369332"/>
          </a:xfrm>
          <a:custGeom>
            <a:avLst/>
            <a:gdLst/>
            <a:ahLst/>
            <a:cxnLst>
              <a:cxn ang="0">
                <a:pos x="140" y="201"/>
              </a:cxn>
              <a:cxn ang="0">
                <a:pos x="26" y="113"/>
              </a:cxn>
              <a:cxn ang="0">
                <a:pos x="0" y="0"/>
              </a:cxn>
            </a:cxnLst>
            <a:rect l="0" t="0" r="r" b="b"/>
            <a:pathLst>
              <a:path w="140" h="201">
                <a:moveTo>
                  <a:pt x="140" y="201"/>
                </a:moveTo>
                <a:cubicBezTo>
                  <a:pt x="98" y="173"/>
                  <a:pt x="75" y="130"/>
                  <a:pt x="26" y="113"/>
                </a:cubicBezTo>
                <a:cubicBezTo>
                  <a:pt x="3" y="78"/>
                  <a:pt x="0" y="43"/>
                  <a:pt x="0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Freeform 36"/>
          <p:cNvSpPr>
            <a:spLocks/>
          </p:cNvSpPr>
          <p:nvPr/>
        </p:nvSpPr>
        <p:spPr bwMode="auto">
          <a:xfrm>
            <a:off x="7191627" y="4242455"/>
            <a:ext cx="184731" cy="369332"/>
          </a:xfrm>
          <a:custGeom>
            <a:avLst/>
            <a:gdLst/>
            <a:ahLst/>
            <a:cxnLst>
              <a:cxn ang="0">
                <a:pos x="96" y="306"/>
              </a:cxn>
              <a:cxn ang="0">
                <a:pos x="70" y="227"/>
              </a:cxn>
              <a:cxn ang="0">
                <a:pos x="61" y="61"/>
              </a:cxn>
              <a:cxn ang="0">
                <a:pos x="0" y="0"/>
              </a:cxn>
            </a:cxnLst>
            <a:rect l="0" t="0" r="r" b="b"/>
            <a:pathLst>
              <a:path w="96" h="306">
                <a:moveTo>
                  <a:pt x="96" y="306"/>
                </a:moveTo>
                <a:cubicBezTo>
                  <a:pt x="76" y="244"/>
                  <a:pt x="85" y="271"/>
                  <a:pt x="70" y="227"/>
                </a:cubicBezTo>
                <a:cubicBezTo>
                  <a:pt x="77" y="171"/>
                  <a:pt x="84" y="115"/>
                  <a:pt x="61" y="61"/>
                </a:cubicBezTo>
                <a:cubicBezTo>
                  <a:pt x="51" y="37"/>
                  <a:pt x="0" y="7"/>
                  <a:pt x="0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Freeform 37"/>
          <p:cNvSpPr>
            <a:spLocks/>
          </p:cNvSpPr>
          <p:nvPr/>
        </p:nvSpPr>
        <p:spPr bwMode="auto">
          <a:xfrm>
            <a:off x="7372602" y="4242455"/>
            <a:ext cx="184731" cy="369332"/>
          </a:xfrm>
          <a:custGeom>
            <a:avLst/>
            <a:gdLst/>
            <a:ahLst/>
            <a:cxnLst>
              <a:cxn ang="0">
                <a:pos x="0" y="183"/>
              </a:cxn>
              <a:cxn ang="0">
                <a:pos x="78" y="114"/>
              </a:cxn>
              <a:cxn ang="0">
                <a:pos x="218" y="70"/>
              </a:cxn>
              <a:cxn ang="0">
                <a:pos x="244" y="53"/>
              </a:cxn>
              <a:cxn ang="0">
                <a:pos x="270" y="44"/>
              </a:cxn>
              <a:cxn ang="0">
                <a:pos x="253" y="26"/>
              </a:cxn>
              <a:cxn ang="0">
                <a:pos x="157" y="0"/>
              </a:cxn>
              <a:cxn ang="0">
                <a:pos x="131" y="26"/>
              </a:cxn>
            </a:cxnLst>
            <a:rect l="0" t="0" r="r" b="b"/>
            <a:pathLst>
              <a:path w="273" h="183">
                <a:moveTo>
                  <a:pt x="0" y="183"/>
                </a:moveTo>
                <a:cubicBezTo>
                  <a:pt x="42" y="170"/>
                  <a:pt x="49" y="143"/>
                  <a:pt x="78" y="114"/>
                </a:cubicBezTo>
                <a:cubicBezTo>
                  <a:pt x="109" y="82"/>
                  <a:pt x="177" y="77"/>
                  <a:pt x="218" y="70"/>
                </a:cubicBezTo>
                <a:cubicBezTo>
                  <a:pt x="227" y="64"/>
                  <a:pt x="235" y="58"/>
                  <a:pt x="244" y="53"/>
                </a:cubicBezTo>
                <a:cubicBezTo>
                  <a:pt x="252" y="49"/>
                  <a:pt x="267" y="53"/>
                  <a:pt x="270" y="44"/>
                </a:cubicBezTo>
                <a:cubicBezTo>
                  <a:pt x="273" y="36"/>
                  <a:pt x="260" y="30"/>
                  <a:pt x="253" y="26"/>
                </a:cubicBezTo>
                <a:cubicBezTo>
                  <a:pt x="227" y="13"/>
                  <a:pt x="186" y="6"/>
                  <a:pt x="157" y="0"/>
                </a:cubicBezTo>
                <a:cubicBezTo>
                  <a:pt x="148" y="9"/>
                  <a:pt x="140" y="17"/>
                  <a:pt x="131" y="26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Freeform 38"/>
          <p:cNvSpPr>
            <a:spLocks/>
          </p:cNvSpPr>
          <p:nvPr/>
        </p:nvSpPr>
        <p:spPr bwMode="auto">
          <a:xfrm>
            <a:off x="7413877" y="4256743"/>
            <a:ext cx="184731" cy="369332"/>
          </a:xfrm>
          <a:custGeom>
            <a:avLst/>
            <a:gdLst/>
            <a:ahLst/>
            <a:cxnLst>
              <a:cxn ang="0">
                <a:pos x="0" y="262"/>
              </a:cxn>
              <a:cxn ang="0">
                <a:pos x="43" y="174"/>
              </a:cxn>
              <a:cxn ang="0">
                <a:pos x="105" y="70"/>
              </a:cxn>
              <a:cxn ang="0">
                <a:pos x="113" y="9"/>
              </a:cxn>
              <a:cxn ang="0">
                <a:pos x="139" y="0"/>
              </a:cxn>
            </a:cxnLst>
            <a:rect l="0" t="0" r="r" b="b"/>
            <a:pathLst>
              <a:path w="139" h="262">
                <a:moveTo>
                  <a:pt x="0" y="262"/>
                </a:moveTo>
                <a:cubicBezTo>
                  <a:pt x="13" y="235"/>
                  <a:pt x="29" y="199"/>
                  <a:pt x="43" y="174"/>
                </a:cubicBezTo>
                <a:cubicBezTo>
                  <a:pt x="64" y="135"/>
                  <a:pt x="91" y="111"/>
                  <a:pt x="105" y="70"/>
                </a:cubicBezTo>
                <a:cubicBezTo>
                  <a:pt x="108" y="50"/>
                  <a:pt x="104" y="27"/>
                  <a:pt x="113" y="9"/>
                </a:cubicBezTo>
                <a:cubicBezTo>
                  <a:pt x="117" y="1"/>
                  <a:pt x="139" y="0"/>
                  <a:pt x="139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Freeform 39"/>
          <p:cNvSpPr>
            <a:spLocks/>
          </p:cNvSpPr>
          <p:nvPr/>
        </p:nvSpPr>
        <p:spPr bwMode="auto">
          <a:xfrm>
            <a:off x="7358315" y="4239280"/>
            <a:ext cx="184731" cy="369332"/>
          </a:xfrm>
          <a:custGeom>
            <a:avLst/>
            <a:gdLst/>
            <a:ahLst/>
            <a:cxnLst>
              <a:cxn ang="0">
                <a:pos x="0" y="124"/>
              </a:cxn>
              <a:cxn ang="0">
                <a:pos x="70" y="81"/>
              </a:cxn>
              <a:cxn ang="0">
                <a:pos x="174" y="107"/>
              </a:cxn>
              <a:cxn ang="0">
                <a:pos x="201" y="124"/>
              </a:cxn>
              <a:cxn ang="0">
                <a:pos x="236" y="81"/>
              </a:cxn>
              <a:cxn ang="0">
                <a:pos x="314" y="63"/>
              </a:cxn>
              <a:cxn ang="0">
                <a:pos x="323" y="37"/>
              </a:cxn>
              <a:cxn ang="0">
                <a:pos x="297" y="28"/>
              </a:cxn>
              <a:cxn ang="0">
                <a:pos x="244" y="20"/>
              </a:cxn>
              <a:cxn ang="0">
                <a:pos x="270" y="2"/>
              </a:cxn>
            </a:cxnLst>
            <a:rect l="0" t="0" r="r" b="b"/>
            <a:pathLst>
              <a:path w="327" h="126">
                <a:moveTo>
                  <a:pt x="0" y="124"/>
                </a:moveTo>
                <a:cubicBezTo>
                  <a:pt x="30" y="115"/>
                  <a:pt x="44" y="98"/>
                  <a:pt x="70" y="81"/>
                </a:cubicBezTo>
                <a:cubicBezTo>
                  <a:pt x="106" y="88"/>
                  <a:pt x="139" y="98"/>
                  <a:pt x="174" y="107"/>
                </a:cubicBezTo>
                <a:cubicBezTo>
                  <a:pt x="183" y="113"/>
                  <a:pt x="191" y="126"/>
                  <a:pt x="201" y="124"/>
                </a:cubicBezTo>
                <a:cubicBezTo>
                  <a:pt x="219" y="120"/>
                  <a:pt x="220" y="90"/>
                  <a:pt x="236" y="81"/>
                </a:cubicBezTo>
                <a:cubicBezTo>
                  <a:pt x="254" y="71"/>
                  <a:pt x="301" y="65"/>
                  <a:pt x="314" y="63"/>
                </a:cubicBezTo>
                <a:cubicBezTo>
                  <a:pt x="317" y="54"/>
                  <a:pt x="327" y="45"/>
                  <a:pt x="323" y="37"/>
                </a:cubicBezTo>
                <a:cubicBezTo>
                  <a:pt x="319" y="29"/>
                  <a:pt x="306" y="30"/>
                  <a:pt x="297" y="28"/>
                </a:cubicBezTo>
                <a:cubicBezTo>
                  <a:pt x="280" y="24"/>
                  <a:pt x="262" y="23"/>
                  <a:pt x="244" y="20"/>
                </a:cubicBezTo>
                <a:cubicBezTo>
                  <a:pt x="264" y="0"/>
                  <a:pt x="254" y="2"/>
                  <a:pt x="270" y="2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Freeform 40"/>
          <p:cNvSpPr>
            <a:spLocks/>
          </p:cNvSpPr>
          <p:nvPr/>
        </p:nvSpPr>
        <p:spPr bwMode="auto">
          <a:xfrm>
            <a:off x="7372602" y="4256743"/>
            <a:ext cx="184731" cy="369332"/>
          </a:xfrm>
          <a:custGeom>
            <a:avLst/>
            <a:gdLst/>
            <a:ahLst/>
            <a:cxnLst>
              <a:cxn ang="0">
                <a:pos x="0" y="244"/>
              </a:cxn>
              <a:cxn ang="0">
                <a:pos x="52" y="227"/>
              </a:cxn>
              <a:cxn ang="0">
                <a:pos x="87" y="174"/>
              </a:cxn>
              <a:cxn ang="0">
                <a:pos x="96" y="140"/>
              </a:cxn>
              <a:cxn ang="0">
                <a:pos x="183" y="140"/>
              </a:cxn>
              <a:cxn ang="0">
                <a:pos x="200" y="122"/>
              </a:cxn>
              <a:cxn ang="0">
                <a:pos x="192" y="96"/>
              </a:cxn>
              <a:cxn ang="0">
                <a:pos x="157" y="0"/>
              </a:cxn>
            </a:cxnLst>
            <a:rect l="0" t="0" r="r" b="b"/>
            <a:pathLst>
              <a:path w="202" h="244">
                <a:moveTo>
                  <a:pt x="0" y="244"/>
                </a:moveTo>
                <a:cubicBezTo>
                  <a:pt x="2" y="243"/>
                  <a:pt x="50" y="229"/>
                  <a:pt x="52" y="227"/>
                </a:cubicBezTo>
                <a:cubicBezTo>
                  <a:pt x="67" y="212"/>
                  <a:pt x="87" y="174"/>
                  <a:pt x="87" y="174"/>
                </a:cubicBezTo>
                <a:cubicBezTo>
                  <a:pt x="90" y="163"/>
                  <a:pt x="96" y="140"/>
                  <a:pt x="96" y="140"/>
                </a:cubicBezTo>
                <a:cubicBezTo>
                  <a:pt x="127" y="107"/>
                  <a:pt x="145" y="127"/>
                  <a:pt x="183" y="140"/>
                </a:cubicBezTo>
                <a:cubicBezTo>
                  <a:pt x="189" y="134"/>
                  <a:pt x="198" y="130"/>
                  <a:pt x="200" y="122"/>
                </a:cubicBezTo>
                <a:cubicBezTo>
                  <a:pt x="202" y="113"/>
                  <a:pt x="195" y="105"/>
                  <a:pt x="192" y="96"/>
                </a:cubicBezTo>
                <a:cubicBezTo>
                  <a:pt x="181" y="64"/>
                  <a:pt x="171" y="31"/>
                  <a:pt x="157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Freeform 41"/>
          <p:cNvSpPr>
            <a:spLocks/>
          </p:cNvSpPr>
          <p:nvPr/>
        </p:nvSpPr>
        <p:spPr bwMode="auto">
          <a:xfrm>
            <a:off x="7199565" y="4199593"/>
            <a:ext cx="184731" cy="369332"/>
          </a:xfrm>
          <a:custGeom>
            <a:avLst/>
            <a:gdLst/>
            <a:ahLst/>
            <a:cxnLst>
              <a:cxn ang="0">
                <a:pos x="74" y="228"/>
              </a:cxn>
              <a:cxn ang="0">
                <a:pos x="21" y="80"/>
              </a:cxn>
              <a:cxn ang="0">
                <a:pos x="13" y="36"/>
              </a:cxn>
            </a:cxnLst>
            <a:rect l="0" t="0" r="r" b="b"/>
            <a:pathLst>
              <a:path w="74" h="228">
                <a:moveTo>
                  <a:pt x="74" y="228"/>
                </a:moveTo>
                <a:cubicBezTo>
                  <a:pt x="0" y="202"/>
                  <a:pt x="31" y="176"/>
                  <a:pt x="21" y="80"/>
                </a:cubicBezTo>
                <a:cubicBezTo>
                  <a:pt x="12" y="0"/>
                  <a:pt x="13" y="68"/>
                  <a:pt x="13" y="36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Freeform 42"/>
          <p:cNvSpPr>
            <a:spLocks/>
          </p:cNvSpPr>
          <p:nvPr/>
        </p:nvSpPr>
        <p:spPr bwMode="auto">
          <a:xfrm>
            <a:off x="7275765" y="4256743"/>
            <a:ext cx="184731" cy="369332"/>
          </a:xfrm>
          <a:custGeom>
            <a:avLst/>
            <a:gdLst/>
            <a:ahLst/>
            <a:cxnLst>
              <a:cxn ang="0">
                <a:pos x="61" y="148"/>
              </a:cxn>
              <a:cxn ang="0">
                <a:pos x="0" y="0"/>
              </a:cxn>
            </a:cxnLst>
            <a:rect l="0" t="0" r="r" b="b"/>
            <a:pathLst>
              <a:path w="61" h="148">
                <a:moveTo>
                  <a:pt x="61" y="148"/>
                </a:moveTo>
                <a:cubicBezTo>
                  <a:pt x="30" y="103"/>
                  <a:pt x="23" y="49"/>
                  <a:pt x="0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7385302" y="4271030"/>
            <a:ext cx="184731" cy="369332"/>
          </a:xfrm>
          <a:custGeom>
            <a:avLst/>
            <a:gdLst/>
            <a:ahLst/>
            <a:cxnLst>
              <a:cxn ang="0">
                <a:pos x="0" y="148"/>
              </a:cxn>
              <a:cxn ang="0">
                <a:pos x="53" y="87"/>
              </a:cxn>
              <a:cxn ang="0">
                <a:pos x="79" y="0"/>
              </a:cxn>
            </a:cxnLst>
            <a:rect l="0" t="0" r="r" b="b"/>
            <a:pathLst>
              <a:path w="79" h="148">
                <a:moveTo>
                  <a:pt x="0" y="148"/>
                </a:moveTo>
                <a:cubicBezTo>
                  <a:pt x="21" y="128"/>
                  <a:pt x="37" y="111"/>
                  <a:pt x="53" y="87"/>
                </a:cubicBezTo>
                <a:cubicBezTo>
                  <a:pt x="65" y="47"/>
                  <a:pt x="79" y="45"/>
                  <a:pt x="79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4" name="Freeform 44"/>
          <p:cNvSpPr>
            <a:spLocks/>
          </p:cNvSpPr>
          <p:nvPr/>
        </p:nvSpPr>
        <p:spPr bwMode="auto">
          <a:xfrm>
            <a:off x="7321802" y="4228168"/>
            <a:ext cx="184731" cy="369332"/>
          </a:xfrm>
          <a:custGeom>
            <a:avLst/>
            <a:gdLst/>
            <a:ahLst/>
            <a:cxnLst>
              <a:cxn ang="0">
                <a:pos x="49" y="131"/>
              </a:cxn>
              <a:cxn ang="0">
                <a:pos x="14" y="0"/>
              </a:cxn>
            </a:cxnLst>
            <a:rect l="0" t="0" r="r" b="b"/>
            <a:pathLst>
              <a:path w="49" h="131">
                <a:moveTo>
                  <a:pt x="49" y="131"/>
                </a:moveTo>
                <a:cubicBezTo>
                  <a:pt x="0" y="99"/>
                  <a:pt x="14" y="65"/>
                  <a:pt x="14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Freeform 45"/>
          <p:cNvSpPr>
            <a:spLocks/>
          </p:cNvSpPr>
          <p:nvPr/>
        </p:nvSpPr>
        <p:spPr bwMode="auto">
          <a:xfrm>
            <a:off x="7385302" y="4283730"/>
            <a:ext cx="184731" cy="369332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0" y="0"/>
              </a:cxn>
            </a:cxnLst>
            <a:rect l="0" t="0" r="r" b="b"/>
            <a:pathLst>
              <a:path w="1" h="114">
                <a:moveTo>
                  <a:pt x="0" y="114"/>
                </a:moveTo>
                <a:cubicBezTo>
                  <a:pt x="0" y="76"/>
                  <a:pt x="0" y="38"/>
                  <a:pt x="0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Freeform 46"/>
          <p:cNvSpPr>
            <a:spLocks/>
          </p:cNvSpPr>
          <p:nvPr/>
        </p:nvSpPr>
        <p:spPr bwMode="auto">
          <a:xfrm>
            <a:off x="7358315" y="4256743"/>
            <a:ext cx="184731" cy="36933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52" y="96"/>
              </a:cxn>
              <a:cxn ang="0">
                <a:pos x="61" y="52"/>
              </a:cxn>
              <a:cxn ang="0">
                <a:pos x="96" y="35"/>
              </a:cxn>
              <a:cxn ang="0">
                <a:pos x="105" y="0"/>
              </a:cxn>
            </a:cxnLst>
            <a:rect l="0" t="0" r="r" b="b"/>
            <a:pathLst>
              <a:path w="106" h="116">
                <a:moveTo>
                  <a:pt x="0" y="96"/>
                </a:moveTo>
                <a:cubicBezTo>
                  <a:pt x="13" y="100"/>
                  <a:pt x="39" y="116"/>
                  <a:pt x="52" y="96"/>
                </a:cubicBezTo>
                <a:cubicBezTo>
                  <a:pt x="60" y="84"/>
                  <a:pt x="52" y="64"/>
                  <a:pt x="61" y="52"/>
                </a:cubicBezTo>
                <a:cubicBezTo>
                  <a:pt x="69" y="41"/>
                  <a:pt x="84" y="41"/>
                  <a:pt x="96" y="35"/>
                </a:cubicBezTo>
                <a:cubicBezTo>
                  <a:pt x="106" y="6"/>
                  <a:pt x="105" y="18"/>
                  <a:pt x="105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Freeform 47"/>
          <p:cNvSpPr>
            <a:spLocks/>
          </p:cNvSpPr>
          <p:nvPr/>
        </p:nvSpPr>
        <p:spPr bwMode="auto">
          <a:xfrm>
            <a:off x="6997952" y="4191655"/>
            <a:ext cx="184731" cy="369332"/>
          </a:xfrm>
          <a:custGeom>
            <a:avLst/>
            <a:gdLst/>
            <a:ahLst/>
            <a:cxnLst>
              <a:cxn ang="0">
                <a:pos x="218" y="259"/>
              </a:cxn>
              <a:cxn ang="0">
                <a:pos x="157" y="207"/>
              </a:cxn>
              <a:cxn ang="0">
                <a:pos x="96" y="215"/>
              </a:cxn>
              <a:cxn ang="0">
                <a:pos x="79" y="233"/>
              </a:cxn>
              <a:cxn ang="0">
                <a:pos x="52" y="242"/>
              </a:cxn>
              <a:cxn ang="0">
                <a:pos x="61" y="215"/>
              </a:cxn>
              <a:cxn ang="0">
                <a:pos x="87" y="207"/>
              </a:cxn>
              <a:cxn ang="0">
                <a:pos x="52" y="137"/>
              </a:cxn>
              <a:cxn ang="0">
                <a:pos x="0" y="23"/>
              </a:cxn>
            </a:cxnLst>
            <a:rect l="0" t="0" r="r" b="b"/>
            <a:pathLst>
              <a:path w="218" h="259">
                <a:moveTo>
                  <a:pt x="218" y="259"/>
                </a:moveTo>
                <a:cubicBezTo>
                  <a:pt x="199" y="229"/>
                  <a:pt x="191" y="217"/>
                  <a:pt x="157" y="207"/>
                </a:cubicBezTo>
                <a:cubicBezTo>
                  <a:pt x="137" y="210"/>
                  <a:pt x="115" y="209"/>
                  <a:pt x="96" y="215"/>
                </a:cubicBezTo>
                <a:cubicBezTo>
                  <a:pt x="88" y="218"/>
                  <a:pt x="86" y="229"/>
                  <a:pt x="79" y="233"/>
                </a:cubicBezTo>
                <a:cubicBezTo>
                  <a:pt x="71" y="238"/>
                  <a:pt x="61" y="239"/>
                  <a:pt x="52" y="242"/>
                </a:cubicBezTo>
                <a:cubicBezTo>
                  <a:pt x="55" y="233"/>
                  <a:pt x="54" y="222"/>
                  <a:pt x="61" y="215"/>
                </a:cubicBezTo>
                <a:cubicBezTo>
                  <a:pt x="67" y="209"/>
                  <a:pt x="86" y="216"/>
                  <a:pt x="87" y="207"/>
                </a:cubicBezTo>
                <a:cubicBezTo>
                  <a:pt x="92" y="170"/>
                  <a:pt x="72" y="156"/>
                  <a:pt x="52" y="137"/>
                </a:cubicBezTo>
                <a:cubicBezTo>
                  <a:pt x="41" y="102"/>
                  <a:pt x="50" y="0"/>
                  <a:pt x="0" y="23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Freeform 48"/>
          <p:cNvSpPr>
            <a:spLocks/>
          </p:cNvSpPr>
          <p:nvPr/>
        </p:nvSpPr>
        <p:spPr bwMode="auto">
          <a:xfrm>
            <a:off x="7353552" y="4167843"/>
            <a:ext cx="184731" cy="369332"/>
          </a:xfrm>
          <a:custGeom>
            <a:avLst/>
            <a:gdLst/>
            <a:ahLst/>
            <a:cxnLst>
              <a:cxn ang="0">
                <a:pos x="20" y="222"/>
              </a:cxn>
              <a:cxn ang="0">
                <a:pos x="47" y="47"/>
              </a:cxn>
            </a:cxnLst>
            <a:rect l="0" t="0" r="r" b="b"/>
            <a:pathLst>
              <a:path w="47" h="222">
                <a:moveTo>
                  <a:pt x="20" y="222"/>
                </a:moveTo>
                <a:cubicBezTo>
                  <a:pt x="32" y="174"/>
                  <a:pt x="0" y="0"/>
                  <a:pt x="47" y="47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Freeform 49"/>
          <p:cNvSpPr>
            <a:spLocks/>
          </p:cNvSpPr>
          <p:nvPr/>
        </p:nvSpPr>
        <p:spPr bwMode="auto">
          <a:xfrm>
            <a:off x="7399590" y="4271030"/>
            <a:ext cx="184731" cy="369332"/>
          </a:xfrm>
          <a:custGeom>
            <a:avLst/>
            <a:gdLst/>
            <a:ahLst/>
            <a:cxnLst>
              <a:cxn ang="0">
                <a:pos x="0" y="113"/>
              </a:cxn>
              <a:cxn ang="0">
                <a:pos x="44" y="43"/>
              </a:cxn>
              <a:cxn ang="0">
                <a:pos x="44" y="0"/>
              </a:cxn>
            </a:cxnLst>
            <a:rect l="0" t="0" r="r" b="b"/>
            <a:pathLst>
              <a:path w="48" h="113">
                <a:moveTo>
                  <a:pt x="0" y="113"/>
                </a:moveTo>
                <a:cubicBezTo>
                  <a:pt x="10" y="85"/>
                  <a:pt x="38" y="66"/>
                  <a:pt x="44" y="43"/>
                </a:cubicBezTo>
                <a:cubicBezTo>
                  <a:pt x="48" y="29"/>
                  <a:pt x="44" y="14"/>
                  <a:pt x="44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Freeform 50"/>
          <p:cNvSpPr>
            <a:spLocks/>
          </p:cNvSpPr>
          <p:nvPr/>
        </p:nvSpPr>
        <p:spPr bwMode="auto">
          <a:xfrm>
            <a:off x="7150352" y="4228168"/>
            <a:ext cx="184731" cy="369332"/>
          </a:xfrm>
          <a:custGeom>
            <a:avLst/>
            <a:gdLst/>
            <a:ahLst/>
            <a:cxnLst>
              <a:cxn ang="0">
                <a:pos x="131" y="280"/>
              </a:cxn>
              <a:cxn ang="0">
                <a:pos x="61" y="245"/>
              </a:cxn>
              <a:cxn ang="0">
                <a:pos x="35" y="79"/>
              </a:cxn>
              <a:cxn ang="0">
                <a:pos x="0" y="0"/>
              </a:cxn>
            </a:cxnLst>
            <a:rect l="0" t="0" r="r" b="b"/>
            <a:pathLst>
              <a:path w="131" h="280">
                <a:moveTo>
                  <a:pt x="131" y="280"/>
                </a:moveTo>
                <a:cubicBezTo>
                  <a:pt x="109" y="258"/>
                  <a:pt x="90" y="255"/>
                  <a:pt x="61" y="245"/>
                </a:cubicBezTo>
                <a:cubicBezTo>
                  <a:pt x="40" y="184"/>
                  <a:pt x="47" y="154"/>
                  <a:pt x="35" y="79"/>
                </a:cubicBezTo>
                <a:cubicBezTo>
                  <a:pt x="34" y="74"/>
                  <a:pt x="14" y="0"/>
                  <a:pt x="0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Freeform 51"/>
          <p:cNvSpPr>
            <a:spLocks/>
          </p:cNvSpPr>
          <p:nvPr/>
        </p:nvSpPr>
        <p:spPr bwMode="auto">
          <a:xfrm>
            <a:off x="7142415" y="4298018"/>
            <a:ext cx="184731" cy="369332"/>
          </a:xfrm>
          <a:custGeom>
            <a:avLst/>
            <a:gdLst/>
            <a:ahLst/>
            <a:cxnLst>
              <a:cxn ang="0">
                <a:pos x="127" y="157"/>
              </a:cxn>
              <a:cxn ang="0">
                <a:pos x="49" y="131"/>
              </a:cxn>
              <a:cxn ang="0">
                <a:pos x="40" y="70"/>
              </a:cxn>
              <a:cxn ang="0">
                <a:pos x="31" y="26"/>
              </a:cxn>
              <a:cxn ang="0">
                <a:pos x="22" y="0"/>
              </a:cxn>
            </a:cxnLst>
            <a:rect l="0" t="0" r="r" b="b"/>
            <a:pathLst>
              <a:path w="127" h="157">
                <a:moveTo>
                  <a:pt x="127" y="157"/>
                </a:moveTo>
                <a:cubicBezTo>
                  <a:pt x="101" y="148"/>
                  <a:pt x="75" y="140"/>
                  <a:pt x="49" y="131"/>
                </a:cubicBezTo>
                <a:cubicBezTo>
                  <a:pt x="13" y="97"/>
                  <a:pt x="0" y="110"/>
                  <a:pt x="40" y="70"/>
                </a:cubicBezTo>
                <a:cubicBezTo>
                  <a:pt x="55" y="25"/>
                  <a:pt x="52" y="60"/>
                  <a:pt x="31" y="26"/>
                </a:cubicBezTo>
                <a:cubicBezTo>
                  <a:pt x="26" y="18"/>
                  <a:pt x="22" y="0"/>
                  <a:pt x="22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Freeform 52"/>
          <p:cNvSpPr>
            <a:spLocks/>
          </p:cNvSpPr>
          <p:nvPr/>
        </p:nvSpPr>
        <p:spPr bwMode="auto">
          <a:xfrm>
            <a:off x="7104315" y="4256743"/>
            <a:ext cx="184731" cy="369332"/>
          </a:xfrm>
          <a:custGeom>
            <a:avLst/>
            <a:gdLst/>
            <a:ahLst/>
            <a:cxnLst>
              <a:cxn ang="0">
                <a:pos x="160" y="227"/>
              </a:cxn>
              <a:cxn ang="0">
                <a:pos x="55" y="192"/>
              </a:cxn>
              <a:cxn ang="0">
                <a:pos x="90" y="122"/>
              </a:cxn>
              <a:cxn ang="0">
                <a:pos x="73" y="96"/>
              </a:cxn>
              <a:cxn ang="0">
                <a:pos x="20" y="61"/>
              </a:cxn>
              <a:cxn ang="0">
                <a:pos x="3" y="35"/>
              </a:cxn>
              <a:cxn ang="0">
                <a:pos x="29" y="26"/>
              </a:cxn>
              <a:cxn ang="0">
                <a:pos x="38" y="0"/>
              </a:cxn>
            </a:cxnLst>
            <a:rect l="0" t="0" r="r" b="b"/>
            <a:pathLst>
              <a:path w="160" h="227">
                <a:moveTo>
                  <a:pt x="160" y="227"/>
                </a:moveTo>
                <a:cubicBezTo>
                  <a:pt x="125" y="215"/>
                  <a:pt x="90" y="204"/>
                  <a:pt x="55" y="192"/>
                </a:cubicBezTo>
                <a:cubicBezTo>
                  <a:pt x="76" y="132"/>
                  <a:pt x="60" y="153"/>
                  <a:pt x="90" y="122"/>
                </a:cubicBezTo>
                <a:cubicBezTo>
                  <a:pt x="84" y="113"/>
                  <a:pt x="81" y="103"/>
                  <a:pt x="73" y="96"/>
                </a:cubicBezTo>
                <a:cubicBezTo>
                  <a:pt x="57" y="82"/>
                  <a:pt x="20" y="61"/>
                  <a:pt x="20" y="61"/>
                </a:cubicBezTo>
                <a:cubicBezTo>
                  <a:pt x="14" y="52"/>
                  <a:pt x="0" y="45"/>
                  <a:pt x="3" y="35"/>
                </a:cubicBezTo>
                <a:cubicBezTo>
                  <a:pt x="5" y="26"/>
                  <a:pt x="23" y="32"/>
                  <a:pt x="29" y="26"/>
                </a:cubicBezTo>
                <a:cubicBezTo>
                  <a:pt x="35" y="20"/>
                  <a:pt x="38" y="0"/>
                  <a:pt x="38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Freeform 53"/>
          <p:cNvSpPr>
            <a:spLocks/>
          </p:cNvSpPr>
          <p:nvPr/>
        </p:nvSpPr>
        <p:spPr bwMode="auto">
          <a:xfrm>
            <a:off x="7372602" y="4242455"/>
            <a:ext cx="184731" cy="369332"/>
          </a:xfrm>
          <a:custGeom>
            <a:avLst/>
            <a:gdLst/>
            <a:ahLst/>
            <a:cxnLst>
              <a:cxn ang="0">
                <a:pos x="0" y="183"/>
              </a:cxn>
              <a:cxn ang="0">
                <a:pos x="8" y="157"/>
              </a:cxn>
              <a:cxn ang="0">
                <a:pos x="26" y="140"/>
              </a:cxn>
              <a:cxn ang="0">
                <a:pos x="69" y="35"/>
              </a:cxn>
              <a:cxn ang="0">
                <a:pos x="78" y="0"/>
              </a:cxn>
            </a:cxnLst>
            <a:rect l="0" t="0" r="r" b="b"/>
            <a:pathLst>
              <a:path w="79" h="183">
                <a:moveTo>
                  <a:pt x="0" y="183"/>
                </a:moveTo>
                <a:cubicBezTo>
                  <a:pt x="3" y="174"/>
                  <a:pt x="3" y="165"/>
                  <a:pt x="8" y="157"/>
                </a:cubicBezTo>
                <a:cubicBezTo>
                  <a:pt x="12" y="150"/>
                  <a:pt x="23" y="148"/>
                  <a:pt x="26" y="140"/>
                </a:cubicBezTo>
                <a:cubicBezTo>
                  <a:pt x="49" y="75"/>
                  <a:pt x="24" y="83"/>
                  <a:pt x="69" y="35"/>
                </a:cubicBezTo>
                <a:cubicBezTo>
                  <a:pt x="79" y="6"/>
                  <a:pt x="78" y="18"/>
                  <a:pt x="78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Freeform 54"/>
          <p:cNvSpPr>
            <a:spLocks/>
          </p:cNvSpPr>
          <p:nvPr/>
        </p:nvSpPr>
        <p:spPr bwMode="auto">
          <a:xfrm>
            <a:off x="7385302" y="4271030"/>
            <a:ext cx="184731" cy="369332"/>
          </a:xfrm>
          <a:custGeom>
            <a:avLst/>
            <a:gdLst/>
            <a:ahLst/>
            <a:cxnLst>
              <a:cxn ang="0">
                <a:pos x="0" y="139"/>
              </a:cxn>
              <a:cxn ang="0">
                <a:pos x="192" y="192"/>
              </a:cxn>
              <a:cxn ang="0">
                <a:pos x="201" y="131"/>
              </a:cxn>
              <a:cxn ang="0">
                <a:pos x="253" y="113"/>
              </a:cxn>
              <a:cxn ang="0">
                <a:pos x="88" y="69"/>
              </a:cxn>
              <a:cxn ang="0">
                <a:pos x="79" y="43"/>
              </a:cxn>
              <a:cxn ang="0">
                <a:pos x="96" y="17"/>
              </a:cxn>
              <a:cxn ang="0">
                <a:pos x="96" y="0"/>
              </a:cxn>
            </a:cxnLst>
            <a:rect l="0" t="0" r="r" b="b"/>
            <a:pathLst>
              <a:path w="253" h="192">
                <a:moveTo>
                  <a:pt x="0" y="139"/>
                </a:moveTo>
                <a:cubicBezTo>
                  <a:pt x="92" y="145"/>
                  <a:pt x="134" y="130"/>
                  <a:pt x="192" y="192"/>
                </a:cubicBezTo>
                <a:cubicBezTo>
                  <a:pt x="195" y="172"/>
                  <a:pt x="188" y="147"/>
                  <a:pt x="201" y="131"/>
                </a:cubicBezTo>
                <a:cubicBezTo>
                  <a:pt x="212" y="116"/>
                  <a:pt x="253" y="113"/>
                  <a:pt x="253" y="113"/>
                </a:cubicBezTo>
                <a:cubicBezTo>
                  <a:pt x="198" y="94"/>
                  <a:pt x="145" y="79"/>
                  <a:pt x="88" y="69"/>
                </a:cubicBezTo>
                <a:cubicBezTo>
                  <a:pt x="85" y="60"/>
                  <a:pt x="78" y="52"/>
                  <a:pt x="79" y="43"/>
                </a:cubicBezTo>
                <a:cubicBezTo>
                  <a:pt x="81" y="33"/>
                  <a:pt x="92" y="27"/>
                  <a:pt x="96" y="17"/>
                </a:cubicBezTo>
                <a:cubicBezTo>
                  <a:pt x="98" y="12"/>
                  <a:pt x="96" y="6"/>
                  <a:pt x="96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Freeform 55"/>
          <p:cNvSpPr>
            <a:spLocks/>
          </p:cNvSpPr>
          <p:nvPr/>
        </p:nvSpPr>
        <p:spPr bwMode="auto">
          <a:xfrm>
            <a:off x="6928102" y="4256743"/>
            <a:ext cx="184731" cy="369332"/>
          </a:xfrm>
          <a:custGeom>
            <a:avLst/>
            <a:gdLst/>
            <a:ahLst/>
            <a:cxnLst>
              <a:cxn ang="0">
                <a:pos x="245" y="148"/>
              </a:cxn>
              <a:cxn ang="0">
                <a:pos x="88" y="192"/>
              </a:cxn>
              <a:cxn ang="0">
                <a:pos x="27" y="218"/>
              </a:cxn>
              <a:cxn ang="0">
                <a:pos x="61" y="183"/>
              </a:cxn>
              <a:cxn ang="0">
                <a:pos x="35" y="166"/>
              </a:cxn>
              <a:cxn ang="0">
                <a:pos x="0" y="131"/>
              </a:cxn>
              <a:cxn ang="0">
                <a:pos x="44" y="96"/>
              </a:cxn>
              <a:cxn ang="0">
                <a:pos x="96" y="78"/>
              </a:cxn>
              <a:cxn ang="0">
                <a:pos x="123" y="0"/>
              </a:cxn>
            </a:cxnLst>
            <a:rect l="0" t="0" r="r" b="b"/>
            <a:pathLst>
              <a:path w="245" h="230">
                <a:moveTo>
                  <a:pt x="245" y="148"/>
                </a:moveTo>
                <a:cubicBezTo>
                  <a:pt x="128" y="157"/>
                  <a:pt x="142" y="135"/>
                  <a:pt x="88" y="192"/>
                </a:cubicBezTo>
                <a:cubicBezTo>
                  <a:pt x="75" y="229"/>
                  <a:pt x="63" y="230"/>
                  <a:pt x="27" y="218"/>
                </a:cubicBezTo>
                <a:cubicBezTo>
                  <a:pt x="39" y="214"/>
                  <a:pt x="72" y="210"/>
                  <a:pt x="61" y="183"/>
                </a:cubicBezTo>
                <a:cubicBezTo>
                  <a:pt x="57" y="173"/>
                  <a:pt x="43" y="173"/>
                  <a:pt x="35" y="166"/>
                </a:cubicBezTo>
                <a:cubicBezTo>
                  <a:pt x="22" y="156"/>
                  <a:pt x="12" y="142"/>
                  <a:pt x="0" y="131"/>
                </a:cubicBezTo>
                <a:cubicBezTo>
                  <a:pt x="15" y="116"/>
                  <a:pt x="23" y="105"/>
                  <a:pt x="44" y="96"/>
                </a:cubicBezTo>
                <a:cubicBezTo>
                  <a:pt x="61" y="88"/>
                  <a:pt x="96" y="78"/>
                  <a:pt x="96" y="78"/>
                </a:cubicBezTo>
                <a:cubicBezTo>
                  <a:pt x="111" y="35"/>
                  <a:pt x="123" y="50"/>
                  <a:pt x="123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Freeform 56"/>
          <p:cNvSpPr>
            <a:spLocks/>
          </p:cNvSpPr>
          <p:nvPr/>
        </p:nvSpPr>
        <p:spPr bwMode="auto">
          <a:xfrm>
            <a:off x="7194802" y="4271030"/>
            <a:ext cx="184731" cy="369332"/>
          </a:xfrm>
          <a:custGeom>
            <a:avLst/>
            <a:gdLst/>
            <a:ahLst/>
            <a:cxnLst>
              <a:cxn ang="0">
                <a:pos x="129" y="131"/>
              </a:cxn>
              <a:cxn ang="0">
                <a:pos x="478" y="104"/>
              </a:cxn>
              <a:cxn ang="0">
                <a:pos x="435" y="35"/>
              </a:cxn>
              <a:cxn ang="0">
                <a:pos x="443" y="0"/>
              </a:cxn>
            </a:cxnLst>
            <a:rect l="0" t="0" r="r" b="b"/>
            <a:pathLst>
              <a:path w="504" h="213">
                <a:moveTo>
                  <a:pt x="129" y="131"/>
                </a:moveTo>
                <a:cubicBezTo>
                  <a:pt x="258" y="42"/>
                  <a:pt x="0" y="213"/>
                  <a:pt x="478" y="104"/>
                </a:cubicBezTo>
                <a:cubicBezTo>
                  <a:pt x="504" y="98"/>
                  <a:pt x="461" y="43"/>
                  <a:pt x="435" y="35"/>
                </a:cubicBezTo>
                <a:cubicBezTo>
                  <a:pt x="444" y="5"/>
                  <a:pt x="443" y="17"/>
                  <a:pt x="443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Freeform 57"/>
          <p:cNvSpPr>
            <a:spLocks/>
          </p:cNvSpPr>
          <p:nvPr/>
        </p:nvSpPr>
        <p:spPr bwMode="auto">
          <a:xfrm>
            <a:off x="7372602" y="4271030"/>
            <a:ext cx="184731" cy="369332"/>
          </a:xfrm>
          <a:custGeom>
            <a:avLst/>
            <a:gdLst/>
            <a:ahLst/>
            <a:cxnLst>
              <a:cxn ang="0">
                <a:pos x="0" y="209"/>
              </a:cxn>
              <a:cxn ang="0">
                <a:pos x="104" y="227"/>
              </a:cxn>
              <a:cxn ang="0">
                <a:pos x="113" y="253"/>
              </a:cxn>
              <a:cxn ang="0">
                <a:pos x="174" y="296"/>
              </a:cxn>
              <a:cxn ang="0">
                <a:pos x="192" y="261"/>
              </a:cxn>
              <a:cxn ang="0">
                <a:pos x="227" y="218"/>
              </a:cxn>
              <a:cxn ang="0">
                <a:pos x="244" y="165"/>
              </a:cxn>
              <a:cxn ang="0">
                <a:pos x="253" y="139"/>
              </a:cxn>
              <a:cxn ang="0">
                <a:pos x="227" y="0"/>
              </a:cxn>
            </a:cxnLst>
            <a:rect l="0" t="0" r="r" b="b"/>
            <a:pathLst>
              <a:path w="253" h="302">
                <a:moveTo>
                  <a:pt x="0" y="209"/>
                </a:moveTo>
                <a:cubicBezTo>
                  <a:pt x="35" y="213"/>
                  <a:pt x="79" y="202"/>
                  <a:pt x="104" y="227"/>
                </a:cubicBezTo>
                <a:cubicBezTo>
                  <a:pt x="110" y="233"/>
                  <a:pt x="108" y="245"/>
                  <a:pt x="113" y="253"/>
                </a:cubicBezTo>
                <a:cubicBezTo>
                  <a:pt x="127" y="275"/>
                  <a:pt x="150" y="289"/>
                  <a:pt x="174" y="296"/>
                </a:cubicBezTo>
                <a:cubicBezTo>
                  <a:pt x="226" y="280"/>
                  <a:pt x="185" y="302"/>
                  <a:pt x="192" y="261"/>
                </a:cubicBezTo>
                <a:cubicBezTo>
                  <a:pt x="195" y="246"/>
                  <a:pt x="217" y="228"/>
                  <a:pt x="227" y="218"/>
                </a:cubicBezTo>
                <a:cubicBezTo>
                  <a:pt x="233" y="200"/>
                  <a:pt x="238" y="183"/>
                  <a:pt x="244" y="165"/>
                </a:cubicBezTo>
                <a:cubicBezTo>
                  <a:pt x="247" y="156"/>
                  <a:pt x="253" y="139"/>
                  <a:pt x="253" y="139"/>
                </a:cubicBezTo>
                <a:cubicBezTo>
                  <a:pt x="241" y="91"/>
                  <a:pt x="227" y="50"/>
                  <a:pt x="227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Freeform 58"/>
          <p:cNvSpPr>
            <a:spLocks/>
          </p:cNvSpPr>
          <p:nvPr/>
        </p:nvSpPr>
        <p:spPr bwMode="auto">
          <a:xfrm>
            <a:off x="7220202" y="4242455"/>
            <a:ext cx="184731" cy="369332"/>
          </a:xfrm>
          <a:custGeom>
            <a:avLst/>
            <a:gdLst/>
            <a:ahLst/>
            <a:cxnLst>
              <a:cxn ang="0">
                <a:pos x="96" y="341"/>
              </a:cxn>
              <a:cxn ang="0">
                <a:pos x="52" y="245"/>
              </a:cxn>
              <a:cxn ang="0">
                <a:pos x="0" y="183"/>
              </a:cxn>
              <a:cxn ang="0">
                <a:pos x="26" y="175"/>
              </a:cxn>
              <a:cxn ang="0">
                <a:pos x="0" y="131"/>
              </a:cxn>
              <a:cxn ang="0">
                <a:pos x="52" y="0"/>
              </a:cxn>
            </a:cxnLst>
            <a:rect l="0" t="0" r="r" b="b"/>
            <a:pathLst>
              <a:path w="115" h="341">
                <a:moveTo>
                  <a:pt x="96" y="341"/>
                </a:moveTo>
                <a:cubicBezTo>
                  <a:pt x="115" y="278"/>
                  <a:pt x="93" y="279"/>
                  <a:pt x="52" y="245"/>
                </a:cubicBezTo>
                <a:cubicBezTo>
                  <a:pt x="31" y="228"/>
                  <a:pt x="14" y="206"/>
                  <a:pt x="0" y="183"/>
                </a:cubicBezTo>
                <a:cubicBezTo>
                  <a:pt x="9" y="180"/>
                  <a:pt x="22" y="183"/>
                  <a:pt x="26" y="175"/>
                </a:cubicBezTo>
                <a:cubicBezTo>
                  <a:pt x="33" y="161"/>
                  <a:pt x="6" y="138"/>
                  <a:pt x="0" y="131"/>
                </a:cubicBezTo>
                <a:cubicBezTo>
                  <a:pt x="75" y="105"/>
                  <a:pt x="52" y="100"/>
                  <a:pt x="52" y="0"/>
                </a:cubicBezTo>
              </a:path>
            </a:pathLst>
          </a:custGeom>
          <a:noFill/>
          <a:ln w="952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572000" y="3962400"/>
            <a:ext cx="4419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2400" y="228600"/>
            <a:ext cx="46482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ip_res_co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CF8"/>
              </a:clrFrom>
              <a:clrTo>
                <a:srgbClr val="F8FCF8">
                  <a:alpha val="0"/>
                </a:srgbClr>
              </a:clrTo>
            </a:clrChange>
          </a:blip>
          <a:srcRect t="5899" r="7448"/>
          <a:stretch>
            <a:fillRect/>
          </a:stretch>
        </p:blipFill>
        <p:spPr bwMode="auto">
          <a:xfrm>
            <a:off x="4876800" y="228600"/>
            <a:ext cx="4069080" cy="3429000"/>
          </a:xfrm>
          <a:prstGeom prst="rect">
            <a:avLst/>
          </a:prstGeom>
          <a:solidFill>
            <a:srgbClr val="33CCCC">
              <a:alpha val="67000"/>
            </a:srgb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sp>
        <p:nvSpPr>
          <p:cNvPr id="5" name="Text Box 62"/>
          <p:cNvSpPr txBox="1">
            <a:spLocks noChangeArrowheads="1"/>
          </p:cNvSpPr>
          <p:nvPr/>
        </p:nvSpPr>
        <p:spPr bwMode="auto">
          <a:xfrm>
            <a:off x="304800" y="304800"/>
            <a:ext cx="3243004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Distance from point of closest </a:t>
            </a:r>
          </a:p>
          <a:p>
            <a:r>
              <a:rPr lang="en-US">
                <a:solidFill>
                  <a:schemeClr val="bg1"/>
                </a:solidFill>
              </a:rPr>
              <a:t>approach to primary vertex does</a:t>
            </a:r>
          </a:p>
          <a:p>
            <a:r>
              <a:rPr lang="en-US">
                <a:solidFill>
                  <a:schemeClr val="bg1"/>
                </a:solidFill>
              </a:rPr>
              <a:t>not scale with energy </a:t>
            </a:r>
          </a:p>
          <a:p>
            <a:r>
              <a:rPr lang="en-US">
                <a:solidFill>
                  <a:schemeClr val="bg1"/>
                </a:solidFill>
              </a:rPr>
              <a:t>i.p. = </a:t>
            </a:r>
            <a:r>
              <a:rPr lang="en-US">
                <a:solidFill>
                  <a:schemeClr val="bg1"/>
                </a:solidFill>
                <a:latin typeface="Symbol" pitchFamily="18" charset="2"/>
              </a:rPr>
              <a:t>bg</a:t>
            </a:r>
            <a:r>
              <a:rPr lang="en-US">
                <a:solidFill>
                  <a:schemeClr val="bg1"/>
                </a:solidFill>
              </a:rPr>
              <a:t>c</a:t>
            </a:r>
            <a:r>
              <a:rPr lang="en-US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>
                <a:solidFill>
                  <a:schemeClr val="bg1"/>
                </a:solidFill>
              </a:rPr>
              <a:t> cos </a:t>
            </a:r>
            <a:r>
              <a:rPr lang="en-US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chemeClr val="bg1"/>
                </a:solidFill>
              </a:rPr>
              <a:t> </a:t>
            </a:r>
          </a:p>
          <a:p>
            <a:r>
              <a:rPr lang="en-US">
                <a:solidFill>
                  <a:schemeClr val="bg1"/>
                </a:solidFill>
              </a:rPr>
              <a:t>cos </a:t>
            </a:r>
            <a:r>
              <a:rPr lang="en-US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>
                <a:solidFill>
                  <a:schemeClr val="bg1"/>
                </a:solidFill>
              </a:rPr>
              <a:t> ~ 1/</a:t>
            </a:r>
            <a:r>
              <a:rPr lang="en-US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6" name="Line 63"/>
          <p:cNvSpPr>
            <a:spLocks noChangeShapeType="1"/>
          </p:cNvSpPr>
          <p:nvPr/>
        </p:nvSpPr>
        <p:spPr bwMode="auto">
          <a:xfrm flipV="1">
            <a:off x="685800" y="2514600"/>
            <a:ext cx="19812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Line 64"/>
          <p:cNvSpPr>
            <a:spLocks noChangeShapeType="1"/>
          </p:cNvSpPr>
          <p:nvPr/>
        </p:nvSpPr>
        <p:spPr bwMode="auto">
          <a:xfrm flipV="1">
            <a:off x="2667000" y="1371600"/>
            <a:ext cx="1752600" cy="1143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Line 65"/>
          <p:cNvSpPr>
            <a:spLocks noChangeShapeType="1"/>
          </p:cNvSpPr>
          <p:nvPr/>
        </p:nvSpPr>
        <p:spPr bwMode="auto">
          <a:xfrm flipV="1">
            <a:off x="2667000" y="2362200"/>
            <a:ext cx="2057400" cy="1524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3200400" y="1981200"/>
            <a:ext cx="3305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ymbol" pitchFamily="18" charset="2"/>
              </a:rPr>
              <a:t>a</a:t>
            </a:r>
          </a:p>
        </p:txBody>
      </p:sp>
      <p:sp>
        <p:nvSpPr>
          <p:cNvPr id="12" name="Line 79"/>
          <p:cNvSpPr>
            <a:spLocks noChangeShapeType="1"/>
          </p:cNvSpPr>
          <p:nvPr/>
        </p:nvSpPr>
        <p:spPr bwMode="auto">
          <a:xfrm flipH="1">
            <a:off x="990600" y="2514600"/>
            <a:ext cx="1676400" cy="990600"/>
          </a:xfrm>
          <a:prstGeom prst="line">
            <a:avLst/>
          </a:prstGeom>
          <a:noFill/>
          <a:ln w="9525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Line 80"/>
          <p:cNvSpPr>
            <a:spLocks noChangeShapeType="1"/>
          </p:cNvSpPr>
          <p:nvPr/>
        </p:nvSpPr>
        <p:spPr bwMode="auto">
          <a:xfrm>
            <a:off x="685800" y="2667000"/>
            <a:ext cx="457200" cy="7620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 Box 81"/>
          <p:cNvSpPr txBox="1">
            <a:spLocks noChangeArrowheads="1"/>
          </p:cNvSpPr>
          <p:nvPr/>
        </p:nvSpPr>
        <p:spPr bwMode="auto">
          <a:xfrm>
            <a:off x="341313" y="2819400"/>
            <a:ext cx="474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i.p.</a:t>
            </a:r>
          </a:p>
        </p:txBody>
      </p:sp>
      <p:sp>
        <p:nvSpPr>
          <p:cNvPr id="16" name="Text Box 83"/>
          <p:cNvSpPr txBox="1">
            <a:spLocks noChangeArrowheads="1"/>
          </p:cNvSpPr>
          <p:nvPr/>
        </p:nvSpPr>
        <p:spPr bwMode="auto">
          <a:xfrm>
            <a:off x="331788" y="2174875"/>
            <a:ext cx="60991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PVtx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Box 84"/>
          <p:cNvSpPr txBox="1">
            <a:spLocks noChangeArrowheads="1"/>
          </p:cNvSpPr>
          <p:nvPr/>
        </p:nvSpPr>
        <p:spPr bwMode="auto">
          <a:xfrm>
            <a:off x="2693988" y="2590800"/>
            <a:ext cx="81144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SecVtx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57200" y="2590800"/>
            <a:ext cx="3810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2438400"/>
            <a:ext cx="381000" cy="152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Group 78"/>
          <p:cNvGraphicFramePr>
            <a:graphicFrameLocks noGrp="1"/>
          </p:cNvGraphicFramePr>
          <p:nvPr/>
        </p:nvGraphicFramePr>
        <p:xfrm>
          <a:off x="4648200" y="4114800"/>
          <a:ext cx="4267200" cy="2118995"/>
        </p:xfrm>
        <a:graphic>
          <a:graphicData uri="http://schemas.openxmlformats.org/drawingml/2006/table">
            <a:tbl>
              <a:tblPr/>
              <a:tblGrid>
                <a:gridCol w="1676400"/>
                <a:gridCol w="838200"/>
                <a:gridCol w="838200"/>
                <a:gridCol w="914400"/>
              </a:tblGrid>
              <a:tr h="4873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&lt;l&gt;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(mm)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~ 0.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</a:rPr>
                        <a:t>t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~0.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&lt;N</a:t>
                      </a:r>
                      <a:r>
                        <a:rPr kumimoji="0" lang="en-US" sz="2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sec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&gt;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~ 0.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304800" y="4092476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B </a:t>
            </a:r>
            <a:r>
              <a:rPr lang="en-US" sz="2400" u="sng" dirty="0" smtClean="0"/>
              <a:t>from H decay at 0.5 </a:t>
            </a:r>
            <a:r>
              <a:rPr lang="en-US" sz="2400" u="sng" dirty="0" err="1" smtClean="0"/>
              <a:t>TeV</a:t>
            </a:r>
            <a:endParaRPr lang="en-US" sz="2400" u="sng" dirty="0" smtClean="0"/>
          </a:p>
          <a:p>
            <a:r>
              <a:rPr lang="en-US" sz="2400" dirty="0" err="1" smtClean="0"/>
              <a:t>m</a:t>
            </a:r>
            <a:r>
              <a:rPr lang="en-US" sz="2400" b="1" baseline="-25000" dirty="0" err="1" smtClean="0"/>
              <a:t>B</a:t>
            </a:r>
            <a:r>
              <a:rPr lang="en-US" sz="2400" b="1" baseline="-25000" dirty="0" smtClean="0"/>
              <a:t> </a:t>
            </a:r>
            <a:r>
              <a:rPr lang="en-US" sz="2400" dirty="0" smtClean="0"/>
              <a:t>= 5.2 </a:t>
            </a:r>
            <a:r>
              <a:rPr lang="en-US" sz="2400" dirty="0" err="1" smtClean="0"/>
              <a:t>GeV</a:t>
            </a:r>
            <a:r>
              <a:rPr lang="en-US" sz="2400" dirty="0" smtClean="0"/>
              <a:t>, c</a:t>
            </a:r>
            <a:r>
              <a:rPr lang="en-US" sz="2400" dirty="0" smtClean="0">
                <a:latin typeface="Symbol" pitchFamily="18" charset="2"/>
              </a:rPr>
              <a:t>t</a:t>
            </a:r>
            <a:r>
              <a:rPr lang="en-US" sz="2400" dirty="0" smtClean="0"/>
              <a:t> = 480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m</a:t>
            </a:r>
          </a:p>
          <a:p>
            <a:r>
              <a:rPr lang="en-US" sz="2400" dirty="0" smtClean="0"/>
              <a:t>E</a:t>
            </a:r>
            <a:r>
              <a:rPr lang="en-US" sz="2400" b="1" baseline="-25000" dirty="0" smtClean="0"/>
              <a:t>B</a:t>
            </a:r>
            <a:r>
              <a:rPr lang="en-US" sz="2400" dirty="0" smtClean="0"/>
              <a:t> = 0.7 x </a:t>
            </a:r>
            <a:r>
              <a:rPr lang="en-US" sz="2400" dirty="0" err="1" smtClean="0"/>
              <a:t>E</a:t>
            </a:r>
            <a:r>
              <a:rPr lang="en-US" sz="2400" b="1" baseline="-25000" dirty="0" err="1" smtClean="0"/>
              <a:t>jet</a:t>
            </a:r>
            <a:r>
              <a:rPr lang="en-US" sz="2400" dirty="0" smtClean="0"/>
              <a:t> = </a:t>
            </a:r>
          </a:p>
          <a:p>
            <a:r>
              <a:rPr lang="en-US" sz="2400" dirty="0" smtClean="0"/>
              <a:t>        0.7 x 500/4 = 100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pPr>
              <a:buFont typeface="Symbol" pitchFamily="18" charset="2"/>
              <a:buChar char="g"/>
            </a:pPr>
            <a:r>
              <a:rPr lang="en-US" sz="2400" dirty="0" smtClean="0">
                <a:latin typeface="Symbol" pitchFamily="18" charset="2"/>
              </a:rPr>
              <a:t>    ~ 70</a:t>
            </a:r>
          </a:p>
          <a:p>
            <a:pPr>
              <a:buFont typeface="Symbol" pitchFamily="18" charset="2"/>
              <a:buNone/>
            </a:pPr>
            <a:r>
              <a:rPr lang="en-US" sz="2400" dirty="0" smtClean="0"/>
              <a:t>&lt;l&gt; ~  3.5 mm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295400" y="2133600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 = </a:t>
            </a:r>
            <a:r>
              <a:rPr lang="en-US" dirty="0" err="1" smtClean="0">
                <a:solidFill>
                  <a:schemeClr val="bg1"/>
                </a:solidFill>
                <a:latin typeface="Symbol" pitchFamily="18" charset="2"/>
              </a:rPr>
              <a:t>bg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r>
              <a:rPr lang="en-US" dirty="0" err="1" smtClean="0">
                <a:solidFill>
                  <a:schemeClr val="bg1"/>
                </a:solidFill>
                <a:latin typeface="Symbol" pitchFamily="18" charset="2"/>
              </a:rPr>
              <a:t>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 t="48780"/>
          <a:stretch>
            <a:fillRect/>
          </a:stretch>
        </p:blipFill>
        <p:spPr bwMode="auto">
          <a:xfrm>
            <a:off x="304800" y="2895600"/>
            <a:ext cx="3962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6961188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2D Sensor &amp; 2D Readout: Monolithic Pixels 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r="48744"/>
          <a:stretch>
            <a:fillRect/>
          </a:stretch>
        </p:blipFill>
        <p:spPr bwMode="auto">
          <a:xfrm>
            <a:off x="4343400" y="3086100"/>
            <a:ext cx="455850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23"/>
          <p:cNvSpPr txBox="1">
            <a:spLocks noChangeArrowheads="1"/>
          </p:cNvSpPr>
          <p:nvPr/>
        </p:nvSpPr>
        <p:spPr bwMode="auto">
          <a:xfrm>
            <a:off x="0" y="6303963"/>
            <a:ext cx="16706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 Rounded MT Bold" pitchFamily="34" charset="0"/>
              </a:rPr>
              <a:t>MB et al.,</a:t>
            </a:r>
          </a:p>
          <a:p>
            <a:r>
              <a:rPr lang="en-US" sz="1400" b="1" dirty="0" smtClean="0">
                <a:latin typeface="Arial Rounded MT Bold" pitchFamily="34" charset="0"/>
              </a:rPr>
              <a:t>NIM A 654 (2011)</a:t>
            </a:r>
            <a:endParaRPr lang="en-US" sz="1400" b="1" dirty="0">
              <a:latin typeface="Arial Rounded MT Bold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62014" y="914400"/>
            <a:ext cx="3758145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CMOS Pixel sensors on high resistivity </a:t>
            </a:r>
          </a:p>
          <a:p>
            <a:r>
              <a:rPr lang="en-US" dirty="0" smtClean="0"/>
              <a:t>substrate approach charge collection </a:t>
            </a:r>
          </a:p>
          <a:p>
            <a:r>
              <a:rPr lang="en-US" dirty="0" smtClean="0"/>
              <a:t>of hybrid pixels with integrated data </a:t>
            </a:r>
          </a:p>
          <a:p>
            <a:r>
              <a:rPr lang="en-US" dirty="0" smtClean="0"/>
              <a:t>processing capabilities in a single thin</a:t>
            </a:r>
          </a:p>
          <a:p>
            <a:r>
              <a:rPr lang="en-US" dirty="0" smtClean="0"/>
              <a:t>Si layer:</a:t>
            </a:r>
            <a:endParaRPr lang="en-US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04800" y="2450068"/>
            <a:ext cx="345427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Example Silicon-On-Insulator Pixels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3225225"/>
            <a:ext cx="1650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m resolution</a:t>
            </a:r>
          </a:p>
          <a:p>
            <a:r>
              <a:rPr lang="en-US" sz="1600" dirty="0" smtClean="0"/>
              <a:t>with 15 </a:t>
            </a:r>
            <a:r>
              <a:rPr lang="en-US" sz="1600" dirty="0" smtClean="0">
                <a:latin typeface="Symbol" pitchFamily="18" charset="2"/>
              </a:rPr>
              <a:t>m</a:t>
            </a:r>
            <a:r>
              <a:rPr lang="en-US" sz="1600" dirty="0" smtClean="0"/>
              <a:t>m pixels</a:t>
            </a:r>
            <a:endParaRPr lang="en-US" sz="16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762000"/>
            <a:ext cx="2209800" cy="2204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228600" y="300038"/>
            <a:ext cx="67976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cs typeface="Arial" pitchFamily="34" charset="0"/>
              </a:rPr>
              <a:t>Track Extrapolation and </a:t>
            </a:r>
            <a:r>
              <a:rPr lang="en-US" sz="2800" b="1" dirty="0" err="1">
                <a:cs typeface="Arial" pitchFamily="34" charset="0"/>
              </a:rPr>
              <a:t>Vertexing</a:t>
            </a:r>
            <a:r>
              <a:rPr lang="en-US" sz="2800" b="1" dirty="0">
                <a:cs typeface="Arial" pitchFamily="34" charset="0"/>
              </a:rPr>
              <a:t> resolution</a:t>
            </a:r>
          </a:p>
        </p:txBody>
      </p:sp>
      <p:pic>
        <p:nvPicPr>
          <p:cNvPr id="3" name="Picture 2" descr="T966Telescope_Run171_Evt068_x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" y="3379788"/>
            <a:ext cx="7058025" cy="340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T966_nTrkVtx_col"/>
          <p:cNvPicPr>
            <a:picLocks noChangeAspect="1" noChangeArrowheads="1"/>
          </p:cNvPicPr>
          <p:nvPr/>
        </p:nvPicPr>
        <p:blipFill>
          <a:blip r:embed="rId3"/>
          <a:srcRect l="1724" t="5933" r="7471"/>
          <a:stretch>
            <a:fillRect/>
          </a:stretch>
        </p:blipFill>
        <p:spPr bwMode="auto">
          <a:xfrm>
            <a:off x="5867400" y="1984375"/>
            <a:ext cx="3124200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04800" y="5791200"/>
            <a:ext cx="4932363" cy="984250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latin typeface="Symbol" pitchFamily="18" charset="2"/>
            </a:endParaRPr>
          </a:p>
          <a:p>
            <a:r>
              <a:rPr lang="en-US" sz="1900" dirty="0">
                <a:solidFill>
                  <a:schemeClr val="bg1"/>
                </a:solidFill>
                <a:latin typeface="Symbol" pitchFamily="18" charset="2"/>
              </a:rPr>
              <a:t>T966 </a:t>
            </a:r>
            <a:r>
              <a:rPr lang="en-US" sz="1900" dirty="0" err="1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1900" b="1" baseline="-25000" dirty="0" err="1">
                <a:solidFill>
                  <a:schemeClr val="bg1"/>
                </a:solidFill>
                <a:latin typeface="Lucida Console" pitchFamily="49" charset="0"/>
              </a:rPr>
              <a:t>z</a:t>
            </a:r>
            <a:r>
              <a:rPr lang="en-US" sz="1900" dirty="0">
                <a:solidFill>
                  <a:schemeClr val="bg1"/>
                </a:solidFill>
              </a:rPr>
              <a:t> vertex resolution = 230 </a:t>
            </a:r>
            <a:r>
              <a:rPr lang="en-US" sz="19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900" dirty="0">
                <a:solidFill>
                  <a:schemeClr val="bg1"/>
                </a:solidFill>
              </a:rPr>
              <a:t>m</a:t>
            </a:r>
          </a:p>
          <a:p>
            <a:r>
              <a:rPr lang="en-US" sz="1900" dirty="0">
                <a:solidFill>
                  <a:schemeClr val="bg1"/>
                </a:solidFill>
              </a:rPr>
              <a:t>CLIC </a:t>
            </a:r>
            <a:r>
              <a:rPr lang="en-US" sz="1900" dirty="0" err="1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1900" baseline="-25000" dirty="0" err="1">
                <a:solidFill>
                  <a:schemeClr val="bg1"/>
                </a:solidFill>
              </a:rPr>
              <a:t>z</a:t>
            </a:r>
            <a:r>
              <a:rPr lang="en-US" sz="1900" dirty="0">
                <a:solidFill>
                  <a:schemeClr val="bg1"/>
                </a:solidFill>
              </a:rPr>
              <a:t> vertex resolution in B decays = 210 </a:t>
            </a:r>
            <a:r>
              <a:rPr lang="en-US" sz="19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900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337425" y="6276975"/>
            <a:ext cx="18065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u="sng">
                <a:latin typeface="Arial Rounded MT Bold" pitchFamily="34" charset="0"/>
              </a:rPr>
              <a:t>MB et al.,</a:t>
            </a:r>
          </a:p>
          <a:p>
            <a:pPr eaLnBrk="0" hangingPunct="0"/>
            <a:r>
              <a:rPr lang="en-US" sz="1600" u="sng">
                <a:latin typeface="Arial Rounded MT Bold" pitchFamily="34" charset="0"/>
              </a:rPr>
              <a:t>NIM A593 (2008)</a:t>
            </a:r>
          </a:p>
        </p:txBody>
      </p:sp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800100" y="419100"/>
            <a:ext cx="23622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126"/>
          <p:cNvSpPr txBox="1">
            <a:spLocks noChangeArrowheads="1"/>
          </p:cNvSpPr>
          <p:nvPr/>
        </p:nvSpPr>
        <p:spPr bwMode="auto">
          <a:xfrm>
            <a:off x="344488" y="3419475"/>
            <a:ext cx="3471078" cy="83099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FNAL MBTF T966 Data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120 </a:t>
            </a:r>
            <a:r>
              <a:rPr lang="en-US" sz="1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 on Cu target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LBNL Thin CMOS Pixel Telescope</a:t>
            </a:r>
          </a:p>
        </p:txBody>
      </p:sp>
      <p:sp>
        <p:nvSpPr>
          <p:cNvPr id="9" name="Text Box 125"/>
          <p:cNvSpPr txBox="1">
            <a:spLocks noChangeArrowheads="1"/>
          </p:cNvSpPr>
          <p:nvPr/>
        </p:nvSpPr>
        <p:spPr bwMode="auto">
          <a:xfrm>
            <a:off x="304800" y="5791200"/>
            <a:ext cx="45720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Times New Roman" pitchFamily="18" charset="0"/>
              </a:rPr>
              <a:t>Extrapolate 3 cm upstream from first Si pixel layer: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228600"/>
            <a:ext cx="252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Silicon Track Day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371" y="1143000"/>
            <a:ext cx="715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Microstrip</a:t>
            </a:r>
            <a:r>
              <a:rPr lang="en-US" b="1" dirty="0" smtClean="0"/>
              <a:t> Detectors </a:t>
            </a:r>
            <a:r>
              <a:rPr lang="en-US" dirty="0" smtClean="0"/>
              <a:t>from D0 and CDF to be tested with small spot IR laser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8192" y="2200870"/>
            <a:ext cx="5133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Microstrip</a:t>
            </a:r>
            <a:r>
              <a:rPr lang="en-US" b="1" dirty="0" smtClean="0"/>
              <a:t> Detector </a:t>
            </a:r>
            <a:r>
              <a:rPr lang="en-US" dirty="0" smtClean="0"/>
              <a:t>from CMS to be tested with 90Sr</a:t>
            </a:r>
          </a:p>
          <a:p>
            <a:endParaRPr lang="en-US" dirty="0" smtClean="0"/>
          </a:p>
          <a:p>
            <a:r>
              <a:rPr lang="en-US" dirty="0" smtClean="0"/>
              <a:t>Landau distribution, depletion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860" y="3429000"/>
            <a:ext cx="6702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Hybrid Pixel Detector</a:t>
            </a:r>
            <a:r>
              <a:rPr lang="en-US" dirty="0" smtClean="0"/>
              <a:t> from CMS to be tested with 90Sr</a:t>
            </a:r>
          </a:p>
          <a:p>
            <a:endParaRPr lang="en-US" dirty="0" smtClean="0"/>
          </a:p>
          <a:p>
            <a:r>
              <a:rPr lang="en-US" dirty="0" smtClean="0"/>
              <a:t>DAQ and readout chip, chip calibration, threshold scan,</a:t>
            </a:r>
          </a:p>
          <a:p>
            <a:r>
              <a:rPr lang="en-US" dirty="0" smtClean="0"/>
              <a:t>Landau distribution,  scaling of collected charge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Vd</a:t>
            </a:r>
            <a:r>
              <a:rPr lang="en-US" dirty="0" smtClean="0"/>
              <a:t>, cluster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375" y="4953000"/>
            <a:ext cx="73196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CMOS Monolithic Pixel Detector </a:t>
            </a:r>
            <a:r>
              <a:rPr lang="en-US" dirty="0" smtClean="0"/>
              <a:t>to be tested with 90Sr (and IR laser)</a:t>
            </a:r>
          </a:p>
          <a:p>
            <a:endParaRPr lang="en-US" dirty="0" smtClean="0"/>
          </a:p>
          <a:p>
            <a:r>
              <a:rPr lang="en-US" dirty="0" smtClean="0"/>
              <a:t>Visualization of analog pixel signal on oscilloscope, driving clocks,</a:t>
            </a:r>
          </a:p>
          <a:p>
            <a:r>
              <a:rPr lang="en-US" dirty="0" smtClean="0"/>
              <a:t>Landau distribution,  determination of sensitive thickness, 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 ray </a:t>
            </a:r>
            <a:r>
              <a:rPr lang="en-US" dirty="0" err="1" smtClean="0"/>
              <a:t>visalization</a:t>
            </a:r>
            <a:r>
              <a:rPr lang="en-US" dirty="0" smtClean="0"/>
              <a:t>,</a:t>
            </a:r>
          </a:p>
          <a:p>
            <a:r>
              <a:rPr lang="en-US" dirty="0" smtClean="0"/>
              <a:t>cluster reconstruction and analysis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52400"/>
            <a:ext cx="5105400" cy="3395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39700" y="1066801"/>
            <a:ext cx="336550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DELPHI at LEP at CERN</a:t>
            </a:r>
          </a:p>
          <a:p>
            <a:r>
              <a:rPr lang="en-US" dirty="0"/>
              <a:t>(1989-2001)</a:t>
            </a:r>
          </a:p>
          <a:p>
            <a:r>
              <a:rPr lang="en-US" dirty="0" err="1"/>
              <a:t>e</a:t>
            </a:r>
            <a:r>
              <a:rPr lang="en-US" b="1" baseline="30000" dirty="0" err="1">
                <a:latin typeface="Symbol" pitchFamily="18" charset="2"/>
              </a:rPr>
              <a:t>+</a:t>
            </a:r>
            <a:r>
              <a:rPr lang="en-US" dirty="0" err="1"/>
              <a:t>e</a:t>
            </a:r>
            <a:r>
              <a:rPr lang="en-US" b="1" baseline="30000" dirty="0">
                <a:latin typeface="Symbol" pitchFamily="18" charset="2"/>
              </a:rPr>
              <a:t>-</a:t>
            </a:r>
            <a:r>
              <a:rPr lang="en-US" dirty="0"/>
              <a:t> 89-210 </a:t>
            </a:r>
            <a:r>
              <a:rPr lang="en-US" dirty="0" err="1"/>
              <a:t>GeV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Microstrip</a:t>
            </a:r>
            <a:r>
              <a:rPr lang="en-US" dirty="0"/>
              <a:t> and </a:t>
            </a:r>
          </a:p>
          <a:p>
            <a:r>
              <a:rPr lang="en-US" dirty="0"/>
              <a:t>Hybrid Pixel Tracker</a:t>
            </a:r>
          </a:p>
          <a:p>
            <a:endParaRPr lang="en-US" dirty="0"/>
          </a:p>
          <a:p>
            <a:r>
              <a:rPr lang="en-US" dirty="0"/>
              <a:t>1 M Pixels</a:t>
            </a: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52400" y="86380"/>
            <a:ext cx="3557192" cy="95410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Tracking and </a:t>
            </a:r>
            <a:r>
              <a:rPr lang="en-US" sz="2800" b="1" dirty="0" err="1" smtClean="0"/>
              <a:t>Vertexing</a:t>
            </a:r>
            <a:endParaRPr lang="en-US" sz="2800" b="1" dirty="0" smtClean="0"/>
          </a:p>
          <a:p>
            <a:r>
              <a:rPr lang="en-US" sz="2800" b="1" dirty="0" smtClean="0"/>
              <a:t>at Colliders</a:t>
            </a:r>
            <a:endParaRPr lang="en-US" sz="2800" b="1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" y="4244876"/>
            <a:ext cx="373062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SLC at SLD at SLAC</a:t>
            </a:r>
          </a:p>
          <a:p>
            <a:r>
              <a:rPr lang="en-US" dirty="0"/>
              <a:t>(1989-2001)</a:t>
            </a:r>
          </a:p>
          <a:p>
            <a:r>
              <a:rPr lang="en-US" dirty="0" err="1"/>
              <a:t>e</a:t>
            </a:r>
            <a:r>
              <a:rPr lang="en-US" b="1" baseline="30000" dirty="0" err="1">
                <a:latin typeface="Symbol" pitchFamily="18" charset="2"/>
              </a:rPr>
              <a:t>+</a:t>
            </a:r>
            <a:r>
              <a:rPr lang="en-US" dirty="0" err="1"/>
              <a:t>e</a:t>
            </a:r>
            <a:r>
              <a:rPr lang="en-US" b="1" baseline="30000" dirty="0">
                <a:latin typeface="Symbol" pitchFamily="18" charset="2"/>
              </a:rPr>
              <a:t>-</a:t>
            </a:r>
            <a:r>
              <a:rPr lang="en-US" dirty="0"/>
              <a:t> 91.2 </a:t>
            </a:r>
            <a:r>
              <a:rPr lang="en-US" dirty="0" err="1"/>
              <a:t>GeV</a:t>
            </a:r>
            <a:endParaRPr lang="en-US" dirty="0"/>
          </a:p>
          <a:p>
            <a:endParaRPr lang="en-US" dirty="0"/>
          </a:p>
          <a:p>
            <a:r>
              <a:rPr lang="en-US" dirty="0"/>
              <a:t>VXD3 CCD Vertex </a:t>
            </a:r>
            <a:endParaRPr lang="en-US" dirty="0" smtClean="0"/>
          </a:p>
          <a:p>
            <a:r>
              <a:rPr lang="en-US" dirty="0" smtClean="0"/>
              <a:t>Detector</a:t>
            </a:r>
            <a:endParaRPr lang="en-US" dirty="0"/>
          </a:p>
          <a:p>
            <a:endParaRPr lang="en-US" dirty="0"/>
          </a:p>
          <a:p>
            <a:r>
              <a:rPr lang="en-US" dirty="0"/>
              <a:t>307 M Pixels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t="47045"/>
          <a:stretch>
            <a:fillRect/>
          </a:stretch>
        </p:blipFill>
        <p:spPr bwMode="auto">
          <a:xfrm>
            <a:off x="5334000" y="3810000"/>
            <a:ext cx="3686175" cy="2830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3962400"/>
            <a:ext cx="2895600" cy="262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88925" y="233363"/>
            <a:ext cx="7343998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Tracking and </a:t>
            </a:r>
            <a:r>
              <a:rPr lang="en-US" sz="2800" b="1" dirty="0" err="1"/>
              <a:t>Vertexing</a:t>
            </a:r>
            <a:r>
              <a:rPr lang="en-US" sz="2800" b="1" dirty="0"/>
              <a:t> at Future </a:t>
            </a:r>
            <a:r>
              <a:rPr lang="en-US" sz="2800" b="1" dirty="0" smtClean="0"/>
              <a:t>Lepton Collider</a:t>
            </a:r>
            <a:endParaRPr lang="en-US" sz="2800" b="1" dirty="0"/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88925" y="1143000"/>
            <a:ext cx="2733441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</a:t>
            </a:r>
            <a:r>
              <a:rPr lang="en-US" b="1" baseline="30000" dirty="0" err="1"/>
              <a:t>+</a:t>
            </a:r>
            <a:r>
              <a:rPr lang="en-US" dirty="0" err="1"/>
              <a:t>e</a:t>
            </a:r>
            <a:r>
              <a:rPr lang="en-US" b="1" baseline="30000" dirty="0">
                <a:latin typeface="Symbol" pitchFamily="18" charset="2"/>
              </a:rPr>
              <a:t>-</a:t>
            </a:r>
            <a:r>
              <a:rPr lang="en-US" dirty="0"/>
              <a:t> Linear </a:t>
            </a:r>
            <a:r>
              <a:rPr lang="en-US" dirty="0" smtClean="0"/>
              <a:t>Collider or </a:t>
            </a:r>
            <a:r>
              <a:rPr lang="en-US" dirty="0" err="1" smtClean="0"/>
              <a:t>MuC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smtClean="0"/>
              <a:t>20XX)</a:t>
            </a:r>
            <a:endParaRPr lang="en-US" dirty="0"/>
          </a:p>
          <a:p>
            <a:r>
              <a:rPr lang="en-US" dirty="0" err="1"/>
              <a:t>e</a:t>
            </a:r>
            <a:r>
              <a:rPr lang="en-US" b="1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</a:t>
            </a:r>
            <a:r>
              <a:rPr lang="en-US" dirty="0" smtClean="0"/>
              <a:t>0.25-5.0 </a:t>
            </a:r>
            <a:r>
              <a:rPr lang="en-US" dirty="0" err="1"/>
              <a:t>TeV</a:t>
            </a:r>
            <a:r>
              <a:rPr lang="en-US" dirty="0"/>
              <a:t> (?)</a:t>
            </a:r>
          </a:p>
          <a:p>
            <a:endParaRPr lang="en-US" dirty="0"/>
          </a:p>
          <a:p>
            <a:r>
              <a:rPr lang="en-US" dirty="0"/>
              <a:t>Monolithic Pixels</a:t>
            </a:r>
          </a:p>
          <a:p>
            <a:endParaRPr lang="en-US" b="1" baseline="30000" dirty="0"/>
          </a:p>
          <a:p>
            <a:r>
              <a:rPr lang="en-US" dirty="0" smtClean="0"/>
              <a:t>~1 B </a:t>
            </a:r>
            <a:r>
              <a:rPr lang="en-US" dirty="0"/>
              <a:t>Pixels</a:t>
            </a:r>
          </a:p>
        </p:txBody>
      </p: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0775" y="1116013"/>
            <a:ext cx="5254625" cy="5208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r_hs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00" y="2803525"/>
            <a:ext cx="4800600" cy="397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52400"/>
            <a:ext cx="3962400" cy="264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Connector 4"/>
          <p:cNvCxnSpPr/>
          <p:nvPr/>
        </p:nvCxnSpPr>
        <p:spPr>
          <a:xfrm rot="5400000">
            <a:off x="5142705" y="4685506"/>
            <a:ext cx="3276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4915694" y="4685506"/>
            <a:ext cx="3276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65782"/>
            <a:ext cx="2850652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Higgs Couplings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35780" t="10000" r="35780" b="4286"/>
          <a:stretch>
            <a:fillRect/>
          </a:stretch>
        </p:blipFill>
        <p:spPr bwMode="auto">
          <a:xfrm>
            <a:off x="685800" y="725129"/>
            <a:ext cx="2971800" cy="575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creenshot_06252k_front_r1177002_t25_ev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24000" contrast="-36000"/>
          </a:blip>
          <a:srcRect l="10698" r="10847"/>
          <a:stretch>
            <a:fillRect/>
          </a:stretch>
        </p:blipFill>
        <p:spPr bwMode="auto">
          <a:xfrm>
            <a:off x="685800" y="-276225"/>
            <a:ext cx="8001000" cy="743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" y="65782"/>
            <a:ext cx="3585020" cy="1077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Vertexing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in </a:t>
            </a:r>
            <a:endParaRPr lang="en-US" sz="3200" b="1" dirty="0" smtClean="0"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0" hangingPunct="0"/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Heavy 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Ion Collisions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3276600" y="4724400"/>
          <a:ext cx="1397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Equation" r:id="rId4" imgW="139680" imgH="152280" progId="Equation.3">
                  <p:embed/>
                </p:oleObj>
              </mc:Choice>
              <mc:Fallback>
                <p:oleObj name="Equation" r:id="rId4" imgW="139680" imgH="1522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724400"/>
                        <a:ext cx="13970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486400" y="4800600"/>
            <a:ext cx="2762250" cy="427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0238BE"/>
                </a:solidFill>
                <a:cs typeface="Arial" pitchFamily="34" charset="0"/>
              </a:rPr>
              <a:t>(SGV Fast Simulation)</a:t>
            </a:r>
          </a:p>
        </p:txBody>
      </p:sp>
      <p:pic>
        <p:nvPicPr>
          <p:cNvPr id="5" name="Picture 7" descr="CharmP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1066800"/>
            <a:ext cx="4038600" cy="514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8" descr="D0AuAu200GeV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1066800"/>
            <a:ext cx="423018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5092700" cy="528637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Tracking and </a:t>
            </a:r>
            <a:r>
              <a:rPr lang="en-US" sz="2800" b="1" dirty="0" err="1"/>
              <a:t>Vertexing</a:t>
            </a:r>
            <a:r>
              <a:rPr lang="en-US" sz="2800" b="1" dirty="0"/>
              <a:t> at LHC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228600" y="815876"/>
            <a:ext cx="2206245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ATLAS at LHC at CERN</a:t>
            </a:r>
          </a:p>
          <a:p>
            <a:r>
              <a:rPr lang="en-US" dirty="0"/>
              <a:t>(2008-)</a:t>
            </a:r>
          </a:p>
          <a:p>
            <a:r>
              <a:rPr lang="en-US" dirty="0"/>
              <a:t>pp </a:t>
            </a:r>
            <a:r>
              <a:rPr lang="en-US" dirty="0" smtClean="0"/>
              <a:t>7-14 </a:t>
            </a:r>
            <a:r>
              <a:rPr lang="en-US" dirty="0" err="1"/>
              <a:t>TeV</a:t>
            </a:r>
            <a:endParaRPr lang="en-US" dirty="0"/>
          </a:p>
          <a:p>
            <a:endParaRPr lang="en-US" dirty="0"/>
          </a:p>
          <a:p>
            <a:r>
              <a:rPr lang="en-US" dirty="0"/>
              <a:t>Hybrid Pixels</a:t>
            </a:r>
          </a:p>
          <a:p>
            <a:endParaRPr lang="en-US" dirty="0"/>
          </a:p>
          <a:p>
            <a:r>
              <a:rPr lang="en-US" dirty="0"/>
              <a:t>1.4 m</a:t>
            </a:r>
            <a:r>
              <a:rPr lang="en-US" b="1" baseline="30000" dirty="0"/>
              <a:t>2</a:t>
            </a:r>
          </a:p>
          <a:p>
            <a:r>
              <a:rPr lang="en-US" dirty="0"/>
              <a:t>80 M Pixels</a:t>
            </a: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920" y="2065020"/>
            <a:ext cx="6659880" cy="4716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50" name="Picture 6" descr="pixel-endcap3"/>
          <p:cNvPicPr>
            <a:picLocks noChangeAspect="1" noChangeArrowheads="1"/>
          </p:cNvPicPr>
          <p:nvPr/>
        </p:nvPicPr>
        <p:blipFill>
          <a:blip r:embed="rId3"/>
          <a:srcRect b="22363"/>
          <a:stretch>
            <a:fillRect/>
          </a:stretch>
        </p:blipFill>
        <p:spPr bwMode="auto">
          <a:xfrm>
            <a:off x="3048000" y="609600"/>
            <a:ext cx="60198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219200" y="3076575"/>
            <a:ext cx="6321154" cy="58477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/>
              <a:t>Interaction of </a:t>
            </a:r>
            <a:r>
              <a:rPr lang="en-US" sz="3200" b="1" dirty="0" smtClean="0"/>
              <a:t>Charged Particles in Si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88925" y="233363"/>
            <a:ext cx="5562548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Interaction of </a:t>
            </a:r>
            <a:r>
              <a:rPr lang="en-US" sz="2800" b="1" dirty="0" smtClean="0"/>
              <a:t>Charged Particles in Si</a:t>
            </a:r>
            <a:endParaRPr lang="en-US" sz="2800" b="1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182688"/>
            <a:ext cx="6880225" cy="520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609600"/>
            <a:ext cx="4724400" cy="312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28600" y="76200"/>
            <a:ext cx="5562548" cy="52322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Interaction of </a:t>
            </a:r>
            <a:r>
              <a:rPr lang="en-US" sz="2800" b="1" dirty="0" smtClean="0"/>
              <a:t>Charged Particles in Si</a:t>
            </a:r>
            <a:endParaRPr lang="en-US" sz="2800" b="1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3657600"/>
            <a:ext cx="48101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5791200" y="838200"/>
            <a:ext cx="1905000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120 GeV protons</a:t>
            </a:r>
          </a:p>
          <a:p>
            <a:r>
              <a:rPr lang="en-US">
                <a:solidFill>
                  <a:schemeClr val="tx1"/>
                </a:solidFill>
              </a:rPr>
              <a:t>14 </a:t>
            </a:r>
            <a:r>
              <a:rPr lang="en-US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>
                <a:solidFill>
                  <a:schemeClr val="tx1"/>
                </a:solidFill>
              </a:rPr>
              <a:t>m Si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4800" y="3657600"/>
            <a:ext cx="2514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92786" y="4659868"/>
            <a:ext cx="1117614" cy="36933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300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chemeClr val="tx1"/>
                </a:solidFill>
              </a:rPr>
              <a:t>m Si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601" y="4038600"/>
            <a:ext cx="196399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280 </a:t>
            </a:r>
            <a:r>
              <a:rPr lang="en-US" dirty="0" err="1" smtClean="0"/>
              <a:t>eV</a:t>
            </a:r>
            <a:r>
              <a:rPr lang="en-US" dirty="0" smtClean="0"/>
              <a:t> /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(</a:t>
            </a:r>
            <a:r>
              <a:rPr lang="en-US" dirty="0" err="1" smtClean="0"/>
              <a:t>m.p</a:t>
            </a:r>
            <a:r>
              <a:rPr lang="en-US" dirty="0" smtClean="0"/>
              <a:t>.)</a:t>
            </a:r>
          </a:p>
          <a:p>
            <a:r>
              <a:rPr lang="en-US" dirty="0" smtClean="0"/>
              <a:t>3.6 </a:t>
            </a:r>
            <a:r>
              <a:rPr lang="en-US" dirty="0" err="1" smtClean="0"/>
              <a:t>eV</a:t>
            </a:r>
            <a:r>
              <a:rPr lang="en-US" dirty="0" smtClean="0"/>
              <a:t> per e-h pair</a:t>
            </a:r>
          </a:p>
          <a:p>
            <a:r>
              <a:rPr lang="en-US" dirty="0" smtClean="0">
                <a:sym typeface="Wingdings" pitchFamily="2" charset="2"/>
              </a:rPr>
              <a:t> ~80 e- / 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m</a:t>
            </a:r>
            <a:r>
              <a:rPr lang="en-US" dirty="0" smtClean="0">
                <a:sym typeface="Wingdings" pitchFamily="2" charset="2"/>
              </a:rPr>
              <a:t>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1285</Words>
  <Application>Microsoft Macintosh PowerPoint</Application>
  <PresentationFormat>On-screen Show (4:3)</PresentationFormat>
  <Paragraphs>298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Equation</vt:lpstr>
      <vt:lpstr>Designer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Gino Bolla</cp:lastModifiedBy>
  <cp:revision>125</cp:revision>
  <dcterms:created xsi:type="dcterms:W3CDTF">2006-08-16T00:00:00Z</dcterms:created>
  <dcterms:modified xsi:type="dcterms:W3CDTF">2012-02-22T17:08:26Z</dcterms:modified>
</cp:coreProperties>
</file>