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8" r:id="rId2"/>
    <p:sldId id="344" r:id="rId3"/>
    <p:sldId id="340" r:id="rId4"/>
    <p:sldId id="347" r:id="rId5"/>
    <p:sldId id="353" r:id="rId6"/>
    <p:sldId id="349" r:id="rId7"/>
    <p:sldId id="354" r:id="rId8"/>
    <p:sldId id="352" r:id="rId9"/>
    <p:sldId id="355" r:id="rId10"/>
    <p:sldId id="379" r:id="rId11"/>
    <p:sldId id="363" r:id="rId12"/>
    <p:sldId id="364" r:id="rId13"/>
    <p:sldId id="390" r:id="rId14"/>
    <p:sldId id="366" r:id="rId15"/>
    <p:sldId id="367" r:id="rId16"/>
    <p:sldId id="369" r:id="rId17"/>
    <p:sldId id="370" r:id="rId18"/>
    <p:sldId id="396" r:id="rId19"/>
    <p:sldId id="395" r:id="rId20"/>
    <p:sldId id="393" r:id="rId21"/>
    <p:sldId id="391" r:id="rId22"/>
    <p:sldId id="394" r:id="rId23"/>
    <p:sldId id="372" r:id="rId24"/>
    <p:sldId id="376" r:id="rId25"/>
    <p:sldId id="375" r:id="rId26"/>
    <p:sldId id="374" r:id="rId27"/>
    <p:sldId id="378" r:id="rId28"/>
    <p:sldId id="373" r:id="rId29"/>
    <p:sldId id="360" r:id="rId30"/>
    <p:sldId id="361" r:id="rId31"/>
    <p:sldId id="371" r:id="rId32"/>
    <p:sldId id="362" r:id="rId33"/>
    <p:sldId id="343" r:id="rId34"/>
    <p:sldId id="365" r:id="rId35"/>
    <p:sldId id="345" r:id="rId36"/>
    <p:sldId id="346" r:id="rId37"/>
    <p:sldId id="348" r:id="rId38"/>
    <p:sldId id="351" r:id="rId39"/>
    <p:sldId id="358" r:id="rId40"/>
    <p:sldId id="357" r:id="rId41"/>
    <p:sldId id="368" r:id="rId42"/>
    <p:sldId id="359" r:id="rId43"/>
    <p:sldId id="380" r:id="rId44"/>
  </p:sldIdLst>
  <p:sldSz cx="10693400" cy="756126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FF33"/>
    <a:srgbClr val="1C1C1C"/>
    <a:srgbClr val="111111"/>
    <a:srgbClr val="777777"/>
    <a:srgbClr val="DDDDDD"/>
    <a:srgbClr val="808080"/>
    <a:srgbClr val="5F5F5F"/>
    <a:srgbClr val="3333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8961" autoAdjust="0"/>
  </p:normalViewPr>
  <p:slideViewPr>
    <p:cSldViewPr showGuides="1">
      <p:cViewPr>
        <p:scale>
          <a:sx n="110" d="100"/>
          <a:sy n="110" d="100"/>
        </p:scale>
        <p:origin x="-72" y="126"/>
      </p:cViewPr>
      <p:guideLst>
        <p:guide orient="horz" pos="1315"/>
        <p:guide orient="horz" pos="45"/>
        <p:guide orient="horz" pos="2245"/>
        <p:guide orient="horz" pos="725"/>
        <p:guide orient="horz" pos="4241"/>
        <p:guide pos="3368"/>
        <p:guide pos="193"/>
        <p:guide pos="6543"/>
        <p:guide pos="1780"/>
        <p:guide pos="4956"/>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6" d="100"/>
          <a:sy n="86" d="100"/>
        </p:scale>
        <p:origin x="-189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 Id="rId5" Type="http://schemas.openxmlformats.org/officeDocument/2006/relationships/image" Target="../media/image142.wmf"/><Relationship Id="rId4" Type="http://schemas.openxmlformats.org/officeDocument/2006/relationships/image" Target="../media/image1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50.wmf"/><Relationship Id="rId2" Type="http://schemas.openxmlformats.org/officeDocument/2006/relationships/image" Target="../media/image149.wmf"/><Relationship Id="rId1" Type="http://schemas.openxmlformats.org/officeDocument/2006/relationships/image" Target="../media/image148.wmf"/><Relationship Id="rId4" Type="http://schemas.openxmlformats.org/officeDocument/2006/relationships/image" Target="../media/image1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0.wmf"/><Relationship Id="rId1" Type="http://schemas.openxmlformats.org/officeDocument/2006/relationships/image" Target="../media/image49.wmf"/><Relationship Id="rId4"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9C5B11E-9A45-4CA9-9213-E19A5E7839F8}" type="slidenum">
              <a:rPr lang="en-US"/>
              <a:pPr>
                <a:defRPr/>
              </a:pPr>
              <a:t>‹#›</a:t>
            </a:fld>
            <a:endParaRPr lang="en-US"/>
          </a:p>
        </p:txBody>
      </p:sp>
    </p:spTree>
    <p:extLst>
      <p:ext uri="{BB962C8B-B14F-4D97-AF65-F5344CB8AC3E}">
        <p14:creationId xmlns:p14="http://schemas.microsoft.com/office/powerpoint/2010/main" val="259559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004888" y="685800"/>
            <a:ext cx="48482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B00B3B6-FC28-46F8-B2F4-AD25E06DB50F}" type="slidenum">
              <a:rPr lang="en-US"/>
              <a:pPr>
                <a:defRPr/>
              </a:pPr>
              <a:t>‹#›</a:t>
            </a:fld>
            <a:endParaRPr lang="en-US"/>
          </a:p>
        </p:txBody>
      </p:sp>
    </p:spTree>
    <p:extLst>
      <p:ext uri="{BB962C8B-B14F-4D97-AF65-F5344CB8AC3E}">
        <p14:creationId xmlns:p14="http://schemas.microsoft.com/office/powerpoint/2010/main" val="1953798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8EC6B2E-DC58-494F-AA4B-08F98977FD02}" type="slidenum">
              <a:rPr lang="en-US" sz="1200" smtClean="0">
                <a:latin typeface="Arial" charset="0"/>
              </a:rPr>
              <a:pPr eaLnBrk="1" hangingPunct="1"/>
              <a:t>1</a:t>
            </a:fld>
            <a:endParaRPr lang="en-US" sz="1200"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DA83E5C5-11EF-4F0B-B07B-F2C69DB8C167}" type="slidenum">
              <a:rPr lang="en-US" sz="1200" smtClean="0">
                <a:latin typeface="Arial" charset="0"/>
              </a:rPr>
              <a:pPr eaLnBrk="1" hangingPunct="1"/>
              <a:t>10</a:t>
            </a:fld>
            <a:endParaRPr lang="en-US" sz="1200"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682C5DE-A1EC-4AF7-859C-C889ADA4A128}" type="slidenum">
              <a:rPr lang="en-US" sz="1200" smtClean="0">
                <a:latin typeface="Arial" charset="0"/>
              </a:rPr>
              <a:pPr eaLnBrk="1" hangingPunct="1"/>
              <a:t>11</a:t>
            </a:fld>
            <a:endParaRPr lang="en-US" sz="1200" smtClean="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1A4CE2C-00D2-43C2-8075-5C16DBBEB9A6}" type="slidenum">
              <a:rPr lang="en-US" sz="1200" smtClean="0">
                <a:latin typeface="Arial" charset="0"/>
              </a:rPr>
              <a:pPr eaLnBrk="1" hangingPunct="1"/>
              <a:t>12</a:t>
            </a:fld>
            <a:endParaRPr lang="en-US" sz="1200"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1A4CE2C-00D2-43C2-8075-5C16DBBEB9A6}" type="slidenum">
              <a:rPr lang="en-US" sz="1200" smtClean="0">
                <a:latin typeface="Arial" charset="0"/>
              </a:rPr>
              <a:pPr eaLnBrk="1" hangingPunct="1"/>
              <a:t>13</a:t>
            </a:fld>
            <a:endParaRPr lang="en-US" sz="1200"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D7EEFEC0-761A-4A85-BCB5-5C8AA3157248}" type="slidenum">
              <a:rPr lang="en-US" sz="1200" smtClean="0">
                <a:latin typeface="Arial" charset="0"/>
              </a:rPr>
              <a:pPr eaLnBrk="1" hangingPunct="1"/>
              <a:t>14</a:t>
            </a:fld>
            <a:endParaRPr lang="en-US" sz="1200" smtClean="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94969F4F-CD4C-46D5-8983-C7D095A7BD72}" type="slidenum">
              <a:rPr lang="en-US" sz="1200" smtClean="0">
                <a:latin typeface="Arial" charset="0"/>
              </a:rPr>
              <a:pPr eaLnBrk="1" hangingPunct="1"/>
              <a:t>15</a:t>
            </a:fld>
            <a:endParaRPr lang="en-US" sz="1200"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00E37A9A-746E-4D2C-BD62-77E09FBF7BC6}" type="slidenum">
              <a:rPr lang="en-US" sz="1200" smtClean="0">
                <a:latin typeface="Arial" charset="0"/>
              </a:rPr>
              <a:pPr eaLnBrk="1" hangingPunct="1"/>
              <a:t>16</a:t>
            </a:fld>
            <a:endParaRPr lang="en-US" sz="1200" smtClean="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8AD8E46-AF01-4F79-931A-DB0E8F554694}" type="slidenum">
              <a:rPr lang="en-US" sz="1200" smtClean="0">
                <a:latin typeface="Arial" charset="0"/>
              </a:rPr>
              <a:pPr eaLnBrk="1" hangingPunct="1"/>
              <a:t>17</a:t>
            </a:fld>
            <a:endParaRPr lang="en-US" sz="1200"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8548D20-1237-4FEC-AA48-B80C07CE4C4C}" type="slidenum">
              <a:rPr lang="en-US" sz="1200" smtClean="0">
                <a:latin typeface="Arial" charset="0"/>
              </a:rPr>
              <a:pPr eaLnBrk="1" hangingPunct="1"/>
              <a:t>18</a:t>
            </a:fld>
            <a:endParaRPr lang="en-US" sz="1200"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8AD8E46-AF01-4F79-931A-DB0E8F554694}" type="slidenum">
              <a:rPr lang="en-US" sz="1200" smtClean="0">
                <a:latin typeface="Arial" charset="0"/>
              </a:rPr>
              <a:pPr eaLnBrk="1" hangingPunct="1"/>
              <a:t>19</a:t>
            </a:fld>
            <a:endParaRPr lang="en-US" sz="1200" smtClean="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9FBE690-2CF1-4A1C-854C-EF36B0FCC9EF}" type="slidenum">
              <a:rPr lang="en-US" sz="1200" smtClean="0">
                <a:latin typeface="Arial" charset="0"/>
              </a:rPr>
              <a:pPr eaLnBrk="1" hangingPunct="1"/>
              <a:t>2</a:t>
            </a:fld>
            <a:endParaRPr lang="en-US" sz="1200"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8548D20-1237-4FEC-AA48-B80C07CE4C4C}" type="slidenum">
              <a:rPr lang="en-US" sz="1200" smtClean="0">
                <a:latin typeface="Arial" charset="0"/>
              </a:rPr>
              <a:pPr eaLnBrk="1" hangingPunct="1"/>
              <a:t>20</a:t>
            </a:fld>
            <a:endParaRPr lang="en-US" sz="1200"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8548D20-1237-4FEC-AA48-B80C07CE4C4C}" type="slidenum">
              <a:rPr lang="en-US" sz="1200" smtClean="0">
                <a:latin typeface="Arial" charset="0"/>
              </a:rPr>
              <a:pPr eaLnBrk="1" hangingPunct="1"/>
              <a:t>21</a:t>
            </a:fld>
            <a:endParaRPr lang="en-US" sz="1200"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8548D20-1237-4FEC-AA48-B80C07CE4C4C}" type="slidenum">
              <a:rPr lang="en-US" sz="1200" smtClean="0">
                <a:latin typeface="Arial" charset="0"/>
              </a:rPr>
              <a:pPr eaLnBrk="1" hangingPunct="1"/>
              <a:t>22</a:t>
            </a:fld>
            <a:endParaRPr lang="en-US" sz="1200"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9B79619-5C7C-48C8-AEFF-3DB5DD5E77C0}" type="slidenum">
              <a:rPr lang="en-US" sz="1200" smtClean="0">
                <a:latin typeface="Arial" charset="0"/>
              </a:rPr>
              <a:pPr eaLnBrk="1" hangingPunct="1"/>
              <a:t>23</a:t>
            </a:fld>
            <a:endParaRPr lang="en-US" sz="1200" smtClean="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2740726-EB11-4D44-9D88-E6F6A1C004E4}" type="slidenum">
              <a:rPr lang="en-US" sz="1200" smtClean="0">
                <a:latin typeface="Arial" charset="0"/>
              </a:rPr>
              <a:pPr eaLnBrk="1" hangingPunct="1"/>
              <a:t>24</a:t>
            </a:fld>
            <a:endParaRPr lang="en-US" sz="120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150B450-3886-41B2-8DCA-D6CA4CB68CE8}" type="slidenum">
              <a:rPr lang="en-US" sz="1200" smtClean="0">
                <a:latin typeface="Arial" charset="0"/>
              </a:rPr>
              <a:pPr eaLnBrk="1" hangingPunct="1"/>
              <a:t>25</a:t>
            </a:fld>
            <a:endParaRPr lang="en-US" sz="1200"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67D6BFB3-B802-4745-A4CE-64B92B77C2E2}" type="slidenum">
              <a:rPr lang="en-US" sz="1200" smtClean="0">
                <a:latin typeface="Arial" charset="0"/>
              </a:rPr>
              <a:pPr eaLnBrk="1" hangingPunct="1"/>
              <a:t>26</a:t>
            </a:fld>
            <a:endParaRPr lang="en-US" sz="1200" smtClean="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7BD722E-0976-488C-A646-E47A6992F755}" type="slidenum">
              <a:rPr lang="en-US" sz="1200" smtClean="0">
                <a:latin typeface="Arial" charset="0"/>
              </a:rPr>
              <a:pPr eaLnBrk="1" hangingPunct="1"/>
              <a:t>27</a:t>
            </a:fld>
            <a:endParaRPr lang="en-US" sz="1200" smtClean="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4DE2C0A7-0089-4E59-B914-580C05619D5C}" type="slidenum">
              <a:rPr lang="en-US" sz="1200" smtClean="0">
                <a:latin typeface="Arial" charset="0"/>
              </a:rPr>
              <a:pPr eaLnBrk="1" hangingPunct="1"/>
              <a:t>28</a:t>
            </a:fld>
            <a:endParaRPr lang="en-US" sz="1200" smtClean="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748BBE2A-D499-406A-A23D-2D6C654CEA04}" type="slidenum">
              <a:rPr lang="en-US" sz="1200" smtClean="0">
                <a:latin typeface="Arial" charset="0"/>
              </a:rPr>
              <a:pPr eaLnBrk="1" hangingPunct="1"/>
              <a:t>29</a:t>
            </a:fld>
            <a:endParaRPr lang="en-US" sz="1200"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89EA26D-B92E-4F95-AFF3-453096CAD3BF}" type="slidenum">
              <a:rPr lang="en-US" sz="1200" smtClean="0">
                <a:latin typeface="Arial" charset="0"/>
              </a:rPr>
              <a:pPr eaLnBrk="1" hangingPunct="1"/>
              <a:t>3</a:t>
            </a:fld>
            <a:endParaRPr lang="en-US" sz="1200"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3F9F4C2C-F4E1-491A-9915-57F49D621095}" type="slidenum">
              <a:rPr lang="en-US" sz="1200" smtClean="0">
                <a:latin typeface="Arial" charset="0"/>
              </a:rPr>
              <a:pPr eaLnBrk="1" hangingPunct="1"/>
              <a:t>30</a:t>
            </a:fld>
            <a:endParaRPr lang="en-US" sz="1200"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8548D20-1237-4FEC-AA48-B80C07CE4C4C}" type="slidenum">
              <a:rPr lang="en-US" sz="1200" smtClean="0">
                <a:latin typeface="Arial" charset="0"/>
              </a:rPr>
              <a:pPr eaLnBrk="1" hangingPunct="1"/>
              <a:t>31</a:t>
            </a:fld>
            <a:endParaRPr lang="en-US" sz="1200" smtClean="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47B99FE3-6F08-4F6E-9D59-D60DE346577B}" type="slidenum">
              <a:rPr lang="en-US" sz="1200" smtClean="0">
                <a:latin typeface="Arial" charset="0"/>
              </a:rPr>
              <a:pPr eaLnBrk="1" hangingPunct="1"/>
              <a:t>32</a:t>
            </a:fld>
            <a:endParaRPr lang="en-US" sz="1200"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048B3D2-D5F7-4CFC-B6A0-5F9B0386073F}" type="slidenum">
              <a:rPr lang="en-US" sz="1200" smtClean="0">
                <a:latin typeface="Arial" charset="0"/>
              </a:rPr>
              <a:pPr eaLnBrk="1" hangingPunct="1"/>
              <a:t>33</a:t>
            </a:fld>
            <a:endParaRPr lang="en-US" sz="1200"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9452181-2E41-49BD-AF80-621DE2877C21}" type="slidenum">
              <a:rPr lang="en-US" sz="1200" smtClean="0">
                <a:latin typeface="Arial" charset="0"/>
              </a:rPr>
              <a:pPr eaLnBrk="1" hangingPunct="1"/>
              <a:t>34</a:t>
            </a:fld>
            <a:endParaRPr lang="en-US" sz="120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217EF463-A378-4E5A-BE04-656ED9A594CC}" type="slidenum">
              <a:rPr lang="en-US" sz="1200" smtClean="0">
                <a:latin typeface="Arial" charset="0"/>
              </a:rPr>
              <a:pPr eaLnBrk="1" hangingPunct="1"/>
              <a:t>35</a:t>
            </a:fld>
            <a:endParaRPr lang="en-US" sz="120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C16AE88C-976E-45E0-B2CD-6C5D8AF5C421}" type="slidenum">
              <a:rPr lang="en-US" sz="1200" smtClean="0">
                <a:latin typeface="Arial" charset="0"/>
              </a:rPr>
              <a:pPr eaLnBrk="1" hangingPunct="1"/>
              <a:t>36</a:t>
            </a:fld>
            <a:endParaRPr lang="en-US" sz="1200"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4B4D501B-631B-4223-A2B8-22078B3544F9}" type="slidenum">
              <a:rPr lang="en-US" sz="1200" smtClean="0">
                <a:latin typeface="Arial" charset="0"/>
              </a:rPr>
              <a:pPr eaLnBrk="1" hangingPunct="1"/>
              <a:t>37</a:t>
            </a:fld>
            <a:endParaRPr lang="en-US" sz="120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ADC85FE-C5A2-4357-86B2-349458BF844D}" type="slidenum">
              <a:rPr lang="en-US" sz="1200" smtClean="0">
                <a:latin typeface="Arial" charset="0"/>
              </a:rPr>
              <a:pPr eaLnBrk="1" hangingPunct="1"/>
              <a:t>38</a:t>
            </a:fld>
            <a:endParaRPr lang="en-US" sz="1200"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EAD91989-3001-43F1-A4AB-A00B043DFADD}" type="slidenum">
              <a:rPr lang="en-US" sz="1200" smtClean="0">
                <a:latin typeface="Arial" charset="0"/>
              </a:rPr>
              <a:pPr eaLnBrk="1" hangingPunct="1"/>
              <a:t>39</a:t>
            </a:fld>
            <a:endParaRPr lang="en-US" sz="1200"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B091E475-BD2B-4C1C-8A43-9C58FE293769}" type="slidenum">
              <a:rPr lang="en-US" sz="1200" smtClean="0">
                <a:latin typeface="Arial" charset="0"/>
              </a:rPr>
              <a:pPr eaLnBrk="1" hangingPunct="1"/>
              <a:t>4</a:t>
            </a:fld>
            <a:endParaRPr lang="en-US" sz="1200"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F2E736B1-3E5D-46CC-9952-71346CA5A5DC}" type="slidenum">
              <a:rPr lang="en-US" sz="1200" smtClean="0">
                <a:latin typeface="Arial" charset="0"/>
              </a:rPr>
              <a:pPr eaLnBrk="1" hangingPunct="1"/>
              <a:t>40</a:t>
            </a:fld>
            <a:endParaRPr lang="en-US" sz="1200"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177A0217-C729-46C0-AC1B-596DD9CA2F53}" type="slidenum">
              <a:rPr lang="en-US" sz="1200" smtClean="0">
                <a:latin typeface="Arial" charset="0"/>
              </a:rPr>
              <a:pPr eaLnBrk="1" hangingPunct="1"/>
              <a:t>41</a:t>
            </a:fld>
            <a:endParaRPr lang="en-US" sz="1200"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945FE3FE-C392-4125-A119-DB72C1034A75}" type="slidenum">
              <a:rPr lang="en-US" sz="1200" smtClean="0">
                <a:latin typeface="Arial" charset="0"/>
              </a:rPr>
              <a:pPr eaLnBrk="1" hangingPunct="1"/>
              <a:t>42</a:t>
            </a:fld>
            <a:endParaRPr lang="en-US" sz="1200"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F7CC23B-C121-4D8E-962A-56623DC8CE56}" type="slidenum">
              <a:rPr lang="en-US" sz="1200" smtClean="0">
                <a:latin typeface="Arial" charset="0"/>
              </a:rPr>
              <a:pPr eaLnBrk="1" hangingPunct="1"/>
              <a:t>5</a:t>
            </a:fld>
            <a:endParaRPr lang="en-US" sz="1200"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8D14A6CC-9027-4550-8365-A3EFC73670B9}" type="slidenum">
              <a:rPr lang="en-US" sz="1200" smtClean="0">
                <a:latin typeface="Arial" charset="0"/>
              </a:rPr>
              <a:pPr eaLnBrk="1" hangingPunct="1"/>
              <a:t>6</a:t>
            </a:fld>
            <a:endParaRPr lang="en-US" sz="1200"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5A411B3C-CCCC-40E1-85BC-1BD678F85C5C}" type="slidenum">
              <a:rPr lang="en-US" sz="1200" smtClean="0">
                <a:latin typeface="Arial" charset="0"/>
              </a:rPr>
              <a:pPr eaLnBrk="1" hangingPunct="1"/>
              <a:t>7</a:t>
            </a:fld>
            <a:endParaRPr lang="en-US" sz="1200"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D485EBEF-E77A-476B-BB55-BBAFC26FC854}" type="slidenum">
              <a:rPr lang="en-US" sz="1200" smtClean="0">
                <a:latin typeface="Arial" charset="0"/>
              </a:rPr>
              <a:pPr eaLnBrk="1" hangingPunct="1"/>
              <a:t>8</a:t>
            </a:fld>
            <a:endParaRPr lang="en-US" sz="1200"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fld id="{ADFEF5D8-0903-47B7-BD35-B55010ECE80D}" type="slidenum">
              <a:rPr lang="en-US" sz="1200" smtClean="0">
                <a:latin typeface="Arial" charset="0"/>
              </a:rPr>
              <a:pPr eaLnBrk="1" hangingPunct="1"/>
              <a:t>9</a:t>
            </a:fld>
            <a:endParaRPr lang="en-US" sz="1200"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2760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pic>
        <p:nvPicPr>
          <p:cNvPr id="3" name="Picture 17" descr="Zot_B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71114" y="7056438"/>
            <a:ext cx="396875" cy="396875"/>
          </a:xfrm>
          <a:prstGeom prst="rect">
            <a:avLst/>
          </a:prstGeom>
          <a:noFill/>
          <a:ln>
            <a:noFill/>
          </a:ln>
          <a:effectLst>
            <a:outerShdw dist="35921"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10178168" y="7092999"/>
            <a:ext cx="425116" cy="338554"/>
          </a:xfrm>
          <a:prstGeom prst="rect">
            <a:avLst/>
          </a:prstGeom>
          <a:noFill/>
        </p:spPr>
        <p:txBody>
          <a:bodyPr wrap="none" rtlCol="0">
            <a:spAutoFit/>
          </a:bodyPr>
          <a:lstStyle/>
          <a:p>
            <a:fld id="{26C3C635-F46E-47B1-A88E-0EEDA17433E0}" type="slidenum">
              <a:rPr lang="en-GB" sz="1600" b="1" smtClean="0"/>
              <a:t>‹#›</a:t>
            </a:fld>
            <a:endParaRPr lang="en-GB" sz="1600" b="1" dirty="0"/>
          </a:p>
        </p:txBody>
      </p:sp>
    </p:spTree>
    <p:extLst>
      <p:ext uri="{BB962C8B-B14F-4D97-AF65-F5344CB8AC3E}">
        <p14:creationId xmlns:p14="http://schemas.microsoft.com/office/powerpoint/2010/main" val="15331277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Freeform 16"/>
          <p:cNvSpPr>
            <a:spLocks/>
          </p:cNvSpPr>
          <p:nvPr userDrawn="1"/>
        </p:nvSpPr>
        <p:spPr bwMode="auto">
          <a:xfrm>
            <a:off x="3321050" y="288925"/>
            <a:ext cx="6310126" cy="141288"/>
          </a:xfrm>
          <a:custGeom>
            <a:avLst/>
            <a:gdLst>
              <a:gd name="T0" fmla="*/ 0 w 3861"/>
              <a:gd name="T1" fmla="*/ 224295494 h 89"/>
              <a:gd name="T2" fmla="*/ 75604694 w 3861"/>
              <a:gd name="T3" fmla="*/ 17641950 h 89"/>
              <a:gd name="T4" fmla="*/ 2147483647 w 3861"/>
              <a:gd name="T5" fmla="*/ 108367896 h 89"/>
              <a:gd name="T6" fmla="*/ 2147483647 w 3861"/>
              <a:gd name="T7" fmla="*/ 148690539 h 89"/>
              <a:gd name="T8" fmla="*/ 0 w 3861"/>
              <a:gd name="T9" fmla="*/ 224295494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61" h="89">
                <a:moveTo>
                  <a:pt x="0" y="89"/>
                </a:moveTo>
                <a:cubicBezTo>
                  <a:pt x="0" y="89"/>
                  <a:pt x="26" y="57"/>
                  <a:pt x="30" y="7"/>
                </a:cubicBezTo>
                <a:cubicBezTo>
                  <a:pt x="673" y="0"/>
                  <a:pt x="575" y="39"/>
                  <a:pt x="3861" y="43"/>
                </a:cubicBezTo>
                <a:cubicBezTo>
                  <a:pt x="3861" y="51"/>
                  <a:pt x="3861" y="59"/>
                  <a:pt x="3861" y="59"/>
                </a:cubicBezTo>
                <a:cubicBezTo>
                  <a:pt x="565" y="59"/>
                  <a:pt x="0" y="89"/>
                  <a:pt x="0" y="89"/>
                </a:cubicBezTo>
                <a:close/>
              </a:path>
            </a:pathLst>
          </a:custGeom>
          <a:gradFill rotWithShape="1">
            <a:gsLst>
              <a:gs pos="0">
                <a:srgbClr val="333399">
                  <a:alpha val="78998"/>
                </a:srgbClr>
              </a:gs>
              <a:gs pos="100000">
                <a:schemeClr val="tx1"/>
              </a:gs>
            </a:gsLst>
            <a:lin ang="2700000" scaled="1"/>
          </a:gradFill>
          <a:ln>
            <a:noFill/>
          </a:ln>
          <a:effectLst>
            <a:outerShdw dist="45791" dir="2021404" algn="ctr" rotWithShape="0">
              <a:schemeClr val="bg2">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Text Box 20"/>
          <p:cNvSpPr txBox="1">
            <a:spLocks noChangeArrowheads="1"/>
          </p:cNvSpPr>
          <p:nvPr userDrawn="1"/>
        </p:nvSpPr>
        <p:spPr bwMode="auto">
          <a:xfrm>
            <a:off x="161925" y="7082423"/>
            <a:ext cx="3327642" cy="338554"/>
          </a:xfrm>
          <a:prstGeom prst="rect">
            <a:avLst/>
          </a:prstGeom>
          <a:noFill/>
          <a:ln w="9525">
            <a:noFill/>
            <a:miter lim="800000"/>
            <a:headEnd/>
            <a:tailEnd/>
          </a:ln>
          <a:effectLst/>
        </p:spPr>
        <p:txBody>
          <a:bodyPr wrap="none" anchor="ctr">
            <a:spAutoFit/>
          </a:bodyPr>
          <a:lstStyle/>
          <a:p>
            <a:pPr defTabSz="1042988">
              <a:defRPr/>
            </a:pPr>
            <a:r>
              <a:rPr lang="en-US" sz="1600" b="1" i="1" dirty="0">
                <a:effectLst>
                  <a:outerShdw blurRad="38100" dist="38100" dir="2700000" algn="tl">
                    <a:srgbClr val="C0C0C0"/>
                  </a:outerShdw>
                </a:effectLst>
              </a:rPr>
              <a:t>Piero Giubilato</a:t>
            </a:r>
            <a:r>
              <a:rPr lang="en-US" sz="1600" dirty="0"/>
              <a:t> – </a:t>
            </a:r>
            <a:r>
              <a:rPr lang="en-US" sz="1600" dirty="0" smtClean="0"/>
              <a:t>EDIT 2012 - FNAL</a:t>
            </a:r>
            <a:endParaRPr lang="en-US" sz="1600"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7602025">
            <a:off x="9755468" y="-290052"/>
            <a:ext cx="820688" cy="1467455"/>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99" r:id="rId1"/>
    <p:sldLayoutId id="2147483698" r:id="rId2"/>
  </p:sldLayoutIdLst>
  <p:timing>
    <p:tnLst>
      <p:par>
        <p:cTn id="1" dur="indefinite" restart="never" nodeType="tmRoot"/>
      </p:par>
    </p:tnLst>
  </p:timing>
  <p:txStyles>
    <p:titleStyle>
      <a:lvl1pPr algn="ctr" defTabSz="1042988" rtl="0" eaLnBrk="0" fontAlgn="base" hangingPunct="0">
        <a:spcBef>
          <a:spcPct val="0"/>
        </a:spcBef>
        <a:spcAft>
          <a:spcPct val="0"/>
        </a:spcAft>
        <a:defRPr sz="5000">
          <a:solidFill>
            <a:schemeClr val="tx2"/>
          </a:solidFill>
          <a:latin typeface="+mj-lt"/>
          <a:ea typeface="+mj-ea"/>
          <a:cs typeface="+mj-cs"/>
        </a:defRPr>
      </a:lvl1pPr>
      <a:lvl2pPr algn="ctr" defTabSz="1042988" rtl="0" eaLnBrk="0" fontAlgn="base" hangingPunct="0">
        <a:spcBef>
          <a:spcPct val="0"/>
        </a:spcBef>
        <a:spcAft>
          <a:spcPct val="0"/>
        </a:spcAft>
        <a:defRPr sz="5000">
          <a:solidFill>
            <a:schemeClr val="tx2"/>
          </a:solidFill>
          <a:latin typeface="Arial" charset="0"/>
        </a:defRPr>
      </a:lvl2pPr>
      <a:lvl3pPr algn="ctr" defTabSz="1042988" rtl="0" eaLnBrk="0" fontAlgn="base" hangingPunct="0">
        <a:spcBef>
          <a:spcPct val="0"/>
        </a:spcBef>
        <a:spcAft>
          <a:spcPct val="0"/>
        </a:spcAft>
        <a:defRPr sz="5000">
          <a:solidFill>
            <a:schemeClr val="tx2"/>
          </a:solidFill>
          <a:latin typeface="Arial" charset="0"/>
        </a:defRPr>
      </a:lvl3pPr>
      <a:lvl4pPr algn="ctr" defTabSz="1042988" rtl="0" eaLnBrk="0" fontAlgn="base" hangingPunct="0">
        <a:spcBef>
          <a:spcPct val="0"/>
        </a:spcBef>
        <a:spcAft>
          <a:spcPct val="0"/>
        </a:spcAft>
        <a:defRPr sz="5000">
          <a:solidFill>
            <a:schemeClr val="tx2"/>
          </a:solidFill>
          <a:latin typeface="Arial" charset="0"/>
        </a:defRPr>
      </a:lvl4pPr>
      <a:lvl5pPr algn="ctr" defTabSz="1042988" rtl="0" eaLnBrk="0" fontAlgn="base" hangingPunct="0">
        <a:spcBef>
          <a:spcPct val="0"/>
        </a:spcBef>
        <a:spcAft>
          <a:spcPct val="0"/>
        </a:spcAft>
        <a:defRPr sz="5000">
          <a:solidFill>
            <a:schemeClr val="tx2"/>
          </a:solidFill>
          <a:latin typeface="Arial" charset="0"/>
        </a:defRPr>
      </a:lvl5pPr>
      <a:lvl6pPr marL="457200" algn="ctr" defTabSz="1042988" rtl="0" fontAlgn="base">
        <a:spcBef>
          <a:spcPct val="0"/>
        </a:spcBef>
        <a:spcAft>
          <a:spcPct val="0"/>
        </a:spcAft>
        <a:defRPr sz="5000">
          <a:solidFill>
            <a:schemeClr val="tx2"/>
          </a:solidFill>
          <a:latin typeface="Arial" charset="0"/>
        </a:defRPr>
      </a:lvl6pPr>
      <a:lvl7pPr marL="914400" algn="ctr" defTabSz="1042988" rtl="0" fontAlgn="base">
        <a:spcBef>
          <a:spcPct val="0"/>
        </a:spcBef>
        <a:spcAft>
          <a:spcPct val="0"/>
        </a:spcAft>
        <a:defRPr sz="5000">
          <a:solidFill>
            <a:schemeClr val="tx2"/>
          </a:solidFill>
          <a:latin typeface="Arial" charset="0"/>
        </a:defRPr>
      </a:lvl7pPr>
      <a:lvl8pPr marL="1371600" algn="ctr" defTabSz="1042988" rtl="0" fontAlgn="base">
        <a:spcBef>
          <a:spcPct val="0"/>
        </a:spcBef>
        <a:spcAft>
          <a:spcPct val="0"/>
        </a:spcAft>
        <a:defRPr sz="5000">
          <a:solidFill>
            <a:schemeClr val="tx2"/>
          </a:solidFill>
          <a:latin typeface="Arial" charset="0"/>
        </a:defRPr>
      </a:lvl8pPr>
      <a:lvl9pPr marL="1828800" algn="ctr" defTabSz="1042988" rtl="0" fontAlgn="base">
        <a:spcBef>
          <a:spcPct val="0"/>
        </a:spcBef>
        <a:spcAft>
          <a:spcPct val="0"/>
        </a:spcAft>
        <a:defRPr sz="5000">
          <a:solidFill>
            <a:schemeClr val="tx2"/>
          </a:solidFill>
          <a:latin typeface="Arial" charset="0"/>
        </a:defRPr>
      </a:lvl9pPr>
    </p:titleStyle>
    <p:bodyStyle>
      <a:lvl1pPr marL="390525" indent="-390525" algn="l" defTabSz="1042988" rtl="0" eaLnBrk="0" fontAlgn="base" hangingPunct="0">
        <a:spcBef>
          <a:spcPct val="20000"/>
        </a:spcBef>
        <a:spcAft>
          <a:spcPct val="0"/>
        </a:spcAft>
        <a:buChar char="•"/>
        <a:defRPr sz="3700">
          <a:solidFill>
            <a:schemeClr val="tx1"/>
          </a:solidFill>
          <a:latin typeface="+mn-lt"/>
          <a:ea typeface="+mn-ea"/>
          <a:cs typeface="+mn-cs"/>
        </a:defRPr>
      </a:lvl1pPr>
      <a:lvl2pPr marL="847725" indent="-325438" algn="l" defTabSz="1042988" rtl="0" eaLnBrk="0" fontAlgn="base" hangingPunct="0">
        <a:spcBef>
          <a:spcPct val="20000"/>
        </a:spcBef>
        <a:spcAft>
          <a:spcPct val="0"/>
        </a:spcAft>
        <a:buChar char="–"/>
        <a:defRPr sz="3200">
          <a:solidFill>
            <a:schemeClr val="tx1"/>
          </a:solidFill>
          <a:latin typeface="+mn-lt"/>
        </a:defRPr>
      </a:lvl2pPr>
      <a:lvl3pPr marL="1303338" indent="-260350" algn="l" defTabSz="1042988" rtl="0" eaLnBrk="0" fontAlgn="base" hangingPunct="0">
        <a:spcBef>
          <a:spcPct val="20000"/>
        </a:spcBef>
        <a:spcAft>
          <a:spcPct val="0"/>
        </a:spcAft>
        <a:buChar char="•"/>
        <a:defRPr sz="2700">
          <a:solidFill>
            <a:schemeClr val="tx1"/>
          </a:solidFill>
          <a:latin typeface="+mn-lt"/>
        </a:defRPr>
      </a:lvl3pPr>
      <a:lvl4pPr marL="1825625" indent="-260350" algn="l" defTabSz="1042988" rtl="0" eaLnBrk="0" fontAlgn="base" hangingPunct="0">
        <a:spcBef>
          <a:spcPct val="20000"/>
        </a:spcBef>
        <a:spcAft>
          <a:spcPct val="0"/>
        </a:spcAft>
        <a:buChar char="–"/>
        <a:defRPr sz="2300">
          <a:solidFill>
            <a:schemeClr val="tx1"/>
          </a:solidFill>
          <a:latin typeface="+mn-lt"/>
        </a:defRPr>
      </a:lvl4pPr>
      <a:lvl5pPr marL="2346325" indent="-260350" algn="l" defTabSz="1042988" rtl="0" eaLnBrk="0" fontAlgn="base" hangingPunct="0">
        <a:spcBef>
          <a:spcPct val="20000"/>
        </a:spcBef>
        <a:spcAft>
          <a:spcPct val="0"/>
        </a:spcAft>
        <a:buChar char="»"/>
        <a:defRPr sz="2300">
          <a:solidFill>
            <a:schemeClr val="tx1"/>
          </a:solidFill>
          <a:latin typeface="+mn-lt"/>
        </a:defRPr>
      </a:lvl5pPr>
      <a:lvl6pPr marL="2803525" indent="-260350" algn="l" defTabSz="1042988" rtl="0" fontAlgn="base">
        <a:spcBef>
          <a:spcPct val="20000"/>
        </a:spcBef>
        <a:spcAft>
          <a:spcPct val="0"/>
        </a:spcAft>
        <a:buChar char="»"/>
        <a:defRPr sz="2300">
          <a:solidFill>
            <a:schemeClr val="tx1"/>
          </a:solidFill>
          <a:latin typeface="+mn-lt"/>
        </a:defRPr>
      </a:lvl6pPr>
      <a:lvl7pPr marL="3260725" indent="-260350" algn="l" defTabSz="1042988" rtl="0" fontAlgn="base">
        <a:spcBef>
          <a:spcPct val="20000"/>
        </a:spcBef>
        <a:spcAft>
          <a:spcPct val="0"/>
        </a:spcAft>
        <a:buChar char="»"/>
        <a:defRPr sz="2300">
          <a:solidFill>
            <a:schemeClr val="tx1"/>
          </a:solidFill>
          <a:latin typeface="+mn-lt"/>
        </a:defRPr>
      </a:lvl7pPr>
      <a:lvl8pPr marL="3717925" indent="-260350" algn="l" defTabSz="1042988" rtl="0" fontAlgn="base">
        <a:spcBef>
          <a:spcPct val="20000"/>
        </a:spcBef>
        <a:spcAft>
          <a:spcPct val="0"/>
        </a:spcAft>
        <a:buChar char="»"/>
        <a:defRPr sz="2300">
          <a:solidFill>
            <a:schemeClr val="tx1"/>
          </a:solidFill>
          <a:latin typeface="+mn-lt"/>
        </a:defRPr>
      </a:lvl8pPr>
      <a:lvl9pPr marL="4175125" indent="-260350" algn="l" defTabSz="1042988" rtl="0" fontAlgn="base">
        <a:spcBef>
          <a:spcPct val="20000"/>
        </a:spcBef>
        <a:spcAft>
          <a:spcPct val="0"/>
        </a:spcAft>
        <a:buChar char="»"/>
        <a:defRPr sz="2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40.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wmf"/><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wmf"/><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52.png"/><Relationship Id="rId3" Type="http://schemas.openxmlformats.org/officeDocument/2006/relationships/notesSlide" Target="../notesSlides/notesSlide17.xml"/><Relationship Id="rId7" Type="http://schemas.openxmlformats.org/officeDocument/2006/relationships/image" Target="../media/image40.wmf"/><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51.wmf"/><Relationship Id="rId5" Type="http://schemas.openxmlformats.org/officeDocument/2006/relationships/image" Target="../media/image4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50.wmf"/><Relationship Id="rId1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jpg"/><Relationship Id="rId5" Type="http://schemas.microsoft.com/office/2007/relationships/hdphoto" Target="../media/hdphoto1.wdp"/><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5.jpeg"/><Relationship Id="rId7"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wmf"/><Relationship Id="rId12"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jpeg"/><Relationship Id="rId4" Type="http://schemas.openxmlformats.org/officeDocument/2006/relationships/image" Target="../media/image7.wmf"/><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2.png"/><Relationship Id="rId7" Type="http://schemas.openxmlformats.org/officeDocument/2006/relationships/image" Target="../media/image56.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3.jpg"/><Relationship Id="rId5" Type="http://schemas.microsoft.com/office/2007/relationships/hdphoto" Target="../media/hdphoto1.wdp"/><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image" Target="../media/image58.jpeg"/><Relationship Id="rId7"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2.png"/><Relationship Id="rId7" Type="http://schemas.openxmlformats.org/officeDocument/2006/relationships/image" Target="../media/image60.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9.jpg"/><Relationship Id="rId5" Type="http://schemas.microsoft.com/office/2007/relationships/hdphoto" Target="../media/hdphoto1.wdp"/><Relationship Id="rId10" Type="http://schemas.openxmlformats.org/officeDocument/2006/relationships/image" Target="../media/image63.jpg"/><Relationship Id="rId4" Type="http://schemas.openxmlformats.org/officeDocument/2006/relationships/image" Target="../media/image52.png"/><Relationship Id="rId9" Type="http://schemas.openxmlformats.org/officeDocument/2006/relationships/image" Target="../media/image62.jp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4.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8.wmf"/><Relationship Id="rId7"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7.pn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8" Type="http://schemas.openxmlformats.org/officeDocument/2006/relationships/image" Target="../media/image74.emf"/><Relationship Id="rId13" Type="http://schemas.openxmlformats.org/officeDocument/2006/relationships/image" Target="../media/image78.emf"/><Relationship Id="rId18" Type="http://schemas.openxmlformats.org/officeDocument/2006/relationships/image" Target="../media/image83.emf"/><Relationship Id="rId26" Type="http://schemas.openxmlformats.org/officeDocument/2006/relationships/image" Target="../media/image91.emf"/><Relationship Id="rId3" Type="http://schemas.openxmlformats.org/officeDocument/2006/relationships/image" Target="../media/image70.png"/><Relationship Id="rId21" Type="http://schemas.openxmlformats.org/officeDocument/2006/relationships/image" Target="../media/image86.emf"/><Relationship Id="rId7" Type="http://schemas.openxmlformats.org/officeDocument/2006/relationships/image" Target="../media/image73.emf"/><Relationship Id="rId12" Type="http://schemas.openxmlformats.org/officeDocument/2006/relationships/image" Target="../media/image77.emf"/><Relationship Id="rId17" Type="http://schemas.openxmlformats.org/officeDocument/2006/relationships/image" Target="../media/image82.emf"/><Relationship Id="rId25" Type="http://schemas.openxmlformats.org/officeDocument/2006/relationships/image" Target="../media/image90.emf"/><Relationship Id="rId33" Type="http://schemas.openxmlformats.org/officeDocument/2006/relationships/image" Target="../media/image13.jpeg"/><Relationship Id="rId2" Type="http://schemas.openxmlformats.org/officeDocument/2006/relationships/notesSlide" Target="../notesSlides/notesSlide25.xml"/><Relationship Id="rId16" Type="http://schemas.openxmlformats.org/officeDocument/2006/relationships/image" Target="../media/image81.emf"/><Relationship Id="rId20" Type="http://schemas.openxmlformats.org/officeDocument/2006/relationships/image" Target="../media/image85.emf"/><Relationship Id="rId29"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image" Target="../media/image72.emf"/><Relationship Id="rId11" Type="http://schemas.openxmlformats.org/officeDocument/2006/relationships/image" Target="../media/image76.emf"/><Relationship Id="rId24" Type="http://schemas.openxmlformats.org/officeDocument/2006/relationships/image" Target="../media/image89.emf"/><Relationship Id="rId32" Type="http://schemas.openxmlformats.org/officeDocument/2006/relationships/image" Target="../media/image97.emf"/><Relationship Id="rId5" Type="http://schemas.openxmlformats.org/officeDocument/2006/relationships/image" Target="../media/image71.emf"/><Relationship Id="rId15" Type="http://schemas.openxmlformats.org/officeDocument/2006/relationships/image" Target="../media/image80.emf"/><Relationship Id="rId23" Type="http://schemas.openxmlformats.org/officeDocument/2006/relationships/image" Target="../media/image88.emf"/><Relationship Id="rId28" Type="http://schemas.openxmlformats.org/officeDocument/2006/relationships/image" Target="../media/image93.emf"/><Relationship Id="rId10" Type="http://schemas.openxmlformats.org/officeDocument/2006/relationships/image" Target="../media/image75.png"/><Relationship Id="rId19" Type="http://schemas.openxmlformats.org/officeDocument/2006/relationships/image" Target="../media/image84.emf"/><Relationship Id="rId31" Type="http://schemas.openxmlformats.org/officeDocument/2006/relationships/image" Target="../media/image96.emf"/><Relationship Id="rId4" Type="http://schemas.openxmlformats.org/officeDocument/2006/relationships/image" Target="../media/image15.wmf"/><Relationship Id="rId9" Type="http://schemas.openxmlformats.org/officeDocument/2006/relationships/image" Target="../media/image66.png"/><Relationship Id="rId14" Type="http://schemas.openxmlformats.org/officeDocument/2006/relationships/image" Target="../media/image79.emf"/><Relationship Id="rId22" Type="http://schemas.openxmlformats.org/officeDocument/2006/relationships/image" Target="../media/image87.emf"/><Relationship Id="rId27" Type="http://schemas.openxmlformats.org/officeDocument/2006/relationships/image" Target="../media/image92.emf"/><Relationship Id="rId30" Type="http://schemas.openxmlformats.org/officeDocument/2006/relationships/image" Target="../media/image95.emf"/></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29.xml"/><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1.wmf"/><Relationship Id="rId5" Type="http://schemas.openxmlformats.org/officeDocument/2006/relationships/image" Target="../media/image13.jpeg"/><Relationship Id="rId4" Type="http://schemas.openxmlformats.org/officeDocument/2006/relationships/image" Target="../media/image100.jpeg"/><Relationship Id="rId9" Type="http://schemas.openxmlformats.org/officeDocument/2006/relationships/image" Target="../media/image102.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png"/><Relationship Id="rId4" Type="http://schemas.openxmlformats.org/officeDocument/2006/relationships/image" Target="../media/image18.wmf"/></Relationships>
</file>

<file path=ppt/slides/_rels/slide30.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notesSlide" Target="../notesSlides/notesSlide30.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3.wmf"/><Relationship Id="rId5" Type="http://schemas.openxmlformats.org/officeDocument/2006/relationships/oleObject" Target="../embeddings/oleObject17.bin"/><Relationship Id="rId4" Type="http://schemas.openxmlformats.org/officeDocument/2006/relationships/image" Target="../media/image101.wmf"/></Relationships>
</file>

<file path=ppt/slides/_rels/slide3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05.png"/><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8" Type="http://schemas.openxmlformats.org/officeDocument/2006/relationships/image" Target="../media/image113.emf"/><Relationship Id="rId13" Type="http://schemas.openxmlformats.org/officeDocument/2006/relationships/image" Target="../media/image118.emf"/><Relationship Id="rId18" Type="http://schemas.openxmlformats.org/officeDocument/2006/relationships/image" Target="../media/image123.emf"/><Relationship Id="rId3" Type="http://schemas.openxmlformats.org/officeDocument/2006/relationships/image" Target="../media/image22.wmf"/><Relationship Id="rId21" Type="http://schemas.openxmlformats.org/officeDocument/2006/relationships/image" Target="../media/image126.emf"/><Relationship Id="rId7" Type="http://schemas.openxmlformats.org/officeDocument/2006/relationships/image" Target="../media/image112.emf"/><Relationship Id="rId12" Type="http://schemas.openxmlformats.org/officeDocument/2006/relationships/image" Target="../media/image117.emf"/><Relationship Id="rId17" Type="http://schemas.openxmlformats.org/officeDocument/2006/relationships/image" Target="../media/image122.emf"/><Relationship Id="rId2" Type="http://schemas.openxmlformats.org/officeDocument/2006/relationships/notesSlide" Target="../notesSlides/notesSlide34.xml"/><Relationship Id="rId16" Type="http://schemas.openxmlformats.org/officeDocument/2006/relationships/image" Target="../media/image121.emf"/><Relationship Id="rId20" Type="http://schemas.openxmlformats.org/officeDocument/2006/relationships/image" Target="../media/image125.emf"/><Relationship Id="rId1" Type="http://schemas.openxmlformats.org/officeDocument/2006/relationships/slideLayout" Target="../slideLayouts/slideLayout2.xml"/><Relationship Id="rId6" Type="http://schemas.openxmlformats.org/officeDocument/2006/relationships/image" Target="../media/image111.emf"/><Relationship Id="rId11" Type="http://schemas.openxmlformats.org/officeDocument/2006/relationships/image" Target="../media/image116.emf"/><Relationship Id="rId5" Type="http://schemas.openxmlformats.org/officeDocument/2006/relationships/image" Target="../media/image110.emf"/><Relationship Id="rId15" Type="http://schemas.openxmlformats.org/officeDocument/2006/relationships/image" Target="../media/image120.emf"/><Relationship Id="rId10" Type="http://schemas.openxmlformats.org/officeDocument/2006/relationships/image" Target="../media/image115.emf"/><Relationship Id="rId19" Type="http://schemas.openxmlformats.org/officeDocument/2006/relationships/image" Target="../media/image124.emf"/><Relationship Id="rId4" Type="http://schemas.openxmlformats.org/officeDocument/2006/relationships/image" Target="../media/image109.emf"/><Relationship Id="rId9" Type="http://schemas.openxmlformats.org/officeDocument/2006/relationships/image" Target="../media/image114.emf"/><Relationship Id="rId14" Type="http://schemas.openxmlformats.org/officeDocument/2006/relationships/image" Target="../media/image119.emf"/></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8.wmf"/><Relationship Id="rId5" Type="http://schemas.openxmlformats.org/officeDocument/2006/relationships/image" Target="../media/image127.emf"/><Relationship Id="rId4" Type="http://schemas.openxmlformats.org/officeDocument/2006/relationships/image" Target="../media/image4.wmf"/></Relationships>
</file>

<file path=ppt/slides/_rels/slide36.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notesSlide" Target="../notesSlides/notesSlide36.xml"/><Relationship Id="rId7" Type="http://schemas.openxmlformats.org/officeDocument/2006/relationships/image" Target="../media/image131.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image" Target="../media/image129.wmf"/><Relationship Id="rId10" Type="http://schemas.openxmlformats.org/officeDocument/2006/relationships/image" Target="../media/image130.wmf"/><Relationship Id="rId4" Type="http://schemas.openxmlformats.org/officeDocument/2006/relationships/oleObject" Target="../embeddings/oleObject19.bin"/><Relationship Id="rId9"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notesSlide" Target="../notesSlides/notesSlide37.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0.wmf"/><Relationship Id="rId5" Type="http://schemas.openxmlformats.org/officeDocument/2006/relationships/image" Target="../media/image128.wmf"/><Relationship Id="rId10" Type="http://schemas.openxmlformats.org/officeDocument/2006/relationships/image" Target="../media/image107.png"/><Relationship Id="rId4" Type="http://schemas.openxmlformats.org/officeDocument/2006/relationships/image" Target="../media/image133.emf"/><Relationship Id="rId9" Type="http://schemas.openxmlformats.org/officeDocument/2006/relationships/image" Target="../media/image22.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38.xml"/><Relationship Id="rId7" Type="http://schemas.openxmlformats.org/officeDocument/2006/relationships/image" Target="../media/image13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2.bin"/><Relationship Id="rId5" Type="http://schemas.openxmlformats.org/officeDocument/2006/relationships/image" Target="../media/image137.wmf"/><Relationship Id="rId4" Type="http://schemas.openxmlformats.org/officeDocument/2006/relationships/image" Target="../media/image136.wmf"/><Relationship Id="rId9" Type="http://schemas.openxmlformats.org/officeDocument/2006/relationships/image" Target="../media/image135.wmf"/></Relationships>
</file>

<file path=ppt/slides/_rels/slide39.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28.bin"/><Relationship Id="rId3" Type="http://schemas.openxmlformats.org/officeDocument/2006/relationships/notesSlide" Target="../notesSlides/notesSlide39.xml"/><Relationship Id="rId7" Type="http://schemas.openxmlformats.org/officeDocument/2006/relationships/oleObject" Target="../embeddings/oleObject25.bin"/><Relationship Id="rId12" Type="http://schemas.openxmlformats.org/officeDocument/2006/relationships/image" Target="../media/image14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38.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140.wmf"/><Relationship Id="rId4" Type="http://schemas.openxmlformats.org/officeDocument/2006/relationships/image" Target="../media/image29.png"/><Relationship Id="rId9" Type="http://schemas.openxmlformats.org/officeDocument/2006/relationships/oleObject" Target="../embeddings/oleObject26.bin"/><Relationship Id="rId14" Type="http://schemas.openxmlformats.org/officeDocument/2006/relationships/image" Target="../media/image142.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45.png"/><Relationship Id="rId4" Type="http://schemas.openxmlformats.org/officeDocument/2006/relationships/image" Target="../media/image144.png"/></Relationships>
</file>

<file path=ppt/slides/_rels/slide4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42.xml.rels><?xml version="1.0" encoding="UTF-8" standalone="yes"?>
<Relationships xmlns="http://schemas.openxmlformats.org/package/2006/relationships"><Relationship Id="rId8" Type="http://schemas.openxmlformats.org/officeDocument/2006/relationships/image" Target="../media/image149.wmf"/><Relationship Id="rId3" Type="http://schemas.openxmlformats.org/officeDocument/2006/relationships/notesSlide" Target="../notesSlides/notesSlide42.xml"/><Relationship Id="rId7" Type="http://schemas.openxmlformats.org/officeDocument/2006/relationships/oleObject" Target="../embeddings/oleObject30.bin"/><Relationship Id="rId12" Type="http://schemas.openxmlformats.org/officeDocument/2006/relationships/image" Target="../media/image15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48.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150.wmf"/><Relationship Id="rId4" Type="http://schemas.openxmlformats.org/officeDocument/2006/relationships/image" Target="../media/image39.png"/><Relationship Id="rId9"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52.em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28.wmf"/><Relationship Id="rId5" Type="http://schemas.openxmlformats.org/officeDocument/2006/relationships/image" Target="../media/image30.png"/><Relationship Id="rId10" Type="http://schemas.openxmlformats.org/officeDocument/2006/relationships/oleObject" Target="../embeddings/oleObject4.bin"/><Relationship Id="rId4" Type="http://schemas.openxmlformats.org/officeDocument/2006/relationships/image" Target="../media/image29.png"/><Relationship Id="rId9" Type="http://schemas.openxmlformats.org/officeDocument/2006/relationships/image" Target="../media/image27.wmf"/></Relationships>
</file>

<file path=ppt/slides/_rels/slide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wmf"/><Relationship Id="rId5" Type="http://schemas.openxmlformats.org/officeDocument/2006/relationships/oleObject" Target="../embeddings/oleObject5.bin"/><Relationship Id="rId10" Type="http://schemas.openxmlformats.org/officeDocument/2006/relationships/image" Target="../media/image33.wmf"/><Relationship Id="rId4" Type="http://schemas.openxmlformats.org/officeDocument/2006/relationships/image" Target="../media/image34.png"/><Relationship Id="rId9"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4.wmf"/><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notesSlide" Target="../notesSlides/notesSlide9.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8.bin"/><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25"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838"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2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4875"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7"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9913"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113"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9"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150"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0"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3188"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1"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4950"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2"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638"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1675"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6"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8350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37"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1309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3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273367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3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40"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178435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41"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225901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43"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36830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44"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46323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45"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558165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14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32083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147"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41576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148"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51069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14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9988" y="3603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150"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425"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152"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3088"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15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113"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154"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8050"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155"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025"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15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738"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157"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15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6338"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15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160"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363"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161"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388" y="604837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7362825" y="1584325"/>
            <a:ext cx="1836738" cy="4429125"/>
            <a:chOff x="7362825" y="1584325"/>
            <a:chExt cx="1836738" cy="4429125"/>
          </a:xfrm>
        </p:grpSpPr>
        <p:sp>
          <p:nvSpPr>
            <p:cNvPr id="2050" name="Rectangle 121"/>
            <p:cNvSpPr>
              <a:spLocks noChangeArrowheads="1"/>
            </p:cNvSpPr>
            <p:nvPr/>
          </p:nvSpPr>
          <p:spPr bwMode="auto">
            <a:xfrm>
              <a:off x="7362825" y="1584325"/>
              <a:ext cx="18367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266700" indent="-266700" algn="ctr">
                <a:buClr>
                  <a:srgbClr val="6699FF"/>
                </a:buClr>
                <a:buSzPct val="75000"/>
                <a:buFont typeface="Times New Roman" pitchFamily="18" charset="0"/>
                <a:buNone/>
              </a:pPr>
              <a:r>
                <a:rPr lang="en-US" sz="4400" b="1" i="1" dirty="0">
                  <a:latin typeface="Copperplate Gothic Bold" pitchFamily="34" charset="0"/>
                </a:rPr>
                <a:t>DAQ</a:t>
              </a:r>
            </a:p>
          </p:txBody>
        </p:sp>
        <p:pic>
          <p:nvPicPr>
            <p:cNvPr id="2085" name="Picture 171"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725" y="32432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172"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725" y="418941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173"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725" y="27701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175"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725" y="46624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17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725" y="51355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17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725" y="229711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17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725" y="37163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Picture 180"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32400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181"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418465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182"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7686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5" name="Picture 183"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3925" y="37131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184"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46577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185"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6022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8" name="Picture 18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9711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187"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371316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18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512921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18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8725" y="56102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190"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3925" y="32400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191"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3925" y="418465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4" name="Picture 192"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3925" y="27686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19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3925" y="46577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6" name="Picture 194"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3925" y="56022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7" name="Picture 195"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3925" y="229711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8" name="Picture 197"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3925" y="5129213"/>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09" name="Picture 198"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9713" y="65166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570" y="864307"/>
            <a:ext cx="4284106" cy="555148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61925" y="71438"/>
            <a:ext cx="558082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ADC </a:t>
            </a:r>
            <a:r>
              <a:rPr lang="en-US" sz="2800" b="1" i="1" dirty="0" smtClean="0"/>
              <a:t>resolution - 4</a:t>
            </a:r>
            <a:endParaRPr lang="en-US" sz="2800" b="1" i="1" dirty="0"/>
          </a:p>
        </p:txBody>
      </p:sp>
      <p:sp>
        <p:nvSpPr>
          <p:cNvPr id="26627" name="Rectangle 3"/>
          <p:cNvSpPr>
            <a:spLocks noChangeArrowheads="1"/>
          </p:cNvSpPr>
          <p:nvPr/>
        </p:nvSpPr>
        <p:spPr bwMode="auto">
          <a:xfrm>
            <a:off x="306388" y="792163"/>
            <a:ext cx="10080625" cy="7207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cs typeface="Times New Roman" pitchFamily="18" charset="0"/>
              </a:rPr>
              <a:t>Not only the signal level gives restriction to the ADC resolution. Also the way the sampled data will be used sets others limits on the ADC parameters.</a:t>
            </a:r>
          </a:p>
        </p:txBody>
      </p:sp>
      <p:sp>
        <p:nvSpPr>
          <p:cNvPr id="26628" name="Rectangle 21"/>
          <p:cNvSpPr>
            <a:spLocks noChangeArrowheads="1"/>
          </p:cNvSpPr>
          <p:nvPr/>
        </p:nvSpPr>
        <p:spPr bwMode="auto">
          <a:xfrm>
            <a:off x="1025525" y="2520950"/>
            <a:ext cx="720725" cy="720725"/>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26629" name="Rectangle 22"/>
          <p:cNvSpPr>
            <a:spLocks noChangeArrowheads="1"/>
          </p:cNvSpPr>
          <p:nvPr/>
        </p:nvSpPr>
        <p:spPr bwMode="auto">
          <a:xfrm>
            <a:off x="1746250" y="3240088"/>
            <a:ext cx="720725" cy="72072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0" name="Rectangle 23"/>
          <p:cNvSpPr>
            <a:spLocks noChangeArrowheads="1"/>
          </p:cNvSpPr>
          <p:nvPr/>
        </p:nvSpPr>
        <p:spPr bwMode="auto">
          <a:xfrm>
            <a:off x="1746250" y="2520950"/>
            <a:ext cx="720725" cy="720725"/>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26631" name="Rectangle 24"/>
          <p:cNvSpPr>
            <a:spLocks noChangeArrowheads="1"/>
          </p:cNvSpPr>
          <p:nvPr/>
        </p:nvSpPr>
        <p:spPr bwMode="auto">
          <a:xfrm>
            <a:off x="1025525" y="3240088"/>
            <a:ext cx="720725" cy="720725"/>
          </a:xfrm>
          <a:prstGeom prst="rect">
            <a:avLst/>
          </a:prstGeom>
          <a:solidFill>
            <a:srgbClr val="777777"/>
          </a:solidFill>
          <a:ln w="9525">
            <a:solidFill>
              <a:schemeClr val="tx1"/>
            </a:solidFill>
            <a:miter lim="800000"/>
            <a:headEnd/>
            <a:tailEnd/>
          </a:ln>
        </p:spPr>
        <p:txBody>
          <a:bodyPr wrap="none" anchor="ctr"/>
          <a:lstStyle/>
          <a:p>
            <a:endParaRPr lang="en-US"/>
          </a:p>
        </p:txBody>
      </p:sp>
      <p:sp>
        <p:nvSpPr>
          <p:cNvPr id="26632" name="Rectangle 25"/>
          <p:cNvSpPr>
            <a:spLocks noChangeArrowheads="1"/>
          </p:cNvSpPr>
          <p:nvPr/>
        </p:nvSpPr>
        <p:spPr bwMode="auto">
          <a:xfrm>
            <a:off x="1025525" y="3959225"/>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26633" name="Rectangle 26"/>
          <p:cNvSpPr>
            <a:spLocks noChangeArrowheads="1"/>
          </p:cNvSpPr>
          <p:nvPr/>
        </p:nvSpPr>
        <p:spPr bwMode="auto">
          <a:xfrm>
            <a:off x="1746250" y="3959225"/>
            <a:ext cx="720725" cy="720725"/>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26634" name="Rectangle 27"/>
          <p:cNvSpPr>
            <a:spLocks noChangeArrowheads="1"/>
          </p:cNvSpPr>
          <p:nvPr/>
        </p:nvSpPr>
        <p:spPr bwMode="auto">
          <a:xfrm>
            <a:off x="2465388" y="2520950"/>
            <a:ext cx="720725" cy="720725"/>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26635" name="Rectangle 28"/>
          <p:cNvSpPr>
            <a:spLocks noChangeArrowheads="1"/>
          </p:cNvSpPr>
          <p:nvPr/>
        </p:nvSpPr>
        <p:spPr bwMode="auto">
          <a:xfrm>
            <a:off x="2465388" y="3240088"/>
            <a:ext cx="720725" cy="72072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6636" name="Rectangle 29"/>
          <p:cNvSpPr>
            <a:spLocks noChangeArrowheads="1"/>
          </p:cNvSpPr>
          <p:nvPr/>
        </p:nvSpPr>
        <p:spPr bwMode="auto">
          <a:xfrm>
            <a:off x="2465388" y="3959225"/>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26637" name="Rectangle 30"/>
          <p:cNvSpPr>
            <a:spLocks noChangeArrowheads="1"/>
          </p:cNvSpPr>
          <p:nvPr/>
        </p:nvSpPr>
        <p:spPr bwMode="auto">
          <a:xfrm>
            <a:off x="1025525" y="1800225"/>
            <a:ext cx="720725" cy="720725"/>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26638" name="Rectangle 31"/>
          <p:cNvSpPr>
            <a:spLocks noChangeArrowheads="1"/>
          </p:cNvSpPr>
          <p:nvPr/>
        </p:nvSpPr>
        <p:spPr bwMode="auto">
          <a:xfrm>
            <a:off x="1746250" y="1800225"/>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26639" name="Rectangle 32"/>
          <p:cNvSpPr>
            <a:spLocks noChangeArrowheads="1"/>
          </p:cNvSpPr>
          <p:nvPr/>
        </p:nvSpPr>
        <p:spPr bwMode="auto">
          <a:xfrm>
            <a:off x="2465388" y="1800225"/>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26640" name="Rectangle 33"/>
          <p:cNvSpPr>
            <a:spLocks noChangeArrowheads="1"/>
          </p:cNvSpPr>
          <p:nvPr/>
        </p:nvSpPr>
        <p:spPr bwMode="auto">
          <a:xfrm>
            <a:off x="3186113" y="1800225"/>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26641" name="Rectangle 34"/>
          <p:cNvSpPr>
            <a:spLocks noChangeArrowheads="1"/>
          </p:cNvSpPr>
          <p:nvPr/>
        </p:nvSpPr>
        <p:spPr bwMode="auto">
          <a:xfrm>
            <a:off x="3186113" y="2520950"/>
            <a:ext cx="720725" cy="720725"/>
          </a:xfrm>
          <a:prstGeom prst="rect">
            <a:avLst/>
          </a:prstGeom>
          <a:solidFill>
            <a:srgbClr val="333333"/>
          </a:solidFill>
          <a:ln w="9525">
            <a:solidFill>
              <a:srgbClr val="292929"/>
            </a:solidFill>
            <a:miter lim="800000"/>
            <a:headEnd/>
            <a:tailEnd/>
          </a:ln>
        </p:spPr>
        <p:txBody>
          <a:bodyPr wrap="none" anchor="ctr"/>
          <a:lstStyle/>
          <a:p>
            <a:endParaRPr lang="en-US"/>
          </a:p>
        </p:txBody>
      </p:sp>
      <p:sp>
        <p:nvSpPr>
          <p:cNvPr id="26642" name="Rectangle 35"/>
          <p:cNvSpPr>
            <a:spLocks noChangeArrowheads="1"/>
          </p:cNvSpPr>
          <p:nvPr/>
        </p:nvSpPr>
        <p:spPr bwMode="auto">
          <a:xfrm>
            <a:off x="3186113" y="3240088"/>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26643" name="Rectangle 36"/>
          <p:cNvSpPr>
            <a:spLocks noChangeArrowheads="1"/>
          </p:cNvSpPr>
          <p:nvPr/>
        </p:nvSpPr>
        <p:spPr bwMode="auto">
          <a:xfrm>
            <a:off x="3186113" y="3959225"/>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26644" name="Rectangle 37"/>
          <p:cNvSpPr>
            <a:spLocks noChangeArrowheads="1"/>
          </p:cNvSpPr>
          <p:nvPr/>
        </p:nvSpPr>
        <p:spPr bwMode="auto">
          <a:xfrm>
            <a:off x="306388" y="3960813"/>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26645" name="Rectangle 38"/>
          <p:cNvSpPr>
            <a:spLocks noChangeArrowheads="1"/>
          </p:cNvSpPr>
          <p:nvPr/>
        </p:nvSpPr>
        <p:spPr bwMode="auto">
          <a:xfrm>
            <a:off x="306388" y="3240088"/>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26646" name="Rectangle 39"/>
          <p:cNvSpPr>
            <a:spLocks noChangeArrowheads="1"/>
          </p:cNvSpPr>
          <p:nvPr/>
        </p:nvSpPr>
        <p:spPr bwMode="auto">
          <a:xfrm>
            <a:off x="306388" y="4679950"/>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26647" name="Rectangle 40"/>
          <p:cNvSpPr>
            <a:spLocks noChangeArrowheads="1"/>
          </p:cNvSpPr>
          <p:nvPr/>
        </p:nvSpPr>
        <p:spPr bwMode="auto">
          <a:xfrm>
            <a:off x="306388" y="1800225"/>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26648" name="Rectangle 41"/>
          <p:cNvSpPr>
            <a:spLocks noChangeArrowheads="1"/>
          </p:cNvSpPr>
          <p:nvPr/>
        </p:nvSpPr>
        <p:spPr bwMode="auto">
          <a:xfrm>
            <a:off x="306388" y="2520950"/>
            <a:ext cx="720725" cy="720725"/>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26649" name="Rectangle 42"/>
          <p:cNvSpPr>
            <a:spLocks noChangeArrowheads="1"/>
          </p:cNvSpPr>
          <p:nvPr/>
        </p:nvSpPr>
        <p:spPr bwMode="auto">
          <a:xfrm>
            <a:off x="1025525" y="4679950"/>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26650" name="Rectangle 43"/>
          <p:cNvSpPr>
            <a:spLocks noChangeArrowheads="1"/>
          </p:cNvSpPr>
          <p:nvPr/>
        </p:nvSpPr>
        <p:spPr bwMode="auto">
          <a:xfrm>
            <a:off x="1746250" y="4679950"/>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26651" name="Rectangle 44"/>
          <p:cNvSpPr>
            <a:spLocks noChangeArrowheads="1"/>
          </p:cNvSpPr>
          <p:nvPr/>
        </p:nvSpPr>
        <p:spPr bwMode="auto">
          <a:xfrm>
            <a:off x="3186113" y="4679950"/>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26652" name="Rectangle 45"/>
          <p:cNvSpPr>
            <a:spLocks noChangeArrowheads="1"/>
          </p:cNvSpPr>
          <p:nvPr/>
        </p:nvSpPr>
        <p:spPr bwMode="auto">
          <a:xfrm>
            <a:off x="2465388" y="4679950"/>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graphicFrame>
        <p:nvGraphicFramePr>
          <p:cNvPr id="26653" name="Object 48"/>
          <p:cNvGraphicFramePr>
            <a:graphicFrameLocks noChangeAspect="1"/>
          </p:cNvGraphicFramePr>
          <p:nvPr>
            <p:extLst>
              <p:ext uri="{D42A27DB-BD31-4B8C-83A1-F6EECF244321}">
                <p14:modId xmlns:p14="http://schemas.microsoft.com/office/powerpoint/2010/main" val="3456735132"/>
              </p:ext>
            </p:extLst>
          </p:nvPr>
        </p:nvGraphicFramePr>
        <p:xfrm>
          <a:off x="4987119" y="1728403"/>
          <a:ext cx="3563937" cy="1970088"/>
        </p:xfrm>
        <a:graphic>
          <a:graphicData uri="http://schemas.openxmlformats.org/presentationml/2006/ole">
            <mc:AlternateContent xmlns:mc="http://schemas.openxmlformats.org/markup-compatibility/2006">
              <mc:Choice xmlns:v="urn:schemas-microsoft-com:vml" Requires="v">
                <p:oleObj spid="_x0000_s26984" name="Equation" r:id="rId4" imgW="2324100" imgH="1282700" progId="Equation.3">
                  <p:embed/>
                </p:oleObj>
              </mc:Choice>
              <mc:Fallback>
                <p:oleObj name="Equation" r:id="rId4" imgW="2324100" imgH="1282700" progId="Equation.3">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119" y="1728403"/>
                        <a:ext cx="3563937" cy="197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54" name="Text Box 49"/>
          <p:cNvSpPr txBox="1">
            <a:spLocks noChangeArrowheads="1"/>
          </p:cNvSpPr>
          <p:nvPr/>
        </p:nvSpPr>
        <p:spPr bwMode="auto">
          <a:xfrm>
            <a:off x="306388" y="5689600"/>
            <a:ext cx="3635375" cy="10429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US"/>
              <a:t>The position of this cluster is given by calculating the center of mass of the collected signal.</a:t>
            </a:r>
          </a:p>
        </p:txBody>
      </p:sp>
      <p:graphicFrame>
        <p:nvGraphicFramePr>
          <p:cNvPr id="26655" name="Object 50"/>
          <p:cNvGraphicFramePr>
            <a:graphicFrameLocks noChangeAspect="1"/>
          </p:cNvGraphicFramePr>
          <p:nvPr>
            <p:extLst>
              <p:ext uri="{D42A27DB-BD31-4B8C-83A1-F6EECF244321}">
                <p14:modId xmlns:p14="http://schemas.microsoft.com/office/powerpoint/2010/main" val="3968942261"/>
              </p:ext>
            </p:extLst>
          </p:nvPr>
        </p:nvGraphicFramePr>
        <p:xfrm>
          <a:off x="4050556" y="3564607"/>
          <a:ext cx="6307130" cy="3996718"/>
        </p:xfrm>
        <a:graphic>
          <a:graphicData uri="http://schemas.openxmlformats.org/presentationml/2006/ole">
            <mc:AlternateContent xmlns:mc="http://schemas.openxmlformats.org/markup-compatibility/2006">
              <mc:Choice xmlns:v="urn:schemas-microsoft-com:vml" Requires="v">
                <p:oleObj spid="_x0000_s26985" name="Grafico" r:id="rId6" imgW="7124700" imgH="4752975" progId="MSGraph.Chart.8">
                  <p:embed followColorScheme="full"/>
                </p:oleObj>
              </mc:Choice>
              <mc:Fallback>
                <p:oleObj name="Grafico" r:id="rId6" imgW="7124700" imgH="4752975" progId="MSGraph.Chart.8">
                  <p:embed followColorScheme="full"/>
                  <p:pic>
                    <p:nvPicPr>
                      <p:cNvPr id="0" name="Object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0556" y="3564607"/>
                        <a:ext cx="6307130" cy="3996718"/>
                      </a:xfrm>
                      <a:prstGeom prst="rect">
                        <a:avLst/>
                      </a:prstGeom>
                      <a:noFill/>
                      <a:ln>
                        <a:noFill/>
                      </a:ln>
                      <a:effectLst/>
                    </p:spPr>
                  </p:pic>
                </p:oleObj>
              </mc:Fallback>
            </mc:AlternateContent>
          </a:graphicData>
        </a:graphic>
      </p:graphicFrame>
      <p:sp>
        <p:nvSpPr>
          <p:cNvPr id="26656" name="AutoShape 51"/>
          <p:cNvSpPr>
            <a:spLocks noChangeArrowheads="1"/>
          </p:cNvSpPr>
          <p:nvPr/>
        </p:nvSpPr>
        <p:spPr bwMode="auto">
          <a:xfrm>
            <a:off x="8641642" y="1656395"/>
            <a:ext cx="1925638" cy="2124075"/>
          </a:xfrm>
          <a:prstGeom prst="wedgeRoundRectCallout">
            <a:avLst>
              <a:gd name="adj1" fmla="val -79347"/>
              <a:gd name="adj2" fmla="val 21227"/>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All values inside the formula are discrete due to the ADC approximation</a:t>
            </a:r>
          </a:p>
        </p:txBody>
      </p:sp>
      <p:sp>
        <p:nvSpPr>
          <p:cNvPr id="26657" name="Line 52"/>
          <p:cNvSpPr>
            <a:spLocks noChangeShapeType="1"/>
          </p:cNvSpPr>
          <p:nvPr/>
        </p:nvSpPr>
        <p:spPr bwMode="auto">
          <a:xfrm flipV="1">
            <a:off x="2106613" y="4968875"/>
            <a:ext cx="0" cy="684213"/>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40" name="TextBox 39"/>
          <p:cNvSpPr txBox="1"/>
          <p:nvPr/>
        </p:nvSpPr>
        <p:spPr>
          <a:xfrm rot="16200000">
            <a:off x="3308105" y="5274767"/>
            <a:ext cx="2207257" cy="362315"/>
          </a:xfrm>
          <a:prstGeom prst="roundRect">
            <a:avLst/>
          </a:prstGeom>
        </p:spPr>
        <p:style>
          <a:lnRef idx="0">
            <a:schemeClr val="accent6"/>
          </a:lnRef>
          <a:fillRef idx="3">
            <a:schemeClr val="accent6"/>
          </a:fillRef>
          <a:effectRef idx="3">
            <a:schemeClr val="accent6"/>
          </a:effectRef>
          <a:fontRef idx="minor">
            <a:schemeClr val="lt1"/>
          </a:fontRef>
        </p:style>
        <p:txBody>
          <a:bodyPr wrap="none" lIns="99569" tIns="49785" rIns="99569" bIns="49785" rtlCol="0" anchor="ctr" anchorCtr="0">
            <a:noAutofit/>
          </a:bodyPr>
          <a:lstStyle/>
          <a:p>
            <a:pPr algn="ctr"/>
            <a:r>
              <a:rPr lang="it-IT" sz="1700" dirty="0" err="1" smtClean="0">
                <a:solidFill>
                  <a:schemeClr val="tx1"/>
                </a:solidFill>
              </a:rPr>
              <a:t>Resolution</a:t>
            </a:r>
            <a:r>
              <a:rPr lang="it-IT" sz="1700" dirty="0" smtClean="0">
                <a:solidFill>
                  <a:schemeClr val="tx1"/>
                </a:solidFill>
              </a:rPr>
              <a:t> [µm]</a:t>
            </a:r>
            <a:endParaRPr lang="it-IT" sz="1700" dirty="0">
              <a:solidFill>
                <a:schemeClr val="tx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38" y="1476375"/>
            <a:ext cx="363537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A basic system</a:t>
            </a:r>
            <a:endParaRPr lang="en-US" sz="2800" b="1" i="1" dirty="0"/>
          </a:p>
        </p:txBody>
      </p:sp>
      <p:pic>
        <p:nvPicPr>
          <p:cNvPr id="28676" name="Picture 4"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3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73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3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802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0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325"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1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Picture 15"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5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64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8"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7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0"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4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1"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2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67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23"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51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6" name="Picture 24"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706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Picture 25"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53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37" descr="STRIDE_Talk_004_CCD"/>
          <p:cNvPicPr>
            <a:picLocks noChangeAspect="1" noChangeArrowheads="1"/>
          </p:cNvPicPr>
          <p:nvPr/>
        </p:nvPicPr>
        <p:blipFill>
          <a:blip r:embed="rId6">
            <a:extLst>
              <a:ext uri="{28A0092B-C50C-407E-A947-70E740481C1C}">
                <a14:useLocalDpi xmlns:a14="http://schemas.microsoft.com/office/drawing/2010/main" val="0"/>
              </a:ext>
            </a:extLst>
          </a:blip>
          <a:srcRect t="15439"/>
          <a:stretch>
            <a:fillRect/>
          </a:stretch>
        </p:blipFill>
        <p:spPr bwMode="auto">
          <a:xfrm>
            <a:off x="17463" y="1657350"/>
            <a:ext cx="46767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Rectangle 39"/>
          <p:cNvSpPr>
            <a:spLocks noChangeArrowheads="1"/>
          </p:cNvSpPr>
          <p:nvPr/>
        </p:nvSpPr>
        <p:spPr bwMode="auto">
          <a:xfrm>
            <a:off x="306388" y="684213"/>
            <a:ext cx="10080625" cy="7207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Assume we have matrix pixels detectors. We want to use some of them to track particles passing through a so called “telescope”</a:t>
            </a:r>
          </a:p>
        </p:txBody>
      </p:sp>
      <p:sp>
        <p:nvSpPr>
          <p:cNvPr id="28700" name="AutoShape 40"/>
          <p:cNvSpPr>
            <a:spLocks noChangeArrowheads="1"/>
          </p:cNvSpPr>
          <p:nvPr/>
        </p:nvSpPr>
        <p:spPr bwMode="auto">
          <a:xfrm>
            <a:off x="3511550" y="1331913"/>
            <a:ext cx="3095625" cy="2052637"/>
          </a:xfrm>
          <a:prstGeom prst="wedgeRoundRectCallout">
            <a:avLst>
              <a:gd name="adj1" fmla="val -66204"/>
              <a:gd name="adj2" fmla="val 78074"/>
              <a:gd name="adj3" fmla="val 16667"/>
            </a:avLst>
          </a:prstGeom>
          <a:solidFill>
            <a:schemeClr val="bg1"/>
          </a:solidFill>
          <a:ln w="28575">
            <a:solidFill>
              <a:schemeClr val="tx1"/>
            </a:solidFill>
            <a:miter lim="800000"/>
            <a:headEnd/>
            <a:tailEnd/>
          </a:ln>
        </p:spPr>
        <p:txBody>
          <a:bodyPr/>
          <a:lstStyle/>
          <a:p>
            <a:pPr algn="ctr" defTabSz="1042988"/>
            <a:endParaRPr lang="en-US"/>
          </a:p>
        </p:txBody>
      </p:sp>
      <p:pic>
        <p:nvPicPr>
          <p:cNvPr id="28701" name="Picture 38" descr="CMOS_Capacitor_Layout_150D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3963" y="1465263"/>
            <a:ext cx="2627312"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2" name="Rectangle 43"/>
          <p:cNvSpPr>
            <a:spLocks noChangeArrowheads="1"/>
          </p:cNvSpPr>
          <p:nvPr/>
        </p:nvSpPr>
        <p:spPr bwMode="auto">
          <a:xfrm>
            <a:off x="4591050" y="3563938"/>
            <a:ext cx="2879725" cy="133350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512×512 pixels</a:t>
            </a:r>
          </a:p>
          <a:p>
            <a:pPr marL="266700" indent="-266700" algn="just">
              <a:buClr>
                <a:srgbClr val="FFCC00"/>
              </a:buClr>
              <a:buSzPct val="75000"/>
              <a:buFont typeface="Times New Roman" pitchFamily="18" charset="0"/>
              <a:buChar char="►"/>
            </a:pPr>
            <a:r>
              <a:rPr lang="en-US">
                <a:cs typeface="Times New Roman" pitchFamily="18" charset="0"/>
              </a:rPr>
              <a:t>4 planes</a:t>
            </a:r>
          </a:p>
          <a:p>
            <a:pPr marL="266700" indent="-266700" algn="just">
              <a:buClr>
                <a:srgbClr val="FFCC00"/>
              </a:buClr>
              <a:buSzPct val="75000"/>
              <a:buFont typeface="Times New Roman" pitchFamily="18" charset="0"/>
              <a:buChar char="►"/>
            </a:pPr>
            <a:r>
              <a:rPr lang="en-US">
                <a:cs typeface="Times New Roman" pitchFamily="18" charset="0"/>
              </a:rPr>
              <a:t>10 reading per second</a:t>
            </a:r>
          </a:p>
          <a:p>
            <a:pPr marL="266700" indent="-266700" algn="just">
              <a:buClr>
                <a:srgbClr val="FFCC00"/>
              </a:buClr>
              <a:buSzPct val="75000"/>
              <a:buFont typeface="Times New Roman" pitchFamily="18" charset="0"/>
              <a:buChar char="►"/>
            </a:pPr>
            <a:r>
              <a:rPr lang="en-US">
                <a:cs typeface="Times New Roman" pitchFamily="18" charset="0"/>
              </a:rPr>
              <a:t>14 bits resolution</a:t>
            </a:r>
          </a:p>
        </p:txBody>
      </p:sp>
      <p:sp>
        <p:nvSpPr>
          <p:cNvPr id="28703" name="Rectangle 44"/>
          <p:cNvSpPr>
            <a:spLocks noChangeArrowheads="1"/>
          </p:cNvSpPr>
          <p:nvPr/>
        </p:nvSpPr>
        <p:spPr bwMode="auto">
          <a:xfrm>
            <a:off x="4879975" y="5327650"/>
            <a:ext cx="5003800" cy="46831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512</a:t>
            </a:r>
            <a:r>
              <a:rPr lang="en-US" baseline="30000">
                <a:cs typeface="Times New Roman" pitchFamily="18" charset="0"/>
              </a:rPr>
              <a:t>2</a:t>
            </a:r>
            <a:r>
              <a:rPr lang="en-US">
                <a:cs typeface="Times New Roman" pitchFamily="18" charset="0"/>
              </a:rPr>
              <a:t>×4</a:t>
            </a:r>
            <a:r>
              <a:rPr lang="en-US"/>
              <a:t>×10×14 </a:t>
            </a:r>
            <a:r>
              <a:rPr lang="en-US">
                <a:cs typeface="Times New Roman" pitchFamily="18" charset="0"/>
              </a:rPr>
              <a:t>≈</a:t>
            </a:r>
            <a:r>
              <a:rPr lang="en-US"/>
              <a:t> 147 Mbit/s ≈ 18.3 Mbyte/s</a:t>
            </a:r>
            <a:endParaRPr lang="en-US">
              <a:cs typeface="Times New Roman" pitchFamily="18" charset="0"/>
            </a:endParaRPr>
          </a:p>
          <a:p>
            <a:pPr marL="266700" indent="-266700" algn="just">
              <a:buClr>
                <a:srgbClr val="FFCC00"/>
              </a:buClr>
              <a:buSzPct val="75000"/>
              <a:buFont typeface="Times New Roman" pitchFamily="18" charset="0"/>
              <a:buChar char="►"/>
            </a:pPr>
            <a:endParaRPr lang="en-US">
              <a:cs typeface="Times New Roman" pitchFamily="18" charset="0"/>
            </a:endParaRPr>
          </a:p>
        </p:txBody>
      </p:sp>
      <p:sp>
        <p:nvSpPr>
          <p:cNvPr id="28704" name="AutoShape 45"/>
          <p:cNvSpPr>
            <a:spLocks noChangeArrowheads="1"/>
          </p:cNvSpPr>
          <p:nvPr/>
        </p:nvSpPr>
        <p:spPr bwMode="auto">
          <a:xfrm rot="5400000">
            <a:off x="5851525" y="4789488"/>
            <a:ext cx="503238" cy="792162"/>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28705" name="Oval 46"/>
          <p:cNvSpPr>
            <a:spLocks noChangeArrowheads="1"/>
          </p:cNvSpPr>
          <p:nvPr/>
        </p:nvSpPr>
        <p:spPr bwMode="auto">
          <a:xfrm>
            <a:off x="8372475" y="5256213"/>
            <a:ext cx="1476375" cy="57626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706" name="Rectangle 47"/>
          <p:cNvSpPr>
            <a:spLocks noChangeArrowheads="1"/>
          </p:cNvSpPr>
          <p:nvPr/>
        </p:nvSpPr>
        <p:spPr bwMode="auto">
          <a:xfrm>
            <a:off x="7723188" y="3563938"/>
            <a:ext cx="2663825" cy="133350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USB 2.0 40MByte/s</a:t>
            </a:r>
          </a:p>
          <a:p>
            <a:pPr marL="266700" indent="-266700" algn="just">
              <a:buClr>
                <a:srgbClr val="FFCC00"/>
              </a:buClr>
              <a:buSzPct val="75000"/>
              <a:buFont typeface="Times New Roman" pitchFamily="18" charset="0"/>
              <a:buChar char="►"/>
            </a:pPr>
            <a:r>
              <a:rPr lang="en-US">
                <a:cs typeface="Times New Roman" pitchFamily="18" charset="0"/>
              </a:rPr>
              <a:t>Ethernet 10 MByte/s</a:t>
            </a:r>
          </a:p>
          <a:p>
            <a:pPr marL="266700" indent="-266700" algn="just">
              <a:buClr>
                <a:srgbClr val="FFCC00"/>
              </a:buClr>
              <a:buSzPct val="75000"/>
              <a:buFont typeface="Times New Roman" pitchFamily="18" charset="0"/>
              <a:buChar char="►"/>
            </a:pPr>
            <a:r>
              <a:rPr lang="it-IT">
                <a:cs typeface="Times New Roman" pitchFamily="18" charset="0"/>
              </a:rPr>
              <a:t>RS232 12KByte/s</a:t>
            </a:r>
          </a:p>
          <a:p>
            <a:pPr marL="266700" indent="-266700" algn="just">
              <a:buClr>
                <a:srgbClr val="FFCC00"/>
              </a:buClr>
              <a:buSzPct val="75000"/>
              <a:buFont typeface="Times New Roman" pitchFamily="18" charset="0"/>
              <a:buChar char="►"/>
            </a:pPr>
            <a:r>
              <a:rPr lang="it-IT">
                <a:cs typeface="Times New Roman" pitchFamily="18" charset="0"/>
              </a:rPr>
              <a:t>…</a:t>
            </a:r>
            <a:endParaRPr lang="en-US">
              <a:cs typeface="Times New Roman" pitchFamily="18" charset="0"/>
            </a:endParaRPr>
          </a:p>
        </p:txBody>
      </p:sp>
      <p:sp>
        <p:nvSpPr>
          <p:cNvPr id="28707" name="Text Box 49"/>
          <p:cNvSpPr txBox="1">
            <a:spLocks noChangeArrowheads="1"/>
          </p:cNvSpPr>
          <p:nvPr/>
        </p:nvSpPr>
        <p:spPr bwMode="auto">
          <a:xfrm>
            <a:off x="1458913" y="3205163"/>
            <a:ext cx="593725" cy="425450"/>
          </a:xfrm>
          <a:prstGeom prst="rect">
            <a:avLst/>
          </a:prstGeom>
          <a:solidFill>
            <a:schemeClr val="bg1"/>
          </a:solidFill>
          <a:ln w="28575">
            <a:solidFill>
              <a:schemeClr val="tx1"/>
            </a:solidFill>
            <a:miter lim="800000"/>
            <a:headEnd/>
            <a:tailEnd/>
          </a:ln>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x, y</a:t>
            </a:r>
            <a:endParaRPr lang="en-US"/>
          </a:p>
        </p:txBody>
      </p:sp>
      <p:sp>
        <p:nvSpPr>
          <p:cNvPr id="28708" name="Rectangle 50"/>
          <p:cNvSpPr>
            <a:spLocks noChangeArrowheads="1"/>
          </p:cNvSpPr>
          <p:nvPr/>
        </p:nvSpPr>
        <p:spPr bwMode="auto">
          <a:xfrm>
            <a:off x="4879975" y="5976938"/>
            <a:ext cx="5003800" cy="46831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10</a:t>
            </a:r>
            <a:r>
              <a:rPr lang="en-US" baseline="30000">
                <a:cs typeface="Times New Roman" pitchFamily="18" charset="0"/>
              </a:rPr>
              <a:t>4</a:t>
            </a:r>
            <a:r>
              <a:rPr lang="en-US">
                <a:cs typeface="Times New Roman" pitchFamily="18" charset="0"/>
              </a:rPr>
              <a:t> readings → ≈ 20 Gbyte of data…</a:t>
            </a:r>
          </a:p>
          <a:p>
            <a:pPr marL="266700" indent="-266700" algn="just">
              <a:buClr>
                <a:srgbClr val="FFCC00"/>
              </a:buClr>
              <a:buSzPct val="75000"/>
              <a:buFont typeface="Times New Roman" pitchFamily="18" charset="0"/>
              <a:buChar char="►"/>
            </a:pPr>
            <a:endParaRPr lang="en-US">
              <a:cs typeface="Times New Roman" pitchFamily="18" charset="0"/>
            </a:endParaRPr>
          </a:p>
        </p:txBody>
      </p:sp>
      <p:sp>
        <p:nvSpPr>
          <p:cNvPr id="28709" name="Oval 51"/>
          <p:cNvSpPr>
            <a:spLocks noChangeArrowheads="1"/>
          </p:cNvSpPr>
          <p:nvPr/>
        </p:nvSpPr>
        <p:spPr bwMode="auto">
          <a:xfrm>
            <a:off x="6931025" y="5905500"/>
            <a:ext cx="1476375" cy="576263"/>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970436" y="2340471"/>
            <a:ext cx="5591209" cy="3456384"/>
            <a:chOff x="2970436" y="2340471"/>
            <a:chExt cx="5591209" cy="345638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436" y="2340471"/>
              <a:ext cx="5591209" cy="3456384"/>
            </a:xfrm>
            <a:prstGeom prst="rect">
              <a:avLst/>
            </a:prstGeom>
          </p:spPr>
        </p:pic>
        <p:sp>
          <p:nvSpPr>
            <p:cNvPr id="3" name="Oval 2"/>
            <p:cNvSpPr/>
            <p:nvPr/>
          </p:nvSpPr>
          <p:spPr bwMode="auto">
            <a:xfrm>
              <a:off x="5631681" y="3816635"/>
              <a:ext cx="219075" cy="219075"/>
            </a:xfrm>
            <a:prstGeom prst="ellipse">
              <a:avLst/>
            </a:prstGeom>
            <a:solidFill>
              <a:schemeClr val="accent1">
                <a:alpha val="7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cxnSp>
          <p:nvCxnSpPr>
            <p:cNvPr id="5" name="Straight Arrow Connector 4"/>
            <p:cNvCxnSpPr/>
            <p:nvPr/>
          </p:nvCxnSpPr>
          <p:spPr bwMode="auto">
            <a:xfrm flipV="1">
              <a:off x="5886450" y="2340471"/>
              <a:ext cx="1692498" cy="1476164"/>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grpSp>
      <p:sp>
        <p:nvSpPr>
          <p:cNvPr id="29699"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Megalithic systems</a:t>
            </a:r>
            <a:endParaRPr lang="en-US" sz="2800" b="1" i="1" dirty="0"/>
          </a:p>
        </p:txBody>
      </p:sp>
      <p:pic>
        <p:nvPicPr>
          <p:cNvPr id="29700" name="Picture 3"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3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73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7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3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7"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0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8"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802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0"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80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1"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325"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1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3"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8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14"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5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1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64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1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8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6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18"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7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1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84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20"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7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21"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67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2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51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23"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706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24"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53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Rectangle 26"/>
          <p:cNvSpPr>
            <a:spLocks noChangeArrowheads="1"/>
          </p:cNvSpPr>
          <p:nvPr/>
        </p:nvSpPr>
        <p:spPr bwMode="auto">
          <a:xfrm>
            <a:off x="306388" y="792163"/>
            <a:ext cx="10080625" cy="46831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And, of course, there are far bigger problems of DAQ when the experiment comes big!</a:t>
            </a:r>
          </a:p>
        </p:txBody>
      </p:sp>
      <p:sp>
        <p:nvSpPr>
          <p:cNvPr id="29725" name="Rectangle 33"/>
          <p:cNvSpPr>
            <a:spLocks noChangeArrowheads="1"/>
          </p:cNvSpPr>
          <p:nvPr/>
        </p:nvSpPr>
        <p:spPr bwMode="auto">
          <a:xfrm>
            <a:off x="7675922" y="1595375"/>
            <a:ext cx="2843213" cy="13684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t>16000 pixel chips</a:t>
            </a:r>
          </a:p>
          <a:p>
            <a:pPr marL="266700" indent="-266700" algn="just">
              <a:buClr>
                <a:srgbClr val="FFCC00"/>
              </a:buClr>
              <a:buSzPct val="75000"/>
              <a:buFont typeface="Times New Roman" pitchFamily="18" charset="0"/>
              <a:buChar char="►"/>
            </a:pPr>
            <a:r>
              <a:rPr lang="en-US" dirty="0">
                <a:cs typeface="Times New Roman" pitchFamily="18" charset="0"/>
              </a:rPr>
              <a:t>≈ </a:t>
            </a:r>
            <a:r>
              <a:rPr lang="en-US" dirty="0" smtClean="0"/>
              <a:t>1</a:t>
            </a:r>
            <a:r>
              <a:rPr lang="en-US" dirty="0" smtClean="0">
                <a:cs typeface="Times New Roman" pitchFamily="18" charset="0"/>
              </a:rPr>
              <a:t>×</a:t>
            </a:r>
            <a:r>
              <a:rPr lang="en-US" dirty="0" smtClean="0"/>
              <a:t>10</a:t>
            </a:r>
            <a:r>
              <a:rPr lang="en-US" baseline="30000" dirty="0" smtClean="0"/>
              <a:t>8</a:t>
            </a:r>
            <a:r>
              <a:rPr lang="en-US" dirty="0" smtClean="0"/>
              <a:t> </a:t>
            </a:r>
            <a:r>
              <a:rPr lang="en-US" dirty="0"/>
              <a:t>pixels to read</a:t>
            </a:r>
          </a:p>
          <a:p>
            <a:pPr marL="266700" indent="-266700" algn="just">
              <a:buClr>
                <a:srgbClr val="FFCC00"/>
              </a:buClr>
              <a:buSzPct val="75000"/>
              <a:buFont typeface="Times New Roman" pitchFamily="18" charset="0"/>
              <a:buChar char="►"/>
            </a:pPr>
            <a:r>
              <a:rPr lang="en-US" dirty="0"/>
              <a:t>100 KHz trigger</a:t>
            </a:r>
          </a:p>
          <a:p>
            <a:pPr marL="266700" indent="-266700" algn="just">
              <a:buClr>
                <a:srgbClr val="FFCC00"/>
              </a:buClr>
              <a:buSzPct val="75000"/>
              <a:buFont typeface="Times New Roman" pitchFamily="18" charset="0"/>
              <a:buChar char="►"/>
            </a:pPr>
            <a:r>
              <a:rPr lang="en-US" dirty="0"/>
              <a:t>8 bit resolution</a:t>
            </a:r>
            <a:endParaRPr lang="en-US" dirty="0">
              <a:cs typeface="Times New Roman" pitchFamily="18" charset="0"/>
            </a:endParaRPr>
          </a:p>
        </p:txBody>
      </p:sp>
      <p:pic>
        <p:nvPicPr>
          <p:cNvPr id="29726"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729" y="1368363"/>
            <a:ext cx="3195637"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393" y="4284687"/>
            <a:ext cx="3240087"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8" name="AutoShape 36"/>
          <p:cNvSpPr>
            <a:spLocks noChangeArrowheads="1"/>
          </p:cNvSpPr>
          <p:nvPr/>
        </p:nvSpPr>
        <p:spPr bwMode="auto">
          <a:xfrm rot="5400000">
            <a:off x="8869363" y="3020765"/>
            <a:ext cx="503237" cy="792162"/>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29729" name="Rectangle 37"/>
          <p:cNvSpPr>
            <a:spLocks noChangeArrowheads="1"/>
          </p:cNvSpPr>
          <p:nvPr/>
        </p:nvSpPr>
        <p:spPr bwMode="auto">
          <a:xfrm>
            <a:off x="7910902" y="3960781"/>
            <a:ext cx="2555875" cy="46831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None/>
            </a:pPr>
            <a:r>
              <a:rPr lang="en-US" dirty="0" smtClean="0"/>
              <a:t>80 </a:t>
            </a:r>
            <a:r>
              <a:rPr lang="en-US" dirty="0" err="1"/>
              <a:t>Tbit</a:t>
            </a:r>
            <a:r>
              <a:rPr lang="en-US" dirty="0"/>
              <a:t>/s ≈ </a:t>
            </a:r>
            <a:r>
              <a:rPr lang="en-US" dirty="0" smtClean="0"/>
              <a:t>10 </a:t>
            </a:r>
            <a:r>
              <a:rPr lang="en-US" dirty="0" err="1"/>
              <a:t>Tbyte</a:t>
            </a:r>
            <a:r>
              <a:rPr lang="en-US" dirty="0"/>
              <a:t>/s</a:t>
            </a:r>
            <a:endParaRPr lang="en-US" dirty="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Megalithic data flow</a:t>
            </a:r>
            <a:endParaRPr lang="en-US" sz="2800" b="1"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60" y="1075109"/>
            <a:ext cx="10058400" cy="5657850"/>
          </a:xfrm>
          <a:prstGeom prst="rect">
            <a:avLst/>
          </a:prstGeom>
        </p:spPr>
      </p:pic>
    </p:spTree>
    <p:extLst>
      <p:ext uri="{BB962C8B-B14F-4D97-AF65-F5344CB8AC3E}">
        <p14:creationId xmlns:p14="http://schemas.microsoft.com/office/powerpoint/2010/main" val="1363396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Sparsification - 1</a:t>
            </a:r>
            <a:endParaRPr lang="en-US" sz="2800" b="1" i="1" dirty="0"/>
          </a:p>
        </p:txBody>
      </p:sp>
      <p:pic>
        <p:nvPicPr>
          <p:cNvPr id="30723" name="Picture 3"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73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7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02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0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325"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5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5"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4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8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7"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6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1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20"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1"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67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22"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51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2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706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24"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3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5" name="Rectangle 25"/>
          <p:cNvSpPr>
            <a:spLocks noChangeArrowheads="1"/>
          </p:cNvSpPr>
          <p:nvPr/>
        </p:nvSpPr>
        <p:spPr bwMode="auto">
          <a:xfrm>
            <a:off x="306388" y="684213"/>
            <a:ext cx="10080625" cy="75565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cs typeface="Times New Roman" pitchFamily="18" charset="0"/>
              </a:rPr>
              <a:t>Among the many ways to approach the problem, the obvious one is to transmit only the useful part of the information, in this case only the pixels struck by a particle</a:t>
            </a:r>
          </a:p>
        </p:txBody>
      </p:sp>
      <p:pic>
        <p:nvPicPr>
          <p:cNvPr id="30746" name="Picture 38" descr="STRIDE_Talk_004_CCD"/>
          <p:cNvPicPr>
            <a:picLocks noChangeAspect="1" noChangeArrowheads="1"/>
          </p:cNvPicPr>
          <p:nvPr/>
        </p:nvPicPr>
        <p:blipFill>
          <a:blip r:embed="rId5">
            <a:extLst>
              <a:ext uri="{28A0092B-C50C-407E-A947-70E740481C1C}">
                <a14:useLocalDpi xmlns:a14="http://schemas.microsoft.com/office/drawing/2010/main" val="0"/>
              </a:ext>
            </a:extLst>
          </a:blip>
          <a:srcRect t="15439"/>
          <a:stretch>
            <a:fillRect/>
          </a:stretch>
        </p:blipFill>
        <p:spPr bwMode="auto">
          <a:xfrm>
            <a:off x="53975" y="1547813"/>
            <a:ext cx="46767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Rectangle 28"/>
          <p:cNvSpPr>
            <a:spLocks noChangeArrowheads="1"/>
          </p:cNvSpPr>
          <p:nvPr/>
        </p:nvSpPr>
        <p:spPr bwMode="auto">
          <a:xfrm>
            <a:off x="4591050" y="1620838"/>
            <a:ext cx="5795963" cy="79216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smtClean="0"/>
              <a:t>Among all </a:t>
            </a:r>
            <a:r>
              <a:rPr lang="en-US" dirty="0"/>
              <a:t>pixels, just a few carry any useful information…</a:t>
            </a:r>
            <a:endParaRPr lang="en-US" dirty="0">
              <a:cs typeface="Times New Roman" pitchFamily="18" charset="0"/>
            </a:endParaRPr>
          </a:p>
        </p:txBody>
      </p:sp>
      <p:sp>
        <p:nvSpPr>
          <p:cNvPr id="30748" name="Rectangle 40"/>
          <p:cNvSpPr>
            <a:spLocks noChangeArrowheads="1"/>
          </p:cNvSpPr>
          <p:nvPr/>
        </p:nvSpPr>
        <p:spPr bwMode="auto">
          <a:xfrm>
            <a:off x="4591050" y="2771775"/>
            <a:ext cx="5795963" cy="11525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t>We would like to transmit only the interesting part of the data, in principle the X and Y position of the particle.</a:t>
            </a:r>
          </a:p>
        </p:txBody>
      </p:sp>
      <p:sp>
        <p:nvSpPr>
          <p:cNvPr id="30749" name="AutoShape 39"/>
          <p:cNvSpPr>
            <a:spLocks noChangeArrowheads="1"/>
          </p:cNvSpPr>
          <p:nvPr/>
        </p:nvSpPr>
        <p:spPr bwMode="auto">
          <a:xfrm rot="5400000">
            <a:off x="7254875" y="2195513"/>
            <a:ext cx="503238" cy="792162"/>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30750" name="Oval 41"/>
          <p:cNvSpPr>
            <a:spLocks noChangeArrowheads="1"/>
          </p:cNvSpPr>
          <p:nvPr/>
        </p:nvSpPr>
        <p:spPr bwMode="auto">
          <a:xfrm>
            <a:off x="1169988" y="2844800"/>
            <a:ext cx="360362" cy="3619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51" name="Line 42"/>
          <p:cNvSpPr>
            <a:spLocks noChangeShapeType="1"/>
          </p:cNvSpPr>
          <p:nvPr/>
        </p:nvSpPr>
        <p:spPr bwMode="auto">
          <a:xfrm>
            <a:off x="1530350" y="3024188"/>
            <a:ext cx="30607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752" name="Rectangle 43"/>
          <p:cNvSpPr>
            <a:spLocks noChangeArrowheads="1"/>
          </p:cNvSpPr>
          <p:nvPr/>
        </p:nvSpPr>
        <p:spPr bwMode="auto">
          <a:xfrm>
            <a:off x="7686675" y="4319588"/>
            <a:ext cx="2700338" cy="1512887"/>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Find a solution to get the X and Y position and then send only this information.</a:t>
            </a:r>
          </a:p>
        </p:txBody>
      </p:sp>
      <p:sp>
        <p:nvSpPr>
          <p:cNvPr id="30753" name="Rectangle 44"/>
          <p:cNvSpPr>
            <a:spLocks noChangeArrowheads="1"/>
          </p:cNvSpPr>
          <p:nvPr/>
        </p:nvSpPr>
        <p:spPr bwMode="auto">
          <a:xfrm>
            <a:off x="4591050" y="4321175"/>
            <a:ext cx="2735263" cy="194310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Send only the pixels we need to calculate the particle position, and then elaborate this data on a computer.</a:t>
            </a:r>
          </a:p>
        </p:txBody>
      </p:sp>
      <p:sp>
        <p:nvSpPr>
          <p:cNvPr id="30754" name="AutoShape 45"/>
          <p:cNvSpPr>
            <a:spLocks noChangeArrowheads="1"/>
          </p:cNvSpPr>
          <p:nvPr/>
        </p:nvSpPr>
        <p:spPr bwMode="auto">
          <a:xfrm rot="5400000">
            <a:off x="8839200" y="3708401"/>
            <a:ext cx="503237" cy="792162"/>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30755" name="AutoShape 46"/>
          <p:cNvSpPr>
            <a:spLocks noChangeArrowheads="1"/>
          </p:cNvSpPr>
          <p:nvPr/>
        </p:nvSpPr>
        <p:spPr bwMode="auto">
          <a:xfrm rot="5400000">
            <a:off x="5815013" y="3708400"/>
            <a:ext cx="503237" cy="792163"/>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Sparsification - 2</a:t>
            </a:r>
            <a:endParaRPr lang="en-US" sz="2800" b="1" i="1" dirty="0"/>
          </a:p>
        </p:txBody>
      </p:sp>
      <p:sp>
        <p:nvSpPr>
          <p:cNvPr id="31747" name="Rectangle 31"/>
          <p:cNvSpPr>
            <a:spLocks noChangeArrowheads="1"/>
          </p:cNvSpPr>
          <p:nvPr/>
        </p:nvSpPr>
        <p:spPr bwMode="auto">
          <a:xfrm>
            <a:off x="1025525" y="1620838"/>
            <a:ext cx="720725" cy="720725"/>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31748" name="Rectangle 32"/>
          <p:cNvSpPr>
            <a:spLocks noChangeArrowheads="1"/>
          </p:cNvSpPr>
          <p:nvPr/>
        </p:nvSpPr>
        <p:spPr bwMode="auto">
          <a:xfrm>
            <a:off x="1746250" y="2339975"/>
            <a:ext cx="720725" cy="720725"/>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749" name="Rectangle 33"/>
          <p:cNvSpPr>
            <a:spLocks noChangeArrowheads="1"/>
          </p:cNvSpPr>
          <p:nvPr/>
        </p:nvSpPr>
        <p:spPr bwMode="auto">
          <a:xfrm>
            <a:off x="1746250" y="1620838"/>
            <a:ext cx="720725" cy="720725"/>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31750" name="Rectangle 34"/>
          <p:cNvSpPr>
            <a:spLocks noChangeArrowheads="1"/>
          </p:cNvSpPr>
          <p:nvPr/>
        </p:nvSpPr>
        <p:spPr bwMode="auto">
          <a:xfrm>
            <a:off x="1025525" y="2339975"/>
            <a:ext cx="720725" cy="720725"/>
          </a:xfrm>
          <a:prstGeom prst="rect">
            <a:avLst/>
          </a:prstGeom>
          <a:solidFill>
            <a:srgbClr val="777777"/>
          </a:solidFill>
          <a:ln w="9525">
            <a:solidFill>
              <a:schemeClr val="tx1"/>
            </a:solidFill>
            <a:miter lim="800000"/>
            <a:headEnd/>
            <a:tailEnd/>
          </a:ln>
        </p:spPr>
        <p:txBody>
          <a:bodyPr wrap="none" anchor="ctr"/>
          <a:lstStyle/>
          <a:p>
            <a:endParaRPr lang="en-US"/>
          </a:p>
        </p:txBody>
      </p:sp>
      <p:sp>
        <p:nvSpPr>
          <p:cNvPr id="31751" name="Rectangle 35"/>
          <p:cNvSpPr>
            <a:spLocks noChangeArrowheads="1"/>
          </p:cNvSpPr>
          <p:nvPr/>
        </p:nvSpPr>
        <p:spPr bwMode="auto">
          <a:xfrm>
            <a:off x="1025525" y="3059113"/>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1752" name="Rectangle 36"/>
          <p:cNvSpPr>
            <a:spLocks noChangeArrowheads="1"/>
          </p:cNvSpPr>
          <p:nvPr/>
        </p:nvSpPr>
        <p:spPr bwMode="auto">
          <a:xfrm>
            <a:off x="1746250" y="3059113"/>
            <a:ext cx="720725" cy="720725"/>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31753" name="Rectangle 37"/>
          <p:cNvSpPr>
            <a:spLocks noChangeArrowheads="1"/>
          </p:cNvSpPr>
          <p:nvPr/>
        </p:nvSpPr>
        <p:spPr bwMode="auto">
          <a:xfrm>
            <a:off x="2465388" y="1620838"/>
            <a:ext cx="720725" cy="720725"/>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31754" name="Rectangle 38"/>
          <p:cNvSpPr>
            <a:spLocks noChangeArrowheads="1"/>
          </p:cNvSpPr>
          <p:nvPr/>
        </p:nvSpPr>
        <p:spPr bwMode="auto">
          <a:xfrm>
            <a:off x="2465388" y="2339975"/>
            <a:ext cx="720725" cy="720725"/>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1755" name="Rectangle 39"/>
          <p:cNvSpPr>
            <a:spLocks noChangeArrowheads="1"/>
          </p:cNvSpPr>
          <p:nvPr/>
        </p:nvSpPr>
        <p:spPr bwMode="auto">
          <a:xfrm>
            <a:off x="2465388" y="3059113"/>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1756" name="Rectangle 43"/>
          <p:cNvSpPr>
            <a:spLocks noChangeArrowheads="1"/>
          </p:cNvSpPr>
          <p:nvPr/>
        </p:nvSpPr>
        <p:spPr bwMode="auto">
          <a:xfrm>
            <a:off x="1025525" y="900113"/>
            <a:ext cx="720725" cy="720725"/>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31757" name="Rectangle 44"/>
          <p:cNvSpPr>
            <a:spLocks noChangeArrowheads="1"/>
          </p:cNvSpPr>
          <p:nvPr/>
        </p:nvSpPr>
        <p:spPr bwMode="auto">
          <a:xfrm>
            <a:off x="1746250" y="900113"/>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1758" name="Rectangle 45"/>
          <p:cNvSpPr>
            <a:spLocks noChangeArrowheads="1"/>
          </p:cNvSpPr>
          <p:nvPr/>
        </p:nvSpPr>
        <p:spPr bwMode="auto">
          <a:xfrm>
            <a:off x="2465388" y="900113"/>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1759" name="Rectangle 46"/>
          <p:cNvSpPr>
            <a:spLocks noChangeArrowheads="1"/>
          </p:cNvSpPr>
          <p:nvPr/>
        </p:nvSpPr>
        <p:spPr bwMode="auto">
          <a:xfrm>
            <a:off x="3186113" y="900113"/>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1760" name="Rectangle 47"/>
          <p:cNvSpPr>
            <a:spLocks noChangeArrowheads="1"/>
          </p:cNvSpPr>
          <p:nvPr/>
        </p:nvSpPr>
        <p:spPr bwMode="auto">
          <a:xfrm>
            <a:off x="3186113" y="1620838"/>
            <a:ext cx="720725" cy="720725"/>
          </a:xfrm>
          <a:prstGeom prst="rect">
            <a:avLst/>
          </a:prstGeom>
          <a:solidFill>
            <a:srgbClr val="333333"/>
          </a:solidFill>
          <a:ln w="9525">
            <a:solidFill>
              <a:srgbClr val="292929"/>
            </a:solidFill>
            <a:miter lim="800000"/>
            <a:headEnd/>
            <a:tailEnd/>
          </a:ln>
        </p:spPr>
        <p:txBody>
          <a:bodyPr wrap="none" anchor="ctr"/>
          <a:lstStyle/>
          <a:p>
            <a:endParaRPr lang="en-US"/>
          </a:p>
        </p:txBody>
      </p:sp>
      <p:sp>
        <p:nvSpPr>
          <p:cNvPr id="31761" name="Rectangle 48"/>
          <p:cNvSpPr>
            <a:spLocks noChangeArrowheads="1"/>
          </p:cNvSpPr>
          <p:nvPr/>
        </p:nvSpPr>
        <p:spPr bwMode="auto">
          <a:xfrm>
            <a:off x="3186113" y="2339975"/>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1762" name="Rectangle 49"/>
          <p:cNvSpPr>
            <a:spLocks noChangeArrowheads="1"/>
          </p:cNvSpPr>
          <p:nvPr/>
        </p:nvSpPr>
        <p:spPr bwMode="auto">
          <a:xfrm>
            <a:off x="3186113" y="3059113"/>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1763" name="Rectangle 51"/>
          <p:cNvSpPr>
            <a:spLocks noChangeArrowheads="1"/>
          </p:cNvSpPr>
          <p:nvPr/>
        </p:nvSpPr>
        <p:spPr bwMode="auto">
          <a:xfrm>
            <a:off x="306388" y="3060700"/>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1764" name="Rectangle 53"/>
          <p:cNvSpPr>
            <a:spLocks noChangeArrowheads="1"/>
          </p:cNvSpPr>
          <p:nvPr/>
        </p:nvSpPr>
        <p:spPr bwMode="auto">
          <a:xfrm>
            <a:off x="306388" y="2339975"/>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1765" name="Rectangle 54"/>
          <p:cNvSpPr>
            <a:spLocks noChangeArrowheads="1"/>
          </p:cNvSpPr>
          <p:nvPr/>
        </p:nvSpPr>
        <p:spPr bwMode="auto">
          <a:xfrm>
            <a:off x="306388" y="3779838"/>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1766" name="Rectangle 55"/>
          <p:cNvSpPr>
            <a:spLocks noChangeArrowheads="1"/>
          </p:cNvSpPr>
          <p:nvPr/>
        </p:nvSpPr>
        <p:spPr bwMode="auto">
          <a:xfrm>
            <a:off x="306388" y="900113"/>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1767" name="Rectangle 56"/>
          <p:cNvSpPr>
            <a:spLocks noChangeArrowheads="1"/>
          </p:cNvSpPr>
          <p:nvPr/>
        </p:nvSpPr>
        <p:spPr bwMode="auto">
          <a:xfrm>
            <a:off x="306388" y="1620838"/>
            <a:ext cx="720725" cy="720725"/>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31768" name="Rectangle 57"/>
          <p:cNvSpPr>
            <a:spLocks noChangeArrowheads="1"/>
          </p:cNvSpPr>
          <p:nvPr/>
        </p:nvSpPr>
        <p:spPr bwMode="auto">
          <a:xfrm>
            <a:off x="1025525" y="3779838"/>
            <a:ext cx="720725" cy="720725"/>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1769" name="Rectangle 58"/>
          <p:cNvSpPr>
            <a:spLocks noChangeArrowheads="1"/>
          </p:cNvSpPr>
          <p:nvPr/>
        </p:nvSpPr>
        <p:spPr bwMode="auto">
          <a:xfrm>
            <a:off x="1746250" y="3779838"/>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1770" name="Rectangle 59"/>
          <p:cNvSpPr>
            <a:spLocks noChangeArrowheads="1"/>
          </p:cNvSpPr>
          <p:nvPr/>
        </p:nvSpPr>
        <p:spPr bwMode="auto">
          <a:xfrm>
            <a:off x="3186113" y="3779838"/>
            <a:ext cx="720725" cy="720725"/>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1771" name="Rectangle 60"/>
          <p:cNvSpPr>
            <a:spLocks noChangeArrowheads="1"/>
          </p:cNvSpPr>
          <p:nvPr/>
        </p:nvSpPr>
        <p:spPr bwMode="auto">
          <a:xfrm>
            <a:off x="2465388" y="3779838"/>
            <a:ext cx="720725" cy="720725"/>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1772" name="Rectangle 61"/>
          <p:cNvSpPr>
            <a:spLocks noChangeArrowheads="1"/>
          </p:cNvSpPr>
          <p:nvPr/>
        </p:nvSpPr>
        <p:spPr bwMode="auto">
          <a:xfrm>
            <a:off x="4051300" y="863600"/>
            <a:ext cx="6335713" cy="79216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First way: put a threshold level and send the coordinates of all the pixels with value higher than the threshold.</a:t>
            </a:r>
          </a:p>
        </p:txBody>
      </p:sp>
      <p:sp>
        <p:nvSpPr>
          <p:cNvPr id="31773" name="Line 63"/>
          <p:cNvSpPr>
            <a:spLocks noChangeShapeType="1"/>
          </p:cNvSpPr>
          <p:nvPr/>
        </p:nvSpPr>
        <p:spPr bwMode="auto">
          <a:xfrm>
            <a:off x="3330575" y="2016125"/>
            <a:ext cx="611188"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74" name="Rectangle 64"/>
          <p:cNvSpPr>
            <a:spLocks noChangeArrowheads="1"/>
          </p:cNvSpPr>
          <p:nvPr/>
        </p:nvSpPr>
        <p:spPr bwMode="auto">
          <a:xfrm>
            <a:off x="809625" y="1439863"/>
            <a:ext cx="2520950" cy="252095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75" name="Rectangle 65"/>
          <p:cNvSpPr>
            <a:spLocks noChangeArrowheads="1"/>
          </p:cNvSpPr>
          <p:nvPr/>
        </p:nvSpPr>
        <p:spPr bwMode="auto">
          <a:xfrm>
            <a:off x="4052888" y="1944688"/>
            <a:ext cx="2016125" cy="1474787"/>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it-IT"/>
              <a:t>(P</a:t>
            </a:r>
            <a:r>
              <a:rPr lang="it-IT" baseline="-25000"/>
              <a:t>1x</a:t>
            </a:r>
            <a:r>
              <a:rPr lang="it-IT"/>
              <a:t>, P</a:t>
            </a:r>
            <a:r>
              <a:rPr lang="it-IT" baseline="-25000"/>
              <a:t>1y</a:t>
            </a:r>
            <a:r>
              <a:rPr lang="it-IT"/>
              <a:t>, P</a:t>
            </a:r>
            <a:r>
              <a:rPr lang="it-IT" baseline="-25000"/>
              <a:t>1v</a:t>
            </a:r>
            <a:r>
              <a:rPr lang="it-IT"/>
              <a:t>)</a:t>
            </a:r>
          </a:p>
          <a:p>
            <a:pPr marL="266700" indent="-266700" algn="just">
              <a:buClr>
                <a:srgbClr val="FFCC00"/>
              </a:buClr>
              <a:buSzPct val="75000"/>
              <a:buFont typeface="Times New Roman" pitchFamily="18" charset="0"/>
              <a:buChar char="►"/>
            </a:pPr>
            <a:r>
              <a:rPr lang="it-IT"/>
              <a:t>(P</a:t>
            </a:r>
            <a:r>
              <a:rPr lang="it-IT" baseline="-25000"/>
              <a:t>2x</a:t>
            </a:r>
            <a:r>
              <a:rPr lang="it-IT"/>
              <a:t>, P</a:t>
            </a:r>
            <a:r>
              <a:rPr lang="it-IT" baseline="-25000"/>
              <a:t>2y</a:t>
            </a:r>
            <a:r>
              <a:rPr lang="it-IT"/>
              <a:t>, P</a:t>
            </a:r>
            <a:r>
              <a:rPr lang="it-IT" baseline="-25000"/>
              <a:t>2v</a:t>
            </a:r>
            <a:r>
              <a:rPr lang="it-IT"/>
              <a:t>)</a:t>
            </a:r>
          </a:p>
          <a:p>
            <a:pPr marL="266700" indent="-266700" algn="just">
              <a:buClr>
                <a:srgbClr val="FFCC00"/>
              </a:buClr>
              <a:buSzPct val="75000"/>
              <a:buFont typeface="Times New Roman" pitchFamily="18" charset="0"/>
              <a:buChar char="►"/>
            </a:pPr>
            <a:r>
              <a:rPr lang="it-IT"/>
              <a:t>…</a:t>
            </a:r>
          </a:p>
          <a:p>
            <a:pPr marL="266700" indent="-266700" algn="just">
              <a:buClr>
                <a:srgbClr val="FFCC00"/>
              </a:buClr>
              <a:buSzPct val="75000"/>
              <a:buFont typeface="Times New Roman" pitchFamily="18" charset="0"/>
              <a:buChar char="►"/>
            </a:pPr>
            <a:r>
              <a:rPr lang="it-IT"/>
              <a:t>(P</a:t>
            </a:r>
            <a:r>
              <a:rPr lang="it-IT" baseline="-25000"/>
              <a:t>nx</a:t>
            </a:r>
            <a:r>
              <a:rPr lang="it-IT"/>
              <a:t>, P</a:t>
            </a:r>
            <a:r>
              <a:rPr lang="it-IT" baseline="-25000"/>
              <a:t>ny</a:t>
            </a:r>
            <a:r>
              <a:rPr lang="it-IT"/>
              <a:t>, P</a:t>
            </a:r>
            <a:r>
              <a:rPr lang="it-IT" baseline="-25000"/>
              <a:t>nv</a:t>
            </a:r>
            <a:r>
              <a:rPr lang="it-IT"/>
              <a:t>)</a:t>
            </a:r>
          </a:p>
          <a:p>
            <a:pPr marL="266700" indent="-266700" algn="just">
              <a:buClr>
                <a:srgbClr val="FFCC00"/>
              </a:buClr>
              <a:buSzPct val="75000"/>
              <a:buFont typeface="Times New Roman" pitchFamily="18" charset="0"/>
              <a:buChar char="►"/>
            </a:pPr>
            <a:endParaRPr lang="en-US"/>
          </a:p>
        </p:txBody>
      </p:sp>
      <p:sp>
        <p:nvSpPr>
          <p:cNvPr id="31776" name="AutoShape 66"/>
          <p:cNvSpPr>
            <a:spLocks noChangeArrowheads="1"/>
          </p:cNvSpPr>
          <p:nvPr/>
        </p:nvSpPr>
        <p:spPr bwMode="auto">
          <a:xfrm>
            <a:off x="6248400" y="2305050"/>
            <a:ext cx="503238" cy="792163"/>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31777" name="Rectangle 67"/>
          <p:cNvSpPr>
            <a:spLocks noChangeArrowheads="1"/>
          </p:cNvSpPr>
          <p:nvPr/>
        </p:nvSpPr>
        <p:spPr bwMode="auto">
          <a:xfrm>
            <a:off x="6931025" y="1944688"/>
            <a:ext cx="3419475" cy="14763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Drawback: if I keep the threshold low to avoid losing low signals, I will get a lot of simply noisy pixels.</a:t>
            </a:r>
          </a:p>
        </p:txBody>
      </p:sp>
      <p:sp>
        <p:nvSpPr>
          <p:cNvPr id="31778" name="Line 68"/>
          <p:cNvSpPr>
            <a:spLocks noChangeShapeType="1"/>
          </p:cNvSpPr>
          <p:nvPr/>
        </p:nvSpPr>
        <p:spPr bwMode="auto">
          <a:xfrm>
            <a:off x="6102350" y="1223963"/>
            <a:ext cx="15843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79" name="Rectangle 69"/>
          <p:cNvSpPr>
            <a:spLocks noChangeArrowheads="1"/>
          </p:cNvSpPr>
          <p:nvPr/>
        </p:nvSpPr>
        <p:spPr bwMode="auto">
          <a:xfrm>
            <a:off x="1746250" y="4751388"/>
            <a:ext cx="720725" cy="10096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780" name="Rectangle 70"/>
          <p:cNvSpPr>
            <a:spLocks noChangeArrowheads="1"/>
          </p:cNvSpPr>
          <p:nvPr/>
        </p:nvSpPr>
        <p:spPr bwMode="auto">
          <a:xfrm>
            <a:off x="1025525" y="5364163"/>
            <a:ext cx="720725" cy="396875"/>
          </a:xfrm>
          <a:prstGeom prst="rect">
            <a:avLst/>
          </a:prstGeom>
          <a:solidFill>
            <a:srgbClr val="777777"/>
          </a:solidFill>
          <a:ln w="9525">
            <a:solidFill>
              <a:schemeClr val="tx1"/>
            </a:solidFill>
            <a:miter lim="800000"/>
            <a:headEnd/>
            <a:tailEnd/>
          </a:ln>
        </p:spPr>
        <p:txBody>
          <a:bodyPr wrap="none" anchor="ctr"/>
          <a:lstStyle/>
          <a:p>
            <a:endParaRPr lang="en-US"/>
          </a:p>
        </p:txBody>
      </p:sp>
      <p:sp>
        <p:nvSpPr>
          <p:cNvPr id="31781" name="Rectangle 71"/>
          <p:cNvSpPr>
            <a:spLocks noChangeArrowheads="1"/>
          </p:cNvSpPr>
          <p:nvPr/>
        </p:nvSpPr>
        <p:spPr bwMode="auto">
          <a:xfrm>
            <a:off x="2465388" y="5183188"/>
            <a:ext cx="720725" cy="57785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1782" name="Rectangle 72"/>
          <p:cNvSpPr>
            <a:spLocks noChangeArrowheads="1"/>
          </p:cNvSpPr>
          <p:nvPr/>
        </p:nvSpPr>
        <p:spPr bwMode="auto">
          <a:xfrm>
            <a:off x="3186113" y="5508625"/>
            <a:ext cx="720725" cy="25241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1783" name="Rectangle 73"/>
          <p:cNvSpPr>
            <a:spLocks noChangeArrowheads="1"/>
          </p:cNvSpPr>
          <p:nvPr/>
        </p:nvSpPr>
        <p:spPr bwMode="auto">
          <a:xfrm>
            <a:off x="306388" y="5508625"/>
            <a:ext cx="720725" cy="25241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1784" name="Line 74"/>
          <p:cNvSpPr>
            <a:spLocks noChangeShapeType="1"/>
          </p:cNvSpPr>
          <p:nvPr/>
        </p:nvSpPr>
        <p:spPr bwMode="auto">
          <a:xfrm>
            <a:off x="306388" y="5435600"/>
            <a:ext cx="3635375" cy="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1785" name="Line 75"/>
          <p:cNvSpPr>
            <a:spLocks noChangeShapeType="1"/>
          </p:cNvSpPr>
          <p:nvPr/>
        </p:nvSpPr>
        <p:spPr bwMode="auto">
          <a:xfrm flipV="1">
            <a:off x="3294063" y="4032250"/>
            <a:ext cx="0" cy="1331913"/>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1786" name="Text Box 76"/>
          <p:cNvSpPr txBox="1">
            <a:spLocks noChangeArrowheads="1"/>
          </p:cNvSpPr>
          <p:nvPr/>
        </p:nvSpPr>
        <p:spPr bwMode="auto">
          <a:xfrm>
            <a:off x="4051300" y="3779838"/>
            <a:ext cx="63357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For each pixel over threshold we have to transmit both value and position, so for a 512</a:t>
            </a:r>
            <a:r>
              <a:rPr lang="en-US" baseline="30000"/>
              <a:t>2</a:t>
            </a:r>
            <a:r>
              <a:rPr lang="en-US"/>
              <a:t> pixels detector we need:</a:t>
            </a:r>
          </a:p>
        </p:txBody>
      </p:sp>
      <p:sp>
        <p:nvSpPr>
          <p:cNvPr id="31787" name="Text Box 77"/>
          <p:cNvSpPr txBox="1">
            <a:spLocks noChangeArrowheads="1"/>
          </p:cNvSpPr>
          <p:nvPr/>
        </p:nvSpPr>
        <p:spPr bwMode="auto">
          <a:xfrm>
            <a:off x="4554538" y="4645025"/>
            <a:ext cx="21240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9 bits X position</a:t>
            </a:r>
          </a:p>
          <a:p>
            <a:pPr eaLnBrk="1" hangingPunct="1"/>
            <a:r>
              <a:rPr lang="en-US"/>
              <a:t>9 bits Y position</a:t>
            </a:r>
          </a:p>
          <a:p>
            <a:pPr eaLnBrk="1" hangingPunct="1"/>
            <a:r>
              <a:rPr lang="en-US"/>
              <a:t>14 bits pixel value</a:t>
            </a:r>
          </a:p>
        </p:txBody>
      </p:sp>
      <p:sp>
        <p:nvSpPr>
          <p:cNvPr id="31788" name="AutoShape 78"/>
          <p:cNvSpPr>
            <a:spLocks/>
          </p:cNvSpPr>
          <p:nvPr/>
        </p:nvSpPr>
        <p:spPr bwMode="auto">
          <a:xfrm flipH="1">
            <a:off x="6534150" y="4751388"/>
            <a:ext cx="307975" cy="901700"/>
          </a:xfrm>
          <a:prstGeom prst="leftBrace">
            <a:avLst>
              <a:gd name="adj1" fmla="val 2439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89" name="Text Box 79"/>
          <p:cNvSpPr txBox="1">
            <a:spLocks noChangeArrowheads="1"/>
          </p:cNvSpPr>
          <p:nvPr/>
        </p:nvSpPr>
        <p:spPr bwMode="auto">
          <a:xfrm>
            <a:off x="7021513" y="5005388"/>
            <a:ext cx="3365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32 bits each transmitted pixel</a:t>
            </a:r>
          </a:p>
        </p:txBody>
      </p:sp>
      <p:sp>
        <p:nvSpPr>
          <p:cNvPr id="31790" name="Line 80"/>
          <p:cNvSpPr>
            <a:spLocks noChangeShapeType="1"/>
          </p:cNvSpPr>
          <p:nvPr/>
        </p:nvSpPr>
        <p:spPr bwMode="auto">
          <a:xfrm>
            <a:off x="7110413" y="5365750"/>
            <a:ext cx="298926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1" name="Text Box 81"/>
          <p:cNvSpPr txBox="1">
            <a:spLocks noChangeArrowheads="1"/>
          </p:cNvSpPr>
          <p:nvPr/>
        </p:nvSpPr>
        <p:spPr bwMode="auto">
          <a:xfrm>
            <a:off x="306388" y="5976938"/>
            <a:ext cx="10080625" cy="1079500"/>
          </a:xfrm>
          <a:prstGeom prst="rect">
            <a:avLst/>
          </a:prstGeom>
          <a:solidFill>
            <a:schemeClr val="bg1"/>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So, to make the solution convenient, I need the threshold high enough to discard 75% of the pixels. This could be a pretty thigh limitation. Moreover, to get a real improvement in data reduction (a factor 10 at least), the threshold should discard 97% of the pixels at least.</a:t>
            </a:r>
          </a:p>
        </p:txBody>
      </p:sp>
      <p:sp>
        <p:nvSpPr>
          <p:cNvPr id="31792" name="Line 83"/>
          <p:cNvSpPr>
            <a:spLocks noChangeShapeType="1"/>
          </p:cNvSpPr>
          <p:nvPr/>
        </p:nvSpPr>
        <p:spPr bwMode="auto">
          <a:xfrm>
            <a:off x="3582988" y="6948488"/>
            <a:ext cx="54737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3" name="Text Box 84"/>
          <p:cNvSpPr txBox="1">
            <a:spLocks noChangeArrowheads="1"/>
          </p:cNvSpPr>
          <p:nvPr/>
        </p:nvSpPr>
        <p:spPr bwMode="auto">
          <a:xfrm>
            <a:off x="7183438" y="7092950"/>
            <a:ext cx="255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Difficult due to noise!</a:t>
            </a:r>
          </a:p>
        </p:txBody>
      </p:sp>
      <p:sp>
        <p:nvSpPr>
          <p:cNvPr id="31794" name="Line 85"/>
          <p:cNvSpPr>
            <a:spLocks noChangeShapeType="1"/>
          </p:cNvSpPr>
          <p:nvPr/>
        </p:nvSpPr>
        <p:spPr bwMode="auto">
          <a:xfrm>
            <a:off x="7291388" y="7453313"/>
            <a:ext cx="21240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5" name="Line 86"/>
          <p:cNvSpPr>
            <a:spLocks noChangeShapeType="1"/>
          </p:cNvSpPr>
          <p:nvPr/>
        </p:nvSpPr>
        <p:spPr bwMode="auto">
          <a:xfrm>
            <a:off x="6499225" y="6948488"/>
            <a:ext cx="0" cy="36036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796" name="Line 87"/>
          <p:cNvSpPr>
            <a:spLocks noChangeShapeType="1"/>
          </p:cNvSpPr>
          <p:nvPr/>
        </p:nvSpPr>
        <p:spPr bwMode="auto">
          <a:xfrm>
            <a:off x="6499225" y="7308850"/>
            <a:ext cx="611188" cy="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Sparsification - 3</a:t>
            </a:r>
            <a:endParaRPr lang="en-US" sz="2800" b="1" i="1" dirty="0"/>
          </a:p>
        </p:txBody>
      </p:sp>
      <p:sp>
        <p:nvSpPr>
          <p:cNvPr id="32771" name="Rectangle 3"/>
          <p:cNvSpPr>
            <a:spLocks noChangeArrowheads="1"/>
          </p:cNvSpPr>
          <p:nvPr/>
        </p:nvSpPr>
        <p:spPr bwMode="auto">
          <a:xfrm>
            <a:off x="1025525" y="1260475"/>
            <a:ext cx="360363" cy="360363"/>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32772" name="Rectangle 4"/>
          <p:cNvSpPr>
            <a:spLocks noChangeArrowheads="1"/>
          </p:cNvSpPr>
          <p:nvPr/>
        </p:nvSpPr>
        <p:spPr bwMode="auto">
          <a:xfrm>
            <a:off x="1385888" y="1620838"/>
            <a:ext cx="360362" cy="3603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773" name="Rectangle 5"/>
          <p:cNvSpPr>
            <a:spLocks noChangeArrowheads="1"/>
          </p:cNvSpPr>
          <p:nvPr/>
        </p:nvSpPr>
        <p:spPr bwMode="auto">
          <a:xfrm>
            <a:off x="1385888" y="1260475"/>
            <a:ext cx="360362" cy="360363"/>
          </a:xfrm>
          <a:prstGeom prst="rect">
            <a:avLst/>
          </a:prstGeom>
          <a:solidFill>
            <a:srgbClr val="DDDDDD"/>
          </a:solidFill>
          <a:ln w="9525">
            <a:solidFill>
              <a:schemeClr val="tx1"/>
            </a:solidFill>
            <a:miter lim="800000"/>
            <a:headEnd/>
            <a:tailEnd/>
          </a:ln>
        </p:spPr>
        <p:txBody>
          <a:bodyPr wrap="none" anchor="ctr"/>
          <a:lstStyle/>
          <a:p>
            <a:endParaRPr lang="en-US"/>
          </a:p>
        </p:txBody>
      </p:sp>
      <p:sp>
        <p:nvSpPr>
          <p:cNvPr id="32774" name="Rectangle 6"/>
          <p:cNvSpPr>
            <a:spLocks noChangeArrowheads="1"/>
          </p:cNvSpPr>
          <p:nvPr/>
        </p:nvSpPr>
        <p:spPr bwMode="auto">
          <a:xfrm>
            <a:off x="1025525" y="1620838"/>
            <a:ext cx="360363" cy="360362"/>
          </a:xfrm>
          <a:prstGeom prst="rect">
            <a:avLst/>
          </a:prstGeom>
          <a:solidFill>
            <a:srgbClr val="777777"/>
          </a:solidFill>
          <a:ln w="9525">
            <a:solidFill>
              <a:schemeClr val="tx1"/>
            </a:solidFill>
            <a:miter lim="800000"/>
            <a:headEnd/>
            <a:tailEnd/>
          </a:ln>
        </p:spPr>
        <p:txBody>
          <a:bodyPr wrap="none" anchor="ctr"/>
          <a:lstStyle/>
          <a:p>
            <a:endParaRPr lang="en-US"/>
          </a:p>
        </p:txBody>
      </p:sp>
      <p:sp>
        <p:nvSpPr>
          <p:cNvPr id="32775" name="Rectangle 7"/>
          <p:cNvSpPr>
            <a:spLocks noChangeArrowheads="1"/>
          </p:cNvSpPr>
          <p:nvPr/>
        </p:nvSpPr>
        <p:spPr bwMode="auto">
          <a:xfrm>
            <a:off x="1025525" y="1979613"/>
            <a:ext cx="360363"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776" name="Rectangle 8"/>
          <p:cNvSpPr>
            <a:spLocks noChangeArrowheads="1"/>
          </p:cNvSpPr>
          <p:nvPr/>
        </p:nvSpPr>
        <p:spPr bwMode="auto">
          <a:xfrm>
            <a:off x="1385888" y="1979613"/>
            <a:ext cx="360362" cy="360362"/>
          </a:xfrm>
          <a:prstGeom prst="rect">
            <a:avLst/>
          </a:prstGeom>
          <a:solidFill>
            <a:srgbClr val="5F5F5F"/>
          </a:solidFill>
          <a:ln w="9525">
            <a:solidFill>
              <a:schemeClr val="tx1"/>
            </a:solidFill>
            <a:miter lim="800000"/>
            <a:headEnd/>
            <a:tailEnd/>
          </a:ln>
        </p:spPr>
        <p:txBody>
          <a:bodyPr wrap="none" anchor="ctr"/>
          <a:lstStyle/>
          <a:p>
            <a:endParaRPr lang="en-US"/>
          </a:p>
        </p:txBody>
      </p:sp>
      <p:sp>
        <p:nvSpPr>
          <p:cNvPr id="32777" name="Rectangle 9"/>
          <p:cNvSpPr>
            <a:spLocks noChangeArrowheads="1"/>
          </p:cNvSpPr>
          <p:nvPr/>
        </p:nvSpPr>
        <p:spPr bwMode="auto">
          <a:xfrm>
            <a:off x="1746250" y="1260475"/>
            <a:ext cx="360363" cy="360363"/>
          </a:xfrm>
          <a:prstGeom prst="rect">
            <a:avLst/>
          </a:prstGeom>
          <a:solidFill>
            <a:srgbClr val="808080"/>
          </a:solidFill>
          <a:ln w="9525">
            <a:solidFill>
              <a:schemeClr val="tx1"/>
            </a:solidFill>
            <a:miter lim="800000"/>
            <a:headEnd/>
            <a:tailEnd/>
          </a:ln>
        </p:spPr>
        <p:txBody>
          <a:bodyPr wrap="none" anchor="ctr"/>
          <a:lstStyle/>
          <a:p>
            <a:endParaRPr lang="en-US"/>
          </a:p>
        </p:txBody>
      </p:sp>
      <p:sp>
        <p:nvSpPr>
          <p:cNvPr id="32778" name="Rectangle 10"/>
          <p:cNvSpPr>
            <a:spLocks noChangeArrowheads="1"/>
          </p:cNvSpPr>
          <p:nvPr/>
        </p:nvSpPr>
        <p:spPr bwMode="auto">
          <a:xfrm>
            <a:off x="1746250" y="1620838"/>
            <a:ext cx="360363" cy="360362"/>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32779" name="Rectangle 11"/>
          <p:cNvSpPr>
            <a:spLocks noChangeArrowheads="1"/>
          </p:cNvSpPr>
          <p:nvPr/>
        </p:nvSpPr>
        <p:spPr bwMode="auto">
          <a:xfrm>
            <a:off x="1746250" y="1979613"/>
            <a:ext cx="360363"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780" name="Rectangle 12"/>
          <p:cNvSpPr>
            <a:spLocks noChangeArrowheads="1"/>
          </p:cNvSpPr>
          <p:nvPr/>
        </p:nvSpPr>
        <p:spPr bwMode="auto">
          <a:xfrm>
            <a:off x="1025525" y="900113"/>
            <a:ext cx="360363" cy="360362"/>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32781" name="Rectangle 13"/>
          <p:cNvSpPr>
            <a:spLocks noChangeArrowheads="1"/>
          </p:cNvSpPr>
          <p:nvPr/>
        </p:nvSpPr>
        <p:spPr bwMode="auto">
          <a:xfrm>
            <a:off x="1385888" y="900113"/>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782" name="Rectangle 14"/>
          <p:cNvSpPr>
            <a:spLocks noChangeArrowheads="1"/>
          </p:cNvSpPr>
          <p:nvPr/>
        </p:nvSpPr>
        <p:spPr bwMode="auto">
          <a:xfrm>
            <a:off x="1746250" y="900113"/>
            <a:ext cx="360363" cy="360362"/>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2783" name="Rectangle 15"/>
          <p:cNvSpPr>
            <a:spLocks noChangeArrowheads="1"/>
          </p:cNvSpPr>
          <p:nvPr/>
        </p:nvSpPr>
        <p:spPr bwMode="auto">
          <a:xfrm>
            <a:off x="2106613" y="90011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784" name="Rectangle 16"/>
          <p:cNvSpPr>
            <a:spLocks noChangeArrowheads="1"/>
          </p:cNvSpPr>
          <p:nvPr/>
        </p:nvSpPr>
        <p:spPr bwMode="auto">
          <a:xfrm>
            <a:off x="2106613" y="1260475"/>
            <a:ext cx="360362" cy="360363"/>
          </a:xfrm>
          <a:prstGeom prst="rect">
            <a:avLst/>
          </a:prstGeom>
          <a:solidFill>
            <a:srgbClr val="333333"/>
          </a:solidFill>
          <a:ln w="9525">
            <a:solidFill>
              <a:srgbClr val="292929"/>
            </a:solidFill>
            <a:miter lim="800000"/>
            <a:headEnd/>
            <a:tailEnd/>
          </a:ln>
        </p:spPr>
        <p:txBody>
          <a:bodyPr wrap="none" anchor="ctr"/>
          <a:lstStyle/>
          <a:p>
            <a:endParaRPr lang="en-US"/>
          </a:p>
        </p:txBody>
      </p:sp>
      <p:sp>
        <p:nvSpPr>
          <p:cNvPr id="32785" name="Rectangle 17"/>
          <p:cNvSpPr>
            <a:spLocks noChangeArrowheads="1"/>
          </p:cNvSpPr>
          <p:nvPr/>
        </p:nvSpPr>
        <p:spPr bwMode="auto">
          <a:xfrm>
            <a:off x="2106613" y="1620838"/>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786" name="Rectangle 18"/>
          <p:cNvSpPr>
            <a:spLocks noChangeArrowheads="1"/>
          </p:cNvSpPr>
          <p:nvPr/>
        </p:nvSpPr>
        <p:spPr bwMode="auto">
          <a:xfrm>
            <a:off x="2106613" y="197961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787" name="Rectangle 19"/>
          <p:cNvSpPr>
            <a:spLocks noChangeArrowheads="1"/>
          </p:cNvSpPr>
          <p:nvPr/>
        </p:nvSpPr>
        <p:spPr bwMode="auto">
          <a:xfrm>
            <a:off x="666750" y="1981200"/>
            <a:ext cx="360363"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788" name="Rectangle 20"/>
          <p:cNvSpPr>
            <a:spLocks noChangeArrowheads="1"/>
          </p:cNvSpPr>
          <p:nvPr/>
        </p:nvSpPr>
        <p:spPr bwMode="auto">
          <a:xfrm>
            <a:off x="666750" y="1620838"/>
            <a:ext cx="360363"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789" name="Rectangle 21"/>
          <p:cNvSpPr>
            <a:spLocks noChangeArrowheads="1"/>
          </p:cNvSpPr>
          <p:nvPr/>
        </p:nvSpPr>
        <p:spPr bwMode="auto">
          <a:xfrm>
            <a:off x="666750" y="2339975"/>
            <a:ext cx="360363"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790" name="Rectangle 22"/>
          <p:cNvSpPr>
            <a:spLocks noChangeArrowheads="1"/>
          </p:cNvSpPr>
          <p:nvPr/>
        </p:nvSpPr>
        <p:spPr bwMode="auto">
          <a:xfrm>
            <a:off x="666750" y="900113"/>
            <a:ext cx="360363" cy="360362"/>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2791" name="Rectangle 23"/>
          <p:cNvSpPr>
            <a:spLocks noChangeArrowheads="1"/>
          </p:cNvSpPr>
          <p:nvPr/>
        </p:nvSpPr>
        <p:spPr bwMode="auto">
          <a:xfrm>
            <a:off x="666750" y="1260475"/>
            <a:ext cx="360363" cy="360363"/>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32792" name="Rectangle 24"/>
          <p:cNvSpPr>
            <a:spLocks noChangeArrowheads="1"/>
          </p:cNvSpPr>
          <p:nvPr/>
        </p:nvSpPr>
        <p:spPr bwMode="auto">
          <a:xfrm>
            <a:off x="1025525" y="2339975"/>
            <a:ext cx="360363"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793" name="Rectangle 25"/>
          <p:cNvSpPr>
            <a:spLocks noChangeArrowheads="1"/>
          </p:cNvSpPr>
          <p:nvPr/>
        </p:nvSpPr>
        <p:spPr bwMode="auto">
          <a:xfrm>
            <a:off x="1385888" y="2339975"/>
            <a:ext cx="360362" cy="360363"/>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2794" name="Rectangle 26"/>
          <p:cNvSpPr>
            <a:spLocks noChangeArrowheads="1"/>
          </p:cNvSpPr>
          <p:nvPr/>
        </p:nvSpPr>
        <p:spPr bwMode="auto">
          <a:xfrm>
            <a:off x="2106613" y="2339975"/>
            <a:ext cx="360362"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795" name="Rectangle 27"/>
          <p:cNvSpPr>
            <a:spLocks noChangeArrowheads="1"/>
          </p:cNvSpPr>
          <p:nvPr/>
        </p:nvSpPr>
        <p:spPr bwMode="auto">
          <a:xfrm>
            <a:off x="1746250" y="2339975"/>
            <a:ext cx="360363" cy="360363"/>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2796" name="Rectangle 28"/>
          <p:cNvSpPr>
            <a:spLocks noChangeArrowheads="1"/>
          </p:cNvSpPr>
          <p:nvPr/>
        </p:nvSpPr>
        <p:spPr bwMode="auto">
          <a:xfrm>
            <a:off x="3906838" y="827088"/>
            <a:ext cx="6480175" cy="144145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A good way is to try recognizing the shape of a cluster we know to be the “firm” of a particle passing through. After the cluster recognition, we could in principle pass just the cluster position and, if needed, for example, the weight.</a:t>
            </a:r>
          </a:p>
        </p:txBody>
      </p:sp>
      <p:sp>
        <p:nvSpPr>
          <p:cNvPr id="32797" name="Text Box 42"/>
          <p:cNvSpPr txBox="1">
            <a:spLocks noChangeArrowheads="1"/>
          </p:cNvSpPr>
          <p:nvPr/>
        </p:nvSpPr>
        <p:spPr bwMode="auto">
          <a:xfrm>
            <a:off x="3870325" y="2520950"/>
            <a:ext cx="651668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Cluster recognition is not so complicate: assuming we are searching for n</a:t>
            </a:r>
            <a:r>
              <a:rPr lang="en-US" baseline="30000"/>
              <a:t>2</a:t>
            </a:r>
            <a:r>
              <a:rPr lang="en-US"/>
              <a:t> sized clusters, a simple yet effective approach could be:</a:t>
            </a:r>
          </a:p>
        </p:txBody>
      </p:sp>
      <p:sp>
        <p:nvSpPr>
          <p:cNvPr id="32798" name="Text Box 47"/>
          <p:cNvSpPr txBox="1">
            <a:spLocks noChangeArrowheads="1"/>
          </p:cNvSpPr>
          <p:nvPr/>
        </p:nvSpPr>
        <p:spPr bwMode="auto">
          <a:xfrm>
            <a:off x="306388" y="5976938"/>
            <a:ext cx="10080625" cy="1079500"/>
          </a:xfrm>
          <a:prstGeom prst="rect">
            <a:avLst/>
          </a:prstGeom>
          <a:solidFill>
            <a:schemeClr val="bg1"/>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Being able to perform an accurate position calculation (center of mass of the cluster), I could just transmit the position of the passing particle, so maximizing the efficiency of the DAQ system. It is obviously not possible to further reduce the amount of information to transmit!</a:t>
            </a:r>
          </a:p>
        </p:txBody>
      </p:sp>
      <p:sp>
        <p:nvSpPr>
          <p:cNvPr id="32799" name="Rectangle 53"/>
          <p:cNvSpPr>
            <a:spLocks noChangeArrowheads="1"/>
          </p:cNvSpPr>
          <p:nvPr/>
        </p:nvSpPr>
        <p:spPr bwMode="auto">
          <a:xfrm>
            <a:off x="665163" y="2698750"/>
            <a:ext cx="360362"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00" name="Rectangle 54"/>
          <p:cNvSpPr>
            <a:spLocks noChangeArrowheads="1"/>
          </p:cNvSpPr>
          <p:nvPr/>
        </p:nvSpPr>
        <p:spPr bwMode="auto">
          <a:xfrm>
            <a:off x="665163" y="3059113"/>
            <a:ext cx="360362" cy="360362"/>
          </a:xfrm>
          <a:prstGeom prst="rect">
            <a:avLst/>
          </a:prstGeom>
          <a:solidFill>
            <a:schemeClr val="bg1"/>
          </a:solidFill>
          <a:ln w="9525">
            <a:solidFill>
              <a:srgbClr val="292929"/>
            </a:solidFill>
            <a:miter lim="800000"/>
            <a:headEnd/>
            <a:tailEnd/>
          </a:ln>
        </p:spPr>
        <p:txBody>
          <a:bodyPr wrap="none" anchor="ctr"/>
          <a:lstStyle/>
          <a:p>
            <a:endParaRPr lang="en-US"/>
          </a:p>
        </p:txBody>
      </p:sp>
      <p:sp>
        <p:nvSpPr>
          <p:cNvPr id="32801" name="Rectangle 55"/>
          <p:cNvSpPr>
            <a:spLocks noChangeArrowheads="1"/>
          </p:cNvSpPr>
          <p:nvPr/>
        </p:nvSpPr>
        <p:spPr bwMode="auto">
          <a:xfrm>
            <a:off x="2106613" y="3419475"/>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02" name="Rectangle 56"/>
          <p:cNvSpPr>
            <a:spLocks noChangeArrowheads="1"/>
          </p:cNvSpPr>
          <p:nvPr/>
        </p:nvSpPr>
        <p:spPr bwMode="auto">
          <a:xfrm>
            <a:off x="1025525" y="3059113"/>
            <a:ext cx="360363"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03" name="Rectangle 57"/>
          <p:cNvSpPr>
            <a:spLocks noChangeArrowheads="1"/>
          </p:cNvSpPr>
          <p:nvPr/>
        </p:nvSpPr>
        <p:spPr bwMode="auto">
          <a:xfrm>
            <a:off x="1385888" y="2700338"/>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04" name="Rectangle 58"/>
          <p:cNvSpPr>
            <a:spLocks noChangeArrowheads="1"/>
          </p:cNvSpPr>
          <p:nvPr/>
        </p:nvSpPr>
        <p:spPr bwMode="auto">
          <a:xfrm>
            <a:off x="1025525" y="2700338"/>
            <a:ext cx="360363"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05" name="Rectangle 59"/>
          <p:cNvSpPr>
            <a:spLocks noChangeArrowheads="1"/>
          </p:cNvSpPr>
          <p:nvPr/>
        </p:nvSpPr>
        <p:spPr bwMode="auto">
          <a:xfrm>
            <a:off x="306388" y="2339975"/>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06" name="Rectangle 60"/>
          <p:cNvSpPr>
            <a:spLocks noChangeArrowheads="1"/>
          </p:cNvSpPr>
          <p:nvPr/>
        </p:nvSpPr>
        <p:spPr bwMode="auto">
          <a:xfrm>
            <a:off x="306388" y="1979613"/>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07" name="Rectangle 61"/>
          <p:cNvSpPr>
            <a:spLocks noChangeArrowheads="1"/>
          </p:cNvSpPr>
          <p:nvPr/>
        </p:nvSpPr>
        <p:spPr bwMode="auto">
          <a:xfrm>
            <a:off x="306388" y="90011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08" name="Rectangle 62"/>
          <p:cNvSpPr>
            <a:spLocks noChangeArrowheads="1"/>
          </p:cNvSpPr>
          <p:nvPr/>
        </p:nvSpPr>
        <p:spPr bwMode="auto">
          <a:xfrm>
            <a:off x="306388" y="1260475"/>
            <a:ext cx="360362" cy="360363"/>
          </a:xfrm>
          <a:prstGeom prst="rect">
            <a:avLst/>
          </a:prstGeom>
          <a:solidFill>
            <a:srgbClr val="333333"/>
          </a:solidFill>
          <a:ln w="9525">
            <a:solidFill>
              <a:srgbClr val="292929"/>
            </a:solidFill>
            <a:miter lim="800000"/>
            <a:headEnd/>
            <a:tailEnd/>
          </a:ln>
        </p:spPr>
        <p:txBody>
          <a:bodyPr wrap="none" anchor="ctr"/>
          <a:lstStyle/>
          <a:p>
            <a:endParaRPr lang="en-US"/>
          </a:p>
        </p:txBody>
      </p:sp>
      <p:sp>
        <p:nvSpPr>
          <p:cNvPr id="32809" name="Rectangle 63"/>
          <p:cNvSpPr>
            <a:spLocks noChangeArrowheads="1"/>
          </p:cNvSpPr>
          <p:nvPr/>
        </p:nvSpPr>
        <p:spPr bwMode="auto">
          <a:xfrm>
            <a:off x="306388" y="1620838"/>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10" name="Rectangle 64"/>
          <p:cNvSpPr>
            <a:spLocks noChangeArrowheads="1"/>
          </p:cNvSpPr>
          <p:nvPr/>
        </p:nvSpPr>
        <p:spPr bwMode="auto">
          <a:xfrm>
            <a:off x="1746250" y="2700338"/>
            <a:ext cx="360363" cy="360362"/>
          </a:xfrm>
          <a:prstGeom prst="rect">
            <a:avLst/>
          </a:prstGeom>
          <a:solidFill>
            <a:srgbClr val="777777"/>
          </a:solidFill>
          <a:ln w="9525">
            <a:solidFill>
              <a:schemeClr val="tx1"/>
            </a:solidFill>
            <a:miter lim="800000"/>
            <a:headEnd/>
            <a:tailEnd/>
          </a:ln>
        </p:spPr>
        <p:txBody>
          <a:bodyPr wrap="none" anchor="ctr"/>
          <a:lstStyle/>
          <a:p>
            <a:endParaRPr lang="en-US"/>
          </a:p>
        </p:txBody>
      </p:sp>
      <p:sp>
        <p:nvSpPr>
          <p:cNvPr id="32811" name="Rectangle 65"/>
          <p:cNvSpPr>
            <a:spLocks noChangeArrowheads="1"/>
          </p:cNvSpPr>
          <p:nvPr/>
        </p:nvSpPr>
        <p:spPr bwMode="auto">
          <a:xfrm>
            <a:off x="2105025" y="3057525"/>
            <a:ext cx="360363"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12" name="Rectangle 66"/>
          <p:cNvSpPr>
            <a:spLocks noChangeArrowheads="1"/>
          </p:cNvSpPr>
          <p:nvPr/>
        </p:nvSpPr>
        <p:spPr bwMode="auto">
          <a:xfrm>
            <a:off x="1746250" y="3059113"/>
            <a:ext cx="360363"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13" name="Rectangle 67"/>
          <p:cNvSpPr>
            <a:spLocks noChangeArrowheads="1"/>
          </p:cNvSpPr>
          <p:nvPr/>
        </p:nvSpPr>
        <p:spPr bwMode="auto">
          <a:xfrm>
            <a:off x="1025525" y="3419475"/>
            <a:ext cx="360363"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14" name="Rectangle 68"/>
          <p:cNvSpPr>
            <a:spLocks noChangeArrowheads="1"/>
          </p:cNvSpPr>
          <p:nvPr/>
        </p:nvSpPr>
        <p:spPr bwMode="auto">
          <a:xfrm>
            <a:off x="1746250" y="3419475"/>
            <a:ext cx="360363"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15" name="Rectangle 69"/>
          <p:cNvSpPr>
            <a:spLocks noChangeArrowheads="1"/>
          </p:cNvSpPr>
          <p:nvPr/>
        </p:nvSpPr>
        <p:spPr bwMode="auto">
          <a:xfrm>
            <a:off x="1385888" y="3781425"/>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16" name="Rectangle 70"/>
          <p:cNvSpPr>
            <a:spLocks noChangeArrowheads="1"/>
          </p:cNvSpPr>
          <p:nvPr/>
        </p:nvSpPr>
        <p:spPr bwMode="auto">
          <a:xfrm>
            <a:off x="1385888" y="3057525"/>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17" name="Rectangle 71"/>
          <p:cNvSpPr>
            <a:spLocks noChangeArrowheads="1"/>
          </p:cNvSpPr>
          <p:nvPr/>
        </p:nvSpPr>
        <p:spPr bwMode="auto">
          <a:xfrm>
            <a:off x="2106613" y="2700338"/>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18" name="Rectangle 72"/>
          <p:cNvSpPr>
            <a:spLocks noChangeArrowheads="1"/>
          </p:cNvSpPr>
          <p:nvPr/>
        </p:nvSpPr>
        <p:spPr bwMode="auto">
          <a:xfrm>
            <a:off x="306388" y="3419475"/>
            <a:ext cx="360362"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19" name="Rectangle 73"/>
          <p:cNvSpPr>
            <a:spLocks noChangeArrowheads="1"/>
          </p:cNvSpPr>
          <p:nvPr/>
        </p:nvSpPr>
        <p:spPr bwMode="auto">
          <a:xfrm>
            <a:off x="306388" y="305911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20" name="Rectangle 74"/>
          <p:cNvSpPr>
            <a:spLocks noChangeArrowheads="1"/>
          </p:cNvSpPr>
          <p:nvPr/>
        </p:nvSpPr>
        <p:spPr bwMode="auto">
          <a:xfrm>
            <a:off x="306388" y="2700338"/>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21" name="Rectangle 75"/>
          <p:cNvSpPr>
            <a:spLocks noChangeArrowheads="1"/>
          </p:cNvSpPr>
          <p:nvPr/>
        </p:nvSpPr>
        <p:spPr bwMode="auto">
          <a:xfrm>
            <a:off x="665163" y="3419475"/>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22" name="Rectangle 76"/>
          <p:cNvSpPr>
            <a:spLocks noChangeArrowheads="1"/>
          </p:cNvSpPr>
          <p:nvPr/>
        </p:nvSpPr>
        <p:spPr bwMode="auto">
          <a:xfrm>
            <a:off x="2465388" y="342106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23" name="Rectangle 77"/>
          <p:cNvSpPr>
            <a:spLocks noChangeArrowheads="1"/>
          </p:cNvSpPr>
          <p:nvPr/>
        </p:nvSpPr>
        <p:spPr bwMode="auto">
          <a:xfrm>
            <a:off x="2465388" y="3060700"/>
            <a:ext cx="360362"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24" name="Rectangle 78"/>
          <p:cNvSpPr>
            <a:spLocks noChangeArrowheads="1"/>
          </p:cNvSpPr>
          <p:nvPr/>
        </p:nvSpPr>
        <p:spPr bwMode="auto">
          <a:xfrm>
            <a:off x="2465388" y="1620838"/>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25" name="Rectangle 79"/>
          <p:cNvSpPr>
            <a:spLocks noChangeArrowheads="1"/>
          </p:cNvSpPr>
          <p:nvPr/>
        </p:nvSpPr>
        <p:spPr bwMode="auto">
          <a:xfrm>
            <a:off x="2465388" y="2339975"/>
            <a:ext cx="360362" cy="360363"/>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2826" name="Rectangle 80"/>
          <p:cNvSpPr>
            <a:spLocks noChangeArrowheads="1"/>
          </p:cNvSpPr>
          <p:nvPr/>
        </p:nvSpPr>
        <p:spPr bwMode="auto">
          <a:xfrm>
            <a:off x="2465388" y="2700338"/>
            <a:ext cx="360362" cy="360362"/>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32827" name="Rectangle 81"/>
          <p:cNvSpPr>
            <a:spLocks noChangeArrowheads="1"/>
          </p:cNvSpPr>
          <p:nvPr/>
        </p:nvSpPr>
        <p:spPr bwMode="auto">
          <a:xfrm>
            <a:off x="2463800" y="1979613"/>
            <a:ext cx="360363"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28" name="Rectangle 82"/>
          <p:cNvSpPr>
            <a:spLocks noChangeArrowheads="1"/>
          </p:cNvSpPr>
          <p:nvPr/>
        </p:nvSpPr>
        <p:spPr bwMode="auto">
          <a:xfrm>
            <a:off x="2465388" y="900113"/>
            <a:ext cx="360362" cy="360362"/>
          </a:xfrm>
          <a:prstGeom prst="rect">
            <a:avLst/>
          </a:prstGeom>
          <a:solidFill>
            <a:srgbClr val="333333"/>
          </a:solidFill>
          <a:ln w="9525">
            <a:solidFill>
              <a:srgbClr val="292929"/>
            </a:solidFill>
            <a:miter lim="800000"/>
            <a:headEnd/>
            <a:tailEnd/>
          </a:ln>
        </p:spPr>
        <p:txBody>
          <a:bodyPr wrap="none" anchor="ctr"/>
          <a:lstStyle/>
          <a:p>
            <a:endParaRPr lang="en-US"/>
          </a:p>
        </p:txBody>
      </p:sp>
      <p:sp>
        <p:nvSpPr>
          <p:cNvPr id="32829" name="Rectangle 83"/>
          <p:cNvSpPr>
            <a:spLocks noChangeArrowheads="1"/>
          </p:cNvSpPr>
          <p:nvPr/>
        </p:nvSpPr>
        <p:spPr bwMode="auto">
          <a:xfrm>
            <a:off x="2465388" y="1260475"/>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30" name="Rectangle 84"/>
          <p:cNvSpPr>
            <a:spLocks noChangeArrowheads="1"/>
          </p:cNvSpPr>
          <p:nvPr/>
        </p:nvSpPr>
        <p:spPr bwMode="auto">
          <a:xfrm>
            <a:off x="2827338" y="1981200"/>
            <a:ext cx="360362"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31" name="Rectangle 85"/>
          <p:cNvSpPr>
            <a:spLocks noChangeArrowheads="1"/>
          </p:cNvSpPr>
          <p:nvPr/>
        </p:nvSpPr>
        <p:spPr bwMode="auto">
          <a:xfrm>
            <a:off x="2827338" y="1620838"/>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32" name="Rectangle 86"/>
          <p:cNvSpPr>
            <a:spLocks noChangeArrowheads="1"/>
          </p:cNvSpPr>
          <p:nvPr/>
        </p:nvSpPr>
        <p:spPr bwMode="auto">
          <a:xfrm>
            <a:off x="2827338" y="2339975"/>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33" name="Rectangle 87"/>
          <p:cNvSpPr>
            <a:spLocks noChangeArrowheads="1"/>
          </p:cNvSpPr>
          <p:nvPr/>
        </p:nvSpPr>
        <p:spPr bwMode="auto">
          <a:xfrm>
            <a:off x="2827338" y="900113"/>
            <a:ext cx="360362" cy="360362"/>
          </a:xfrm>
          <a:prstGeom prst="rect">
            <a:avLst/>
          </a:prstGeom>
          <a:solidFill>
            <a:srgbClr val="111111"/>
          </a:solidFill>
          <a:ln w="9525">
            <a:solidFill>
              <a:schemeClr val="tx1"/>
            </a:solidFill>
            <a:miter lim="800000"/>
            <a:headEnd/>
            <a:tailEnd/>
          </a:ln>
        </p:spPr>
        <p:txBody>
          <a:bodyPr wrap="none" anchor="ctr"/>
          <a:lstStyle/>
          <a:p>
            <a:endParaRPr lang="en-US"/>
          </a:p>
        </p:txBody>
      </p:sp>
      <p:sp>
        <p:nvSpPr>
          <p:cNvPr id="32834" name="Rectangle 88"/>
          <p:cNvSpPr>
            <a:spLocks noChangeArrowheads="1"/>
          </p:cNvSpPr>
          <p:nvPr/>
        </p:nvSpPr>
        <p:spPr bwMode="auto">
          <a:xfrm>
            <a:off x="2827338" y="1260475"/>
            <a:ext cx="360362" cy="360363"/>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32835" name="Rectangle 89"/>
          <p:cNvSpPr>
            <a:spLocks noChangeArrowheads="1"/>
          </p:cNvSpPr>
          <p:nvPr/>
        </p:nvSpPr>
        <p:spPr bwMode="auto">
          <a:xfrm>
            <a:off x="2825750" y="2698750"/>
            <a:ext cx="360363"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36" name="Rectangle 90"/>
          <p:cNvSpPr>
            <a:spLocks noChangeArrowheads="1"/>
          </p:cNvSpPr>
          <p:nvPr/>
        </p:nvSpPr>
        <p:spPr bwMode="auto">
          <a:xfrm>
            <a:off x="2825750" y="3781425"/>
            <a:ext cx="360363" cy="360363"/>
          </a:xfrm>
          <a:prstGeom prst="rect">
            <a:avLst/>
          </a:prstGeom>
          <a:solidFill>
            <a:srgbClr val="DDDDDD"/>
          </a:solidFill>
          <a:ln w="9525">
            <a:solidFill>
              <a:srgbClr val="292929"/>
            </a:solidFill>
            <a:miter lim="800000"/>
            <a:headEnd/>
            <a:tailEnd/>
          </a:ln>
        </p:spPr>
        <p:txBody>
          <a:bodyPr wrap="none" anchor="ctr"/>
          <a:lstStyle/>
          <a:p>
            <a:endParaRPr lang="en-US"/>
          </a:p>
        </p:txBody>
      </p:sp>
      <p:sp>
        <p:nvSpPr>
          <p:cNvPr id="32837" name="Rectangle 91"/>
          <p:cNvSpPr>
            <a:spLocks noChangeArrowheads="1"/>
          </p:cNvSpPr>
          <p:nvPr/>
        </p:nvSpPr>
        <p:spPr bwMode="auto">
          <a:xfrm>
            <a:off x="2825750" y="3419475"/>
            <a:ext cx="360363"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38" name="Rectangle 92"/>
          <p:cNvSpPr>
            <a:spLocks noChangeArrowheads="1"/>
          </p:cNvSpPr>
          <p:nvPr/>
        </p:nvSpPr>
        <p:spPr bwMode="auto">
          <a:xfrm>
            <a:off x="882650" y="1116013"/>
            <a:ext cx="1368425" cy="1331912"/>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39" name="Rectangle 93"/>
          <p:cNvSpPr>
            <a:spLocks noChangeArrowheads="1"/>
          </p:cNvSpPr>
          <p:nvPr/>
        </p:nvSpPr>
        <p:spPr bwMode="auto">
          <a:xfrm>
            <a:off x="3186113" y="234156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40" name="Rectangle 94"/>
          <p:cNvSpPr>
            <a:spLocks noChangeArrowheads="1"/>
          </p:cNvSpPr>
          <p:nvPr/>
        </p:nvSpPr>
        <p:spPr bwMode="auto">
          <a:xfrm>
            <a:off x="3186113" y="2701925"/>
            <a:ext cx="360362" cy="360363"/>
          </a:xfrm>
          <a:prstGeom prst="rect">
            <a:avLst/>
          </a:prstGeom>
          <a:solidFill>
            <a:srgbClr val="333333"/>
          </a:solidFill>
          <a:ln w="9525">
            <a:solidFill>
              <a:srgbClr val="292929"/>
            </a:solidFill>
            <a:miter lim="800000"/>
            <a:headEnd/>
            <a:tailEnd/>
          </a:ln>
        </p:spPr>
        <p:txBody>
          <a:bodyPr wrap="none" anchor="ctr"/>
          <a:lstStyle/>
          <a:p>
            <a:endParaRPr lang="en-US"/>
          </a:p>
        </p:txBody>
      </p:sp>
      <p:sp>
        <p:nvSpPr>
          <p:cNvPr id="32841" name="Rectangle 95"/>
          <p:cNvSpPr>
            <a:spLocks noChangeArrowheads="1"/>
          </p:cNvSpPr>
          <p:nvPr/>
        </p:nvSpPr>
        <p:spPr bwMode="auto">
          <a:xfrm>
            <a:off x="3186113" y="3062288"/>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42" name="Rectangle 96"/>
          <p:cNvSpPr>
            <a:spLocks noChangeArrowheads="1"/>
          </p:cNvSpPr>
          <p:nvPr/>
        </p:nvSpPr>
        <p:spPr bwMode="auto">
          <a:xfrm>
            <a:off x="3186113" y="342106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43" name="Rectangle 97"/>
          <p:cNvSpPr>
            <a:spLocks noChangeArrowheads="1"/>
          </p:cNvSpPr>
          <p:nvPr/>
        </p:nvSpPr>
        <p:spPr bwMode="auto">
          <a:xfrm>
            <a:off x="3186113" y="901700"/>
            <a:ext cx="360362"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44" name="Rectangle 98"/>
          <p:cNvSpPr>
            <a:spLocks noChangeArrowheads="1"/>
          </p:cNvSpPr>
          <p:nvPr/>
        </p:nvSpPr>
        <p:spPr bwMode="auto">
          <a:xfrm>
            <a:off x="3186113" y="1981200"/>
            <a:ext cx="360362" cy="360363"/>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45" name="Rectangle 99"/>
          <p:cNvSpPr>
            <a:spLocks noChangeArrowheads="1"/>
          </p:cNvSpPr>
          <p:nvPr/>
        </p:nvSpPr>
        <p:spPr bwMode="auto">
          <a:xfrm>
            <a:off x="3184525" y="1619250"/>
            <a:ext cx="360363"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46" name="Rectangle 100"/>
          <p:cNvSpPr>
            <a:spLocks noChangeArrowheads="1"/>
          </p:cNvSpPr>
          <p:nvPr/>
        </p:nvSpPr>
        <p:spPr bwMode="auto">
          <a:xfrm>
            <a:off x="3186113" y="1262063"/>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47" name="Rectangle 101"/>
          <p:cNvSpPr>
            <a:spLocks noChangeArrowheads="1"/>
          </p:cNvSpPr>
          <p:nvPr/>
        </p:nvSpPr>
        <p:spPr bwMode="auto">
          <a:xfrm>
            <a:off x="1744663" y="3781425"/>
            <a:ext cx="360362"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48" name="Rectangle 102"/>
          <p:cNvSpPr>
            <a:spLocks noChangeArrowheads="1"/>
          </p:cNvSpPr>
          <p:nvPr/>
        </p:nvSpPr>
        <p:spPr bwMode="auto">
          <a:xfrm>
            <a:off x="2465388" y="3783013"/>
            <a:ext cx="360362" cy="360362"/>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49" name="Rectangle 103"/>
          <p:cNvSpPr>
            <a:spLocks noChangeArrowheads="1"/>
          </p:cNvSpPr>
          <p:nvPr/>
        </p:nvSpPr>
        <p:spPr bwMode="auto">
          <a:xfrm>
            <a:off x="2105025" y="3783013"/>
            <a:ext cx="360363"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50" name="Rectangle 105"/>
          <p:cNvSpPr>
            <a:spLocks noChangeArrowheads="1"/>
          </p:cNvSpPr>
          <p:nvPr/>
        </p:nvSpPr>
        <p:spPr bwMode="auto">
          <a:xfrm>
            <a:off x="3186113" y="3783013"/>
            <a:ext cx="360362"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51" name="Rectangle 106"/>
          <p:cNvSpPr>
            <a:spLocks noChangeArrowheads="1"/>
          </p:cNvSpPr>
          <p:nvPr/>
        </p:nvSpPr>
        <p:spPr bwMode="auto">
          <a:xfrm>
            <a:off x="2825750" y="3062288"/>
            <a:ext cx="360363" cy="360362"/>
          </a:xfrm>
          <a:prstGeom prst="rect">
            <a:avLst/>
          </a:prstGeom>
          <a:solidFill>
            <a:srgbClr val="292929"/>
          </a:solidFill>
          <a:ln w="9525">
            <a:solidFill>
              <a:schemeClr val="tx1"/>
            </a:solidFill>
            <a:miter lim="800000"/>
            <a:headEnd/>
            <a:tailEnd/>
          </a:ln>
        </p:spPr>
        <p:txBody>
          <a:bodyPr wrap="none" anchor="ctr"/>
          <a:lstStyle/>
          <a:p>
            <a:endParaRPr lang="en-US"/>
          </a:p>
        </p:txBody>
      </p:sp>
      <p:sp>
        <p:nvSpPr>
          <p:cNvPr id="32852" name="Rectangle 107"/>
          <p:cNvSpPr>
            <a:spLocks noChangeArrowheads="1"/>
          </p:cNvSpPr>
          <p:nvPr/>
        </p:nvSpPr>
        <p:spPr bwMode="auto">
          <a:xfrm>
            <a:off x="306388" y="3783013"/>
            <a:ext cx="360362" cy="360362"/>
          </a:xfrm>
          <a:prstGeom prst="rect">
            <a:avLst/>
          </a:prstGeom>
          <a:solidFill>
            <a:srgbClr val="1C1C1C"/>
          </a:solidFill>
          <a:ln w="9525">
            <a:solidFill>
              <a:schemeClr val="tx1"/>
            </a:solidFill>
            <a:miter lim="800000"/>
            <a:headEnd/>
            <a:tailEnd/>
          </a:ln>
        </p:spPr>
        <p:txBody>
          <a:bodyPr wrap="none" anchor="ctr"/>
          <a:lstStyle/>
          <a:p>
            <a:endParaRPr lang="en-US"/>
          </a:p>
        </p:txBody>
      </p:sp>
      <p:sp>
        <p:nvSpPr>
          <p:cNvPr id="32853" name="Rectangle 108"/>
          <p:cNvSpPr>
            <a:spLocks noChangeArrowheads="1"/>
          </p:cNvSpPr>
          <p:nvPr/>
        </p:nvSpPr>
        <p:spPr bwMode="auto">
          <a:xfrm>
            <a:off x="666750" y="3781425"/>
            <a:ext cx="360363"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54" name="Rectangle 109"/>
          <p:cNvSpPr>
            <a:spLocks noChangeArrowheads="1"/>
          </p:cNvSpPr>
          <p:nvPr/>
        </p:nvSpPr>
        <p:spPr bwMode="auto">
          <a:xfrm>
            <a:off x="1385888" y="3421063"/>
            <a:ext cx="360362" cy="360362"/>
          </a:xfrm>
          <a:prstGeom prst="rect">
            <a:avLst/>
          </a:prstGeom>
          <a:solidFill>
            <a:srgbClr val="333333"/>
          </a:solidFill>
          <a:ln w="9525">
            <a:solidFill>
              <a:srgbClr val="292929"/>
            </a:solidFill>
            <a:miter lim="800000"/>
            <a:headEnd/>
            <a:tailEnd/>
          </a:ln>
        </p:spPr>
        <p:txBody>
          <a:bodyPr wrap="none" anchor="ctr"/>
          <a:lstStyle/>
          <a:p>
            <a:endParaRPr lang="en-US"/>
          </a:p>
        </p:txBody>
      </p:sp>
      <p:sp>
        <p:nvSpPr>
          <p:cNvPr id="32855" name="Rectangle 110"/>
          <p:cNvSpPr>
            <a:spLocks noChangeArrowheads="1"/>
          </p:cNvSpPr>
          <p:nvPr/>
        </p:nvSpPr>
        <p:spPr bwMode="auto">
          <a:xfrm>
            <a:off x="1025525" y="3781425"/>
            <a:ext cx="360363" cy="360363"/>
          </a:xfrm>
          <a:prstGeom prst="rect">
            <a:avLst/>
          </a:prstGeom>
          <a:solidFill>
            <a:srgbClr val="333333"/>
          </a:solidFill>
          <a:ln w="9525">
            <a:solidFill>
              <a:schemeClr val="tx1"/>
            </a:solidFill>
            <a:miter lim="800000"/>
            <a:headEnd/>
            <a:tailEnd/>
          </a:ln>
        </p:spPr>
        <p:txBody>
          <a:bodyPr wrap="none" anchor="ctr"/>
          <a:lstStyle/>
          <a:p>
            <a:endParaRPr lang="en-US"/>
          </a:p>
        </p:txBody>
      </p:sp>
      <p:sp>
        <p:nvSpPr>
          <p:cNvPr id="32856" name="Text Box 111"/>
          <p:cNvSpPr txBox="1">
            <a:spLocks noChangeArrowheads="1"/>
          </p:cNvSpPr>
          <p:nvPr/>
        </p:nvSpPr>
        <p:spPr bwMode="auto">
          <a:xfrm>
            <a:off x="5022850" y="3779838"/>
            <a:ext cx="5219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Central pixel of the cluster higher than a given threshold</a:t>
            </a:r>
          </a:p>
        </p:txBody>
      </p:sp>
      <p:grpSp>
        <p:nvGrpSpPr>
          <p:cNvPr id="32857" name="Group 112"/>
          <p:cNvGrpSpPr>
            <a:grpSpLocks/>
          </p:cNvGrpSpPr>
          <p:nvPr/>
        </p:nvGrpSpPr>
        <p:grpSpPr bwMode="auto">
          <a:xfrm>
            <a:off x="4179888" y="3779838"/>
            <a:ext cx="374650" cy="374650"/>
            <a:chOff x="216" y="2946"/>
            <a:chExt cx="236" cy="236"/>
          </a:xfrm>
        </p:grpSpPr>
        <p:pic>
          <p:nvPicPr>
            <p:cNvPr id="32868" name="Picture 113"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69" name="Text Box 114"/>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1</a:t>
              </a:r>
              <a:endParaRPr lang="en-US" sz="1800" b="1" i="1"/>
            </a:p>
          </p:txBody>
        </p:sp>
      </p:grpSp>
      <p:grpSp>
        <p:nvGrpSpPr>
          <p:cNvPr id="32858" name="Group 115"/>
          <p:cNvGrpSpPr>
            <a:grpSpLocks/>
          </p:cNvGrpSpPr>
          <p:nvPr/>
        </p:nvGrpSpPr>
        <p:grpSpPr bwMode="auto">
          <a:xfrm>
            <a:off x="4194175" y="4464050"/>
            <a:ext cx="374650" cy="374650"/>
            <a:chOff x="216" y="2946"/>
            <a:chExt cx="236" cy="236"/>
          </a:xfrm>
        </p:grpSpPr>
        <p:pic>
          <p:nvPicPr>
            <p:cNvPr id="32866" name="Picture 116"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67" name="Text Box 117"/>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2</a:t>
              </a:r>
              <a:endParaRPr lang="en-US" sz="1800" b="1" i="1"/>
            </a:p>
          </p:txBody>
        </p:sp>
      </p:grpSp>
      <p:sp>
        <p:nvSpPr>
          <p:cNvPr id="32859" name="Text Box 118"/>
          <p:cNvSpPr txBox="1">
            <a:spLocks noChangeArrowheads="1"/>
          </p:cNvSpPr>
          <p:nvPr/>
        </p:nvSpPr>
        <p:spPr bwMode="auto">
          <a:xfrm>
            <a:off x="5022850" y="4500563"/>
            <a:ext cx="5184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Global S/N ratio of the cluster over a given level</a:t>
            </a:r>
          </a:p>
        </p:txBody>
      </p:sp>
      <p:grpSp>
        <p:nvGrpSpPr>
          <p:cNvPr id="32860" name="Group 119"/>
          <p:cNvGrpSpPr>
            <a:grpSpLocks/>
          </p:cNvGrpSpPr>
          <p:nvPr/>
        </p:nvGrpSpPr>
        <p:grpSpPr bwMode="auto">
          <a:xfrm>
            <a:off x="4194175" y="5113338"/>
            <a:ext cx="374650" cy="374650"/>
            <a:chOff x="216" y="2946"/>
            <a:chExt cx="236" cy="236"/>
          </a:xfrm>
        </p:grpSpPr>
        <p:pic>
          <p:nvPicPr>
            <p:cNvPr id="32864" name="Picture 120"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65" name="Text Box 121"/>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3</a:t>
              </a:r>
              <a:endParaRPr lang="en-US" sz="1800" b="1" i="1"/>
            </a:p>
          </p:txBody>
        </p:sp>
      </p:grpSp>
      <p:sp>
        <p:nvSpPr>
          <p:cNvPr id="32861" name="Text Box 122"/>
          <p:cNvSpPr txBox="1">
            <a:spLocks noChangeArrowheads="1"/>
          </p:cNvSpPr>
          <p:nvPr/>
        </p:nvSpPr>
        <p:spPr bwMode="auto">
          <a:xfrm>
            <a:off x="5022850" y="4968875"/>
            <a:ext cx="5184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Central pixel level over rest of the cluster sum ratio bigger than a so colled “shape parameter”</a:t>
            </a:r>
          </a:p>
        </p:txBody>
      </p:sp>
      <p:sp>
        <p:nvSpPr>
          <p:cNvPr id="32862" name="Rectangle 123"/>
          <p:cNvSpPr>
            <a:spLocks noChangeArrowheads="1"/>
          </p:cNvSpPr>
          <p:nvPr/>
        </p:nvSpPr>
        <p:spPr bwMode="auto">
          <a:xfrm>
            <a:off x="3978275" y="3636963"/>
            <a:ext cx="6408738" cy="2195512"/>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863" name="Line 126"/>
          <p:cNvSpPr>
            <a:spLocks noChangeShapeType="1"/>
          </p:cNvSpPr>
          <p:nvPr/>
        </p:nvSpPr>
        <p:spPr bwMode="auto">
          <a:xfrm>
            <a:off x="1566863" y="2484438"/>
            <a:ext cx="0" cy="34210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7" name="Object 104"/>
          <p:cNvGraphicFramePr>
            <a:graphicFrameLocks noChangeAspect="1"/>
          </p:cNvGraphicFramePr>
          <p:nvPr>
            <p:extLst>
              <p:ext uri="{D42A27DB-BD31-4B8C-83A1-F6EECF244321}">
                <p14:modId xmlns:p14="http://schemas.microsoft.com/office/powerpoint/2010/main" val="3576662945"/>
              </p:ext>
            </p:extLst>
          </p:nvPr>
        </p:nvGraphicFramePr>
        <p:xfrm>
          <a:off x="1260475" y="5224463"/>
          <a:ext cx="3449638" cy="1752600"/>
        </p:xfrm>
        <a:graphic>
          <a:graphicData uri="http://schemas.openxmlformats.org/presentationml/2006/ole">
            <mc:AlternateContent xmlns:mc="http://schemas.openxmlformats.org/markup-compatibility/2006">
              <mc:Choice xmlns:v="urn:schemas-microsoft-com:vml" Requires="v">
                <p:oleObj spid="_x0000_s34461" name="Equation" r:id="rId4" imgW="1651000" imgH="838200" progId="Equation.3">
                  <p:embed/>
                </p:oleObj>
              </mc:Choice>
              <mc:Fallback>
                <p:oleObj name="Equation" r:id="rId4" imgW="1651000" imgH="838200" progId="Equation.3">
                  <p:embed/>
                  <p:pic>
                    <p:nvPicPr>
                      <p:cNvPr id="0" name="Object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224463"/>
                        <a:ext cx="3449638"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6" name="Object 103"/>
          <p:cNvGraphicFramePr>
            <a:graphicFrameLocks noChangeAspect="1"/>
          </p:cNvGraphicFramePr>
          <p:nvPr>
            <p:extLst>
              <p:ext uri="{D42A27DB-BD31-4B8C-83A1-F6EECF244321}">
                <p14:modId xmlns:p14="http://schemas.microsoft.com/office/powerpoint/2010/main" val="1343080041"/>
              </p:ext>
            </p:extLst>
          </p:nvPr>
        </p:nvGraphicFramePr>
        <p:xfrm>
          <a:off x="5346700" y="3024188"/>
          <a:ext cx="4854575" cy="2681287"/>
        </p:xfrm>
        <a:graphic>
          <a:graphicData uri="http://schemas.openxmlformats.org/presentationml/2006/ole">
            <mc:AlternateContent xmlns:mc="http://schemas.openxmlformats.org/markup-compatibility/2006">
              <mc:Choice xmlns:v="urn:schemas-microsoft-com:vml" Requires="v">
                <p:oleObj spid="_x0000_s34462" name="Equation" r:id="rId6" imgW="2324100" imgH="1282700" progId="Equation.3">
                  <p:embed/>
                </p:oleObj>
              </mc:Choice>
              <mc:Fallback>
                <p:oleObj name="Equation" r:id="rId6" imgW="2324100" imgH="1282700" progId="Equation.3">
                  <p:embed/>
                  <p:pic>
                    <p:nvPicPr>
                      <p:cNvPr id="0" name="Object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6700" y="3024188"/>
                        <a:ext cx="4854575" cy="268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4"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Sparsification </a:t>
            </a:r>
            <a:r>
              <a:rPr lang="en-US" sz="2800" b="1" i="1" dirty="0"/>
              <a:t>- </a:t>
            </a:r>
            <a:r>
              <a:rPr lang="en-US" sz="2800" b="1" i="1" dirty="0" smtClean="0"/>
              <a:t>4</a:t>
            </a:r>
            <a:endParaRPr lang="en-US" sz="2800" b="1" i="1" dirty="0"/>
          </a:p>
        </p:txBody>
      </p:sp>
      <p:sp>
        <p:nvSpPr>
          <p:cNvPr id="33795" name="Rectangle 28"/>
          <p:cNvSpPr>
            <a:spLocks noChangeArrowheads="1"/>
          </p:cNvSpPr>
          <p:nvPr/>
        </p:nvSpPr>
        <p:spPr bwMode="auto">
          <a:xfrm>
            <a:off x="306388" y="827088"/>
            <a:ext cx="10080625" cy="137001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The question is: how to perform cluster analysis fast enough to cope the pace of the chip readout? And how to do this when you have thousand chips to read? Consider that for our usual example system (512</a:t>
            </a:r>
            <a:r>
              <a:rPr lang="en-US" baseline="30000"/>
              <a:t>2</a:t>
            </a:r>
            <a:r>
              <a:rPr lang="en-US"/>
              <a:t> pixels, 10 frames/s) and a cluster to search for of 3</a:t>
            </a:r>
            <a:r>
              <a:rPr lang="en-US">
                <a:cs typeface="Times New Roman" pitchFamily="18" charset="0"/>
              </a:rPr>
              <a:t>×</a:t>
            </a:r>
            <a:r>
              <a:rPr lang="en-US"/>
              <a:t>3 pixels, we should be able to perform the following calculation some millions times per second!</a:t>
            </a:r>
          </a:p>
        </p:txBody>
      </p:sp>
      <p:graphicFrame>
        <p:nvGraphicFramePr>
          <p:cNvPr id="33798" name="Object 105"/>
          <p:cNvGraphicFramePr>
            <a:graphicFrameLocks noChangeAspect="1"/>
          </p:cNvGraphicFramePr>
          <p:nvPr/>
        </p:nvGraphicFramePr>
        <p:xfrm>
          <a:off x="1222375" y="3060700"/>
          <a:ext cx="1884363" cy="423863"/>
        </p:xfrm>
        <a:graphic>
          <a:graphicData uri="http://schemas.openxmlformats.org/presentationml/2006/ole">
            <mc:AlternateContent xmlns:mc="http://schemas.openxmlformats.org/markup-compatibility/2006">
              <mc:Choice xmlns:v="urn:schemas-microsoft-com:vml" Requires="v">
                <p:oleObj spid="_x0000_s34463" name="Equation" r:id="rId8" imgW="901309" imgH="203112" progId="Equation.3">
                  <p:embed/>
                </p:oleObj>
              </mc:Choice>
              <mc:Fallback>
                <p:oleObj name="Equation" r:id="rId8" imgW="901309" imgH="203112" progId="Equation.3">
                  <p:embed/>
                  <p:pic>
                    <p:nvPicPr>
                      <p:cNvPr id="0" name="Object 1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2375" y="3060700"/>
                        <a:ext cx="1884363" cy="42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799" name="Object 107"/>
          <p:cNvGraphicFramePr>
            <a:graphicFrameLocks noChangeAspect="1"/>
          </p:cNvGraphicFramePr>
          <p:nvPr/>
        </p:nvGraphicFramePr>
        <p:xfrm>
          <a:off x="1128713" y="3781425"/>
          <a:ext cx="3713162" cy="1381125"/>
        </p:xfrm>
        <a:graphic>
          <a:graphicData uri="http://schemas.openxmlformats.org/presentationml/2006/ole">
            <mc:AlternateContent xmlns:mc="http://schemas.openxmlformats.org/markup-compatibility/2006">
              <mc:Choice xmlns:v="urn:schemas-microsoft-com:vml" Requires="v">
                <p:oleObj spid="_x0000_s34464" name="Equation" r:id="rId10" imgW="1778000" imgH="660400" progId="Equation.3">
                  <p:embed/>
                </p:oleObj>
              </mc:Choice>
              <mc:Fallback>
                <p:oleObj name="Equation" r:id="rId10" imgW="1778000" imgH="660400" progId="Equation.3">
                  <p:embed/>
                  <p:pic>
                    <p:nvPicPr>
                      <p:cNvPr id="0" name="Object 1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8713" y="3781425"/>
                        <a:ext cx="3713162" cy="138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3800" name="Group 108"/>
          <p:cNvGrpSpPr>
            <a:grpSpLocks/>
          </p:cNvGrpSpPr>
          <p:nvPr/>
        </p:nvGrpSpPr>
        <p:grpSpPr bwMode="auto">
          <a:xfrm>
            <a:off x="306388" y="3097213"/>
            <a:ext cx="374650" cy="374650"/>
            <a:chOff x="216" y="2946"/>
            <a:chExt cx="236" cy="236"/>
          </a:xfrm>
        </p:grpSpPr>
        <p:pic>
          <p:nvPicPr>
            <p:cNvPr id="33815" name="Picture 109" descr="Zot_B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6" name="Text Box 110"/>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1</a:t>
              </a:r>
              <a:endParaRPr lang="en-US" sz="1800" b="1" i="1"/>
            </a:p>
          </p:txBody>
        </p:sp>
      </p:grpSp>
      <p:grpSp>
        <p:nvGrpSpPr>
          <p:cNvPr id="33801" name="Group 111"/>
          <p:cNvGrpSpPr>
            <a:grpSpLocks/>
          </p:cNvGrpSpPr>
          <p:nvPr/>
        </p:nvGrpSpPr>
        <p:grpSpPr bwMode="auto">
          <a:xfrm>
            <a:off x="306388" y="4291013"/>
            <a:ext cx="374650" cy="374650"/>
            <a:chOff x="216" y="2946"/>
            <a:chExt cx="236" cy="236"/>
          </a:xfrm>
        </p:grpSpPr>
        <p:pic>
          <p:nvPicPr>
            <p:cNvPr id="33813" name="Picture 112" descr="Zot_B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Text Box 113"/>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2</a:t>
              </a:r>
              <a:endParaRPr lang="en-US" sz="1800" b="1" i="1"/>
            </a:p>
          </p:txBody>
        </p:sp>
      </p:grpSp>
      <p:grpSp>
        <p:nvGrpSpPr>
          <p:cNvPr id="33802" name="Group 114"/>
          <p:cNvGrpSpPr>
            <a:grpSpLocks/>
          </p:cNvGrpSpPr>
          <p:nvPr/>
        </p:nvGrpSpPr>
        <p:grpSpPr bwMode="auto">
          <a:xfrm>
            <a:off x="306388" y="5429250"/>
            <a:ext cx="374650" cy="374650"/>
            <a:chOff x="216" y="2946"/>
            <a:chExt cx="236" cy="236"/>
          </a:xfrm>
        </p:grpSpPr>
        <p:pic>
          <p:nvPicPr>
            <p:cNvPr id="33811" name="Picture 115" descr="Zot_B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Text Box 116"/>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3</a:t>
              </a:r>
              <a:endParaRPr lang="en-US" sz="1800" b="1" i="1"/>
            </a:p>
          </p:txBody>
        </p:sp>
      </p:grpSp>
      <p:sp>
        <p:nvSpPr>
          <p:cNvPr id="33803" name="Text Box 117"/>
          <p:cNvSpPr txBox="1">
            <a:spLocks noChangeArrowheads="1"/>
          </p:cNvSpPr>
          <p:nvPr/>
        </p:nvSpPr>
        <p:spPr bwMode="auto">
          <a:xfrm>
            <a:off x="1709738" y="2447925"/>
            <a:ext cx="219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Cluster recognition</a:t>
            </a:r>
          </a:p>
        </p:txBody>
      </p:sp>
      <p:sp>
        <p:nvSpPr>
          <p:cNvPr id="33804" name="Text Box 118"/>
          <p:cNvSpPr txBox="1">
            <a:spLocks noChangeArrowheads="1"/>
          </p:cNvSpPr>
          <p:nvPr/>
        </p:nvSpPr>
        <p:spPr bwMode="auto">
          <a:xfrm>
            <a:off x="6751638" y="2449513"/>
            <a:ext cx="219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Position calculation</a:t>
            </a:r>
          </a:p>
        </p:txBody>
      </p:sp>
      <p:sp>
        <p:nvSpPr>
          <p:cNvPr id="33805" name="Line 119"/>
          <p:cNvSpPr>
            <a:spLocks noChangeShapeType="1"/>
          </p:cNvSpPr>
          <p:nvPr/>
        </p:nvSpPr>
        <p:spPr bwMode="auto">
          <a:xfrm>
            <a:off x="1746250" y="2808288"/>
            <a:ext cx="20161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06" name="Rectangle 120"/>
          <p:cNvSpPr>
            <a:spLocks noChangeArrowheads="1"/>
          </p:cNvSpPr>
          <p:nvPr/>
        </p:nvSpPr>
        <p:spPr bwMode="auto">
          <a:xfrm>
            <a:off x="1206500" y="5616575"/>
            <a:ext cx="2700338" cy="1331913"/>
          </a:xfrm>
          <a:prstGeom prst="rect">
            <a:avLst/>
          </a:prstGeom>
          <a:noFill/>
          <a:ln w="952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7" name="Rectangle 121"/>
          <p:cNvSpPr>
            <a:spLocks noChangeArrowheads="1"/>
          </p:cNvSpPr>
          <p:nvPr/>
        </p:nvSpPr>
        <p:spPr bwMode="auto">
          <a:xfrm>
            <a:off x="6715125" y="4356100"/>
            <a:ext cx="2700338" cy="1331913"/>
          </a:xfrm>
          <a:prstGeom prst="rect">
            <a:avLst/>
          </a:prstGeom>
          <a:noFill/>
          <a:ln w="952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808" name="Rectangle 123"/>
          <p:cNvSpPr>
            <a:spLocks noChangeArrowheads="1"/>
          </p:cNvSpPr>
          <p:nvPr/>
        </p:nvSpPr>
        <p:spPr bwMode="auto">
          <a:xfrm>
            <a:off x="5202238" y="5902325"/>
            <a:ext cx="5184775" cy="137001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Even the most powerful desktop available is by far too slow only to start thinking about doing something similar! Remember than MIPS are elementary operation per second!</a:t>
            </a:r>
          </a:p>
        </p:txBody>
      </p:sp>
      <p:sp>
        <p:nvSpPr>
          <p:cNvPr id="33809" name="Line 124"/>
          <p:cNvSpPr>
            <a:spLocks noChangeShapeType="1"/>
          </p:cNvSpPr>
          <p:nvPr/>
        </p:nvSpPr>
        <p:spPr bwMode="auto">
          <a:xfrm>
            <a:off x="5958768" y="2088443"/>
            <a:ext cx="324008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0" name="Line 125"/>
          <p:cNvSpPr>
            <a:spLocks noChangeShapeType="1"/>
          </p:cNvSpPr>
          <p:nvPr/>
        </p:nvSpPr>
        <p:spPr bwMode="auto">
          <a:xfrm>
            <a:off x="6859588" y="2808288"/>
            <a:ext cx="20161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rot="19609814">
            <a:off x="-396814" y="3389736"/>
            <a:ext cx="11316986" cy="646986"/>
          </a:xfrm>
          <a:prstGeom prst="roundRect">
            <a:avLst/>
          </a:prstGeom>
          <a:gradFill>
            <a:gsLst>
              <a:gs pos="0">
                <a:schemeClr val="accent2">
                  <a:shade val="51000"/>
                  <a:satMod val="130000"/>
                  <a:alpha val="67000"/>
                </a:schemeClr>
              </a:gs>
              <a:gs pos="80000">
                <a:schemeClr val="accent2">
                  <a:shade val="93000"/>
                  <a:satMod val="130000"/>
                  <a:alpha val="62000"/>
                </a:schemeClr>
              </a:gs>
              <a:gs pos="100000">
                <a:schemeClr val="accent2">
                  <a:shade val="94000"/>
                  <a:satMod val="135000"/>
                  <a:alpha val="60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solidFill>
                  <a:schemeClr val="tx1"/>
                </a:solidFill>
                <a:effectLst>
                  <a:outerShdw blurRad="38100" dist="38100" dir="2700000" algn="tl">
                    <a:srgbClr val="000000">
                      <a:alpha val="43137"/>
                    </a:srgbClr>
                  </a:outerShdw>
                </a:effectLst>
              </a:rPr>
              <a:t>We need some extremely fast, parallel computing power</a:t>
            </a:r>
            <a:endParaRPr lang="en-US" sz="3200" b="1" dirty="0">
              <a:solidFill>
                <a:schemeClr val="tx1"/>
              </a:solidFill>
              <a:effectLst>
                <a:outerShdw blurRad="38100" dist="38100" dir="2700000" algn="tl">
                  <a:srgbClr val="000000">
                    <a:alpha val="43137"/>
                  </a:srgbClr>
                </a:outerShdw>
              </a:effectLst>
            </a:endParaRPr>
          </a:p>
        </p:txBody>
      </p:sp>
      <p:grpSp>
        <p:nvGrpSpPr>
          <p:cNvPr id="3" name="Group 2"/>
          <p:cNvGrpSpPr/>
          <p:nvPr/>
        </p:nvGrpSpPr>
        <p:grpSpPr>
          <a:xfrm>
            <a:off x="5039986" y="4454047"/>
            <a:ext cx="1784073" cy="751810"/>
            <a:chOff x="5039986" y="4454047"/>
            <a:chExt cx="1784073" cy="751810"/>
          </a:xfrm>
        </p:grpSpPr>
        <p:sp>
          <p:nvSpPr>
            <p:cNvPr id="36" name="TextBox 35"/>
            <p:cNvSpPr txBox="1"/>
            <p:nvPr/>
          </p:nvSpPr>
          <p:spPr>
            <a:xfrm rot="19609814">
              <a:off x="5039986" y="4496501"/>
              <a:ext cx="1784073" cy="646986"/>
            </a:xfrm>
            <a:prstGeom prst="roundRect">
              <a:avLst/>
            </a:prstGeom>
            <a:gradFill>
              <a:gsLst>
                <a:gs pos="0">
                  <a:schemeClr val="accent2">
                    <a:shade val="51000"/>
                    <a:satMod val="130000"/>
                    <a:alpha val="67000"/>
                  </a:schemeClr>
                </a:gs>
                <a:gs pos="80000">
                  <a:schemeClr val="accent2">
                    <a:shade val="93000"/>
                    <a:satMod val="130000"/>
                    <a:alpha val="62000"/>
                  </a:schemeClr>
                </a:gs>
                <a:gs pos="100000">
                  <a:schemeClr val="accent2">
                    <a:shade val="94000"/>
                    <a:satMod val="135000"/>
                    <a:alpha val="60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3200" b="1" dirty="0">
                <a:solidFill>
                  <a:schemeClr val="tx1"/>
                </a:solidFill>
                <a:effectLst>
                  <a:outerShdw blurRad="38100" dist="38100" dir="2700000" algn="tl">
                    <a:srgbClr val="000000">
                      <a:alpha val="43137"/>
                    </a:srgbClr>
                  </a:outerShdw>
                </a:effectLst>
              </a:endParaRPr>
            </a:p>
          </p:txBody>
        </p:sp>
        <p:sp>
          <p:nvSpPr>
            <p:cNvPr id="29" name="Text Box 26"/>
            <p:cNvSpPr txBox="1">
              <a:spLocks noChangeArrowheads="1"/>
            </p:cNvSpPr>
            <p:nvPr/>
          </p:nvSpPr>
          <p:spPr bwMode="auto">
            <a:xfrm rot="19800000">
              <a:off x="5247269" y="4560458"/>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30" name="Group 108"/>
            <p:cNvGrpSpPr>
              <a:grpSpLocks/>
            </p:cNvGrpSpPr>
            <p:nvPr/>
          </p:nvGrpSpPr>
          <p:grpSpPr bwMode="auto">
            <a:xfrm rot="19800000">
              <a:off x="5340077" y="4807550"/>
              <a:ext cx="405706" cy="398307"/>
              <a:chOff x="189" y="2859"/>
              <a:chExt cx="329" cy="323"/>
            </a:xfrm>
          </p:grpSpPr>
          <p:pic>
            <p:nvPicPr>
              <p:cNvPr id="34" name="Picture 109" descr="Zot_B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31" name="Group 108"/>
            <p:cNvGrpSpPr>
              <a:grpSpLocks/>
            </p:cNvGrpSpPr>
            <p:nvPr/>
          </p:nvGrpSpPr>
          <p:grpSpPr bwMode="auto">
            <a:xfrm rot="19800000">
              <a:off x="6000844" y="4454047"/>
              <a:ext cx="405707" cy="369945"/>
              <a:chOff x="189" y="2872"/>
              <a:chExt cx="329" cy="300"/>
            </a:xfrm>
          </p:grpSpPr>
          <p:pic>
            <p:nvPicPr>
              <p:cNvPr id="32" name="Picture 109" descr="Zot_Ball"/>
              <p:cNvPicPr>
                <a:picLocks noChangeAspect="1" noChangeArrowheads="1"/>
              </p:cNvPicPr>
              <p:nvPr/>
            </p:nvPicPr>
            <p:blipFill>
              <a:blip r:embed="rId13">
                <a:extLst>
                  <a:ext uri="{BEBA8EAE-BF5A-486C-A8C5-ECC9F3942E4B}">
                    <a14:imgProps xmlns:a14="http://schemas.microsoft.com/office/drawing/2010/main">
                      <a14:imgLayer r:embed="rId14">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 </a:t>
            </a:r>
            <a:r>
              <a:rPr lang="en-US" sz="2800" b="1" i="1" dirty="0" smtClean="0"/>
              <a:t>           in </a:t>
            </a:r>
            <a:r>
              <a:rPr lang="en-US" sz="2800" b="1" i="1" dirty="0" smtClean="0"/>
              <a:t>processors</a:t>
            </a:r>
            <a:endParaRPr lang="en-US" sz="2800" b="1" i="1" dirty="0"/>
          </a:p>
        </p:txBody>
      </p:sp>
      <p:grpSp>
        <p:nvGrpSpPr>
          <p:cNvPr id="191" name="Group 190"/>
          <p:cNvGrpSpPr/>
          <p:nvPr/>
        </p:nvGrpSpPr>
        <p:grpSpPr>
          <a:xfrm>
            <a:off x="69804" y="89059"/>
            <a:ext cx="1280452" cy="523220"/>
            <a:chOff x="3778217" y="1642326"/>
            <a:chExt cx="1280452" cy="523220"/>
          </a:xfrm>
        </p:grpSpPr>
        <p:sp>
          <p:nvSpPr>
            <p:cNvPr id="192" name="Text Box 26"/>
            <p:cNvSpPr txBox="1">
              <a:spLocks noChangeArrowheads="1"/>
            </p:cNvSpPr>
            <p:nvPr/>
          </p:nvSpPr>
          <p:spPr bwMode="auto">
            <a:xfrm>
              <a:off x="3778217" y="1642326"/>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193" name="Group 108"/>
            <p:cNvGrpSpPr>
              <a:grpSpLocks/>
            </p:cNvGrpSpPr>
            <p:nvPr/>
          </p:nvGrpSpPr>
          <p:grpSpPr bwMode="auto">
            <a:xfrm>
              <a:off x="3824870" y="1692399"/>
              <a:ext cx="405706" cy="398307"/>
              <a:chOff x="189" y="2859"/>
              <a:chExt cx="329" cy="323"/>
            </a:xfrm>
          </p:grpSpPr>
          <p:pic>
            <p:nvPicPr>
              <p:cNvPr id="200" name="Picture 109"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194" name="Group 108"/>
            <p:cNvGrpSpPr>
              <a:grpSpLocks/>
            </p:cNvGrpSpPr>
            <p:nvPr/>
          </p:nvGrpSpPr>
          <p:grpSpPr bwMode="auto">
            <a:xfrm>
              <a:off x="4580953" y="1718540"/>
              <a:ext cx="405707" cy="369945"/>
              <a:chOff x="189" y="2872"/>
              <a:chExt cx="329" cy="300"/>
            </a:xfrm>
          </p:grpSpPr>
          <p:pic>
            <p:nvPicPr>
              <p:cNvPr id="198" name="Picture 109" descr="Zot_Ball"/>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29895" r="29052"/>
          <a:stretch/>
        </p:blipFill>
        <p:spPr>
          <a:xfrm>
            <a:off x="161925" y="681095"/>
            <a:ext cx="4428000" cy="6411904"/>
          </a:xfrm>
          <a:prstGeom prst="rect">
            <a:avLst/>
          </a:prstGeom>
        </p:spPr>
      </p:pic>
      <p:grpSp>
        <p:nvGrpSpPr>
          <p:cNvPr id="41" name="Group 108"/>
          <p:cNvGrpSpPr>
            <a:grpSpLocks/>
          </p:cNvGrpSpPr>
          <p:nvPr/>
        </p:nvGrpSpPr>
        <p:grpSpPr bwMode="auto">
          <a:xfrm>
            <a:off x="378148" y="3132559"/>
            <a:ext cx="405706" cy="398307"/>
            <a:chOff x="189" y="2859"/>
            <a:chExt cx="329" cy="323"/>
          </a:xfrm>
        </p:grpSpPr>
        <p:pic>
          <p:nvPicPr>
            <p:cNvPr id="48" name="Picture 109"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42" name="Group 108"/>
          <p:cNvGrpSpPr>
            <a:grpSpLocks/>
          </p:cNvGrpSpPr>
          <p:nvPr/>
        </p:nvGrpSpPr>
        <p:grpSpPr bwMode="auto">
          <a:xfrm>
            <a:off x="387810" y="3518698"/>
            <a:ext cx="405707" cy="369945"/>
            <a:chOff x="189" y="2872"/>
            <a:chExt cx="329" cy="300"/>
          </a:xfrm>
        </p:grpSpPr>
        <p:pic>
          <p:nvPicPr>
            <p:cNvPr id="46" name="Picture 109" descr="Zot_Ball"/>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nvGrpSpPr>
          <p:cNvPr id="43" name="Group 108"/>
          <p:cNvGrpSpPr>
            <a:grpSpLocks/>
          </p:cNvGrpSpPr>
          <p:nvPr/>
        </p:nvGrpSpPr>
        <p:grpSpPr bwMode="auto">
          <a:xfrm>
            <a:off x="414152" y="3804507"/>
            <a:ext cx="405706" cy="408172"/>
            <a:chOff x="240" y="2851"/>
            <a:chExt cx="329" cy="331"/>
          </a:xfrm>
        </p:grpSpPr>
        <p:pic>
          <p:nvPicPr>
            <p:cNvPr id="44" name="Picture 109" descr="Zot_Ball"/>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3"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110"/>
            <p:cNvSpPr txBox="1">
              <a:spLocks noChangeArrowheads="1"/>
            </p:cNvSpPr>
            <p:nvPr/>
          </p:nvSpPr>
          <p:spPr bwMode="auto">
            <a:xfrm>
              <a:off x="240"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endParaRPr lang="en-US" sz="1800" b="1" i="1" baseline="-25000" dirty="0"/>
            </a:p>
          </p:txBody>
        </p:sp>
      </p:grpSp>
      <p:grpSp>
        <p:nvGrpSpPr>
          <p:cNvPr id="52" name="Group 108"/>
          <p:cNvGrpSpPr>
            <a:grpSpLocks/>
          </p:cNvGrpSpPr>
          <p:nvPr/>
        </p:nvGrpSpPr>
        <p:grpSpPr bwMode="auto">
          <a:xfrm>
            <a:off x="1448606" y="6226640"/>
            <a:ext cx="405706" cy="398307"/>
            <a:chOff x="189" y="2859"/>
            <a:chExt cx="329" cy="323"/>
          </a:xfrm>
        </p:grpSpPr>
        <p:pic>
          <p:nvPicPr>
            <p:cNvPr id="53" name="Picture 109"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55" name="Group 108"/>
          <p:cNvGrpSpPr>
            <a:grpSpLocks/>
          </p:cNvGrpSpPr>
          <p:nvPr/>
        </p:nvGrpSpPr>
        <p:grpSpPr bwMode="auto">
          <a:xfrm>
            <a:off x="1926320" y="6264907"/>
            <a:ext cx="405707" cy="369945"/>
            <a:chOff x="189" y="2872"/>
            <a:chExt cx="329" cy="300"/>
          </a:xfrm>
        </p:grpSpPr>
        <p:pic>
          <p:nvPicPr>
            <p:cNvPr id="56" name="Picture 109" descr="Zot_Ball"/>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nvGrpSpPr>
          <p:cNvPr id="58" name="Group 108"/>
          <p:cNvGrpSpPr>
            <a:grpSpLocks/>
          </p:cNvGrpSpPr>
          <p:nvPr/>
        </p:nvGrpSpPr>
        <p:grpSpPr bwMode="auto">
          <a:xfrm>
            <a:off x="872542" y="6216775"/>
            <a:ext cx="405706" cy="408172"/>
            <a:chOff x="240" y="2851"/>
            <a:chExt cx="329" cy="331"/>
          </a:xfrm>
        </p:grpSpPr>
        <p:pic>
          <p:nvPicPr>
            <p:cNvPr id="59" name="Picture 109" descr="Zot_Ball"/>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3"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110"/>
            <p:cNvSpPr txBox="1">
              <a:spLocks noChangeArrowheads="1"/>
            </p:cNvSpPr>
            <p:nvPr/>
          </p:nvSpPr>
          <p:spPr bwMode="auto">
            <a:xfrm>
              <a:off x="240"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endParaRPr lang="en-US" sz="1800" b="1" i="1" baseline="-25000" dirty="0"/>
            </a:p>
          </p:txBody>
        </p:sp>
      </p:grpSp>
      <p:pic>
        <p:nvPicPr>
          <p:cNvPr id="39"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460" y="3060551"/>
            <a:ext cx="6381900" cy="428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846200" y="468263"/>
            <a:ext cx="8064896" cy="5940660"/>
            <a:chOff x="-593960" y="468263"/>
            <a:chExt cx="8064896" cy="5940660"/>
          </a:xfrm>
        </p:grpSpPr>
        <p:sp>
          <p:nvSpPr>
            <p:cNvPr id="40" name="Text Box 25"/>
            <p:cNvSpPr txBox="1">
              <a:spLocks noChangeArrowheads="1"/>
            </p:cNvSpPr>
            <p:nvPr/>
          </p:nvSpPr>
          <p:spPr bwMode="auto">
            <a:xfrm>
              <a:off x="5275424" y="468263"/>
              <a:ext cx="2195512" cy="4860925"/>
            </a:xfrm>
            <a:prstGeom prst="rect">
              <a:avLst/>
            </a:prstGeom>
            <a:solidFill>
              <a:srgbClr val="FFFFCC"/>
            </a:solidFill>
            <a:ln w="28575">
              <a:solidFill>
                <a:srgbClr val="FFC000"/>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dirty="0">
                  <a:latin typeface="Courier" pitchFamily="49" charset="0"/>
                </a:rPr>
                <a:t>1) Point register with </a:t>
              </a:r>
              <a:r>
                <a:rPr lang="en-US" sz="1600" b="1" dirty="0">
                  <a:latin typeface="Courier" pitchFamily="49" charset="0"/>
                </a:rPr>
                <a:t>a</a:t>
              </a:r>
            </a:p>
            <a:p>
              <a:pPr eaLnBrk="1" hangingPunct="1"/>
              <a:r>
                <a:rPr lang="en-US" sz="1600" dirty="0">
                  <a:latin typeface="Courier" pitchFamily="49" charset="0"/>
                </a:rPr>
                <a:t>2) Take </a:t>
              </a:r>
              <a:r>
                <a:rPr lang="en-US" sz="1600" b="1" dirty="0">
                  <a:latin typeface="Courier" pitchFamily="49" charset="0"/>
                </a:rPr>
                <a:t>a</a:t>
              </a:r>
              <a:r>
                <a:rPr lang="en-US" sz="1600" dirty="0">
                  <a:latin typeface="Courier" pitchFamily="49" charset="0"/>
                </a:rPr>
                <a:t> from register</a:t>
              </a:r>
            </a:p>
            <a:p>
              <a:pPr eaLnBrk="1" hangingPunct="1"/>
              <a:r>
                <a:rPr lang="en-US" sz="1600" dirty="0">
                  <a:latin typeface="Courier" pitchFamily="49" charset="0"/>
                </a:rPr>
                <a:t>3) Address </a:t>
              </a:r>
              <a:r>
                <a:rPr lang="en-US" sz="1600" b="1" dirty="0">
                  <a:latin typeface="Courier" pitchFamily="49" charset="0"/>
                </a:rPr>
                <a:t>a</a:t>
              </a:r>
              <a:r>
                <a:rPr lang="en-US" sz="1600" dirty="0">
                  <a:latin typeface="Courier" pitchFamily="49" charset="0"/>
                </a:rPr>
                <a:t> to the ALU</a:t>
              </a:r>
            </a:p>
            <a:p>
              <a:pPr eaLnBrk="1" hangingPunct="1"/>
              <a:r>
                <a:rPr lang="en-US" sz="1600" dirty="0">
                  <a:latin typeface="Courier" pitchFamily="49" charset="0"/>
                </a:rPr>
                <a:t>4) Point register with </a:t>
              </a:r>
              <a:r>
                <a:rPr lang="en-US" sz="1600" b="1" dirty="0">
                  <a:latin typeface="Courier" pitchFamily="49" charset="0"/>
                </a:rPr>
                <a:t>b</a:t>
              </a:r>
            </a:p>
            <a:p>
              <a:pPr eaLnBrk="1" hangingPunct="1"/>
              <a:r>
                <a:rPr lang="en-US" sz="1600" dirty="0">
                  <a:latin typeface="Courier" pitchFamily="49" charset="0"/>
                </a:rPr>
                <a:t>5) Take </a:t>
              </a:r>
              <a:r>
                <a:rPr lang="en-US" sz="1600" b="1" dirty="0">
                  <a:latin typeface="Courier" pitchFamily="49" charset="0"/>
                </a:rPr>
                <a:t>b</a:t>
              </a:r>
              <a:r>
                <a:rPr lang="en-US" sz="1600" dirty="0">
                  <a:latin typeface="Courier" pitchFamily="49" charset="0"/>
                </a:rPr>
                <a:t> from register</a:t>
              </a:r>
            </a:p>
            <a:p>
              <a:pPr eaLnBrk="1" hangingPunct="1"/>
              <a:r>
                <a:rPr lang="en-US" sz="1600" dirty="0">
                  <a:latin typeface="Courier" pitchFamily="49" charset="0"/>
                </a:rPr>
                <a:t>6) Address </a:t>
              </a:r>
              <a:r>
                <a:rPr lang="en-US" sz="1600" b="1" dirty="0">
                  <a:latin typeface="Courier" pitchFamily="49" charset="0"/>
                </a:rPr>
                <a:t>b</a:t>
              </a:r>
              <a:r>
                <a:rPr lang="en-US" sz="1600" dirty="0">
                  <a:latin typeface="Courier" pitchFamily="49" charset="0"/>
                </a:rPr>
                <a:t> to the ALU</a:t>
              </a:r>
            </a:p>
            <a:p>
              <a:pPr eaLnBrk="1" hangingPunct="1"/>
              <a:r>
                <a:rPr lang="en-US" sz="1600" dirty="0">
                  <a:latin typeface="Courier" pitchFamily="49" charset="0"/>
                </a:rPr>
                <a:t>7)Take </a:t>
              </a:r>
              <a:r>
                <a:rPr lang="en-US" sz="1600" b="1" dirty="0">
                  <a:latin typeface="Courier" pitchFamily="49" charset="0"/>
                </a:rPr>
                <a:t>c</a:t>
              </a:r>
              <a:r>
                <a:rPr lang="en-US" sz="1600" dirty="0">
                  <a:latin typeface="Courier" pitchFamily="49" charset="0"/>
                </a:rPr>
                <a:t> from ALU</a:t>
              </a:r>
            </a:p>
            <a:p>
              <a:pPr eaLnBrk="1" hangingPunct="1"/>
              <a:r>
                <a:rPr lang="en-US" sz="1600" dirty="0">
                  <a:latin typeface="Courier" pitchFamily="49" charset="0"/>
                </a:rPr>
                <a:t>8) Set </a:t>
              </a:r>
              <a:r>
                <a:rPr lang="en-US" sz="1600" b="1" dirty="0">
                  <a:latin typeface="Courier" pitchFamily="49" charset="0"/>
                </a:rPr>
                <a:t>c</a:t>
              </a:r>
              <a:r>
                <a:rPr lang="en-US" sz="1600" dirty="0">
                  <a:latin typeface="Courier" pitchFamily="49" charset="0"/>
                </a:rPr>
                <a:t> into stack</a:t>
              </a:r>
            </a:p>
            <a:p>
              <a:pPr eaLnBrk="1" hangingPunct="1"/>
              <a:r>
                <a:rPr lang="en-US" sz="1600" dirty="0">
                  <a:latin typeface="Courier" pitchFamily="49" charset="0"/>
                </a:rPr>
                <a:t>9)Pop the stack</a:t>
              </a:r>
            </a:p>
            <a:p>
              <a:pPr eaLnBrk="1" hangingPunct="1"/>
              <a:r>
                <a:rPr lang="it-IT" sz="1600" dirty="0">
                  <a:latin typeface="Courier" pitchFamily="49" charset="0"/>
                </a:rPr>
                <a:t>...</a:t>
              </a:r>
            </a:p>
            <a:p>
              <a:pPr eaLnBrk="1" hangingPunct="1"/>
              <a:r>
                <a:rPr lang="it-IT" sz="1600" dirty="0">
                  <a:latin typeface="Courier" pitchFamily="49" charset="0"/>
                </a:rPr>
                <a:t>n) ...</a:t>
              </a:r>
              <a:endParaRPr lang="en-US" sz="1600" dirty="0">
                <a:latin typeface="Courier" pitchFamily="49" charset="0"/>
              </a:endParaRPr>
            </a:p>
          </p:txBody>
        </p:sp>
        <p:sp>
          <p:nvSpPr>
            <p:cNvPr id="61" name="Oval 60"/>
            <p:cNvSpPr/>
            <p:nvPr/>
          </p:nvSpPr>
          <p:spPr bwMode="auto">
            <a:xfrm>
              <a:off x="-593960" y="5868863"/>
              <a:ext cx="1521410" cy="540060"/>
            </a:xfrm>
            <a:prstGeom prst="ellipse">
              <a:avLst/>
            </a:prstGeom>
            <a:noFill/>
            <a:ln w="28575"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cxnSp>
          <p:nvCxnSpPr>
            <p:cNvPr id="62" name="Straight Connector 61"/>
            <p:cNvCxnSpPr>
              <a:stCxn id="61" idx="1"/>
            </p:cNvCxnSpPr>
            <p:nvPr/>
          </p:nvCxnSpPr>
          <p:spPr bwMode="auto">
            <a:xfrm flipV="1">
              <a:off x="-371155" y="468263"/>
              <a:ext cx="5646579" cy="5479690"/>
            </a:xfrm>
            <a:prstGeom prst="line">
              <a:avLst/>
            </a:prstGeom>
            <a:solidFill>
              <a:schemeClr val="accent1"/>
            </a:solidFill>
            <a:ln w="28575" cap="flat" cmpd="sng" algn="ctr">
              <a:solidFill>
                <a:srgbClr val="FFC000"/>
              </a:solidFill>
              <a:prstDash val="dash"/>
              <a:round/>
              <a:headEnd type="none" w="med" len="med"/>
              <a:tailEnd type="none" w="med" len="med"/>
            </a:ln>
            <a:effectLst/>
          </p:spPr>
        </p:cxnSp>
        <p:cxnSp>
          <p:nvCxnSpPr>
            <p:cNvPr id="63" name="Straight Connector 62"/>
            <p:cNvCxnSpPr>
              <a:stCxn id="61" idx="6"/>
            </p:cNvCxnSpPr>
            <p:nvPr/>
          </p:nvCxnSpPr>
          <p:spPr bwMode="auto">
            <a:xfrm flipV="1">
              <a:off x="927450" y="5329188"/>
              <a:ext cx="4347974" cy="809705"/>
            </a:xfrm>
            <a:prstGeom prst="line">
              <a:avLst/>
            </a:prstGeom>
            <a:solidFill>
              <a:schemeClr val="accent1"/>
            </a:solidFill>
            <a:ln w="28575" cap="flat" cmpd="sng" algn="ctr">
              <a:solidFill>
                <a:srgbClr val="FFC000"/>
              </a:solidFill>
              <a:prstDash val="dash"/>
              <a:round/>
              <a:headEnd type="none" w="med" len="med"/>
              <a:tailEnd type="none" w="med" len="med"/>
            </a:ln>
            <a:effectLst/>
          </p:spPr>
        </p:cxnSp>
      </p:grpSp>
      <p:grpSp>
        <p:nvGrpSpPr>
          <p:cNvPr id="18" name="Group 17"/>
          <p:cNvGrpSpPr/>
          <p:nvPr/>
        </p:nvGrpSpPr>
        <p:grpSpPr>
          <a:xfrm>
            <a:off x="5969029" y="540271"/>
            <a:ext cx="3795902" cy="4487790"/>
            <a:chOff x="5969029" y="540271"/>
            <a:chExt cx="3795902" cy="4487790"/>
          </a:xfrm>
        </p:grpSpPr>
        <p:grpSp>
          <p:nvGrpSpPr>
            <p:cNvPr id="13" name="Group 12"/>
            <p:cNvGrpSpPr/>
            <p:nvPr/>
          </p:nvGrpSpPr>
          <p:grpSpPr>
            <a:xfrm>
              <a:off x="5969029" y="540271"/>
              <a:ext cx="3795902" cy="4487790"/>
              <a:chOff x="5969029" y="540271"/>
              <a:chExt cx="3795902" cy="4487790"/>
            </a:xfrm>
          </p:grpSpPr>
          <p:sp>
            <p:nvSpPr>
              <p:cNvPr id="9" name="Curved Down Arrow 8"/>
              <p:cNvSpPr/>
              <p:nvPr/>
            </p:nvSpPr>
            <p:spPr bwMode="auto">
              <a:xfrm rot="5400000">
                <a:off x="6776629" y="2039759"/>
                <a:ext cx="4258673" cy="1717931"/>
              </a:xfrm>
              <a:prstGeom prst="curvedDownArrow">
                <a:avLst>
                  <a:gd name="adj1" fmla="val 18255"/>
                  <a:gd name="adj2" fmla="val 50000"/>
                  <a:gd name="adj3" fmla="val 25428"/>
                </a:avLst>
              </a:prstGeom>
              <a:solidFill>
                <a:srgbClr val="FFC000">
                  <a:alpha val="62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sp>
            <p:nvSpPr>
              <p:cNvPr id="64" name="Curved Down Arrow 63"/>
              <p:cNvSpPr/>
              <p:nvPr/>
            </p:nvSpPr>
            <p:spPr bwMode="auto">
              <a:xfrm rot="16200000">
                <a:off x="4698658" y="1810642"/>
                <a:ext cx="4258673" cy="1717931"/>
              </a:xfrm>
              <a:prstGeom prst="curvedDownArrow">
                <a:avLst>
                  <a:gd name="adj1" fmla="val 18255"/>
                  <a:gd name="adj2" fmla="val 50000"/>
                  <a:gd name="adj3" fmla="val 25428"/>
                </a:avLst>
              </a:prstGeom>
              <a:solidFill>
                <a:srgbClr val="FFC000">
                  <a:alpha val="62000"/>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grpSp>
        <p:sp>
          <p:nvSpPr>
            <p:cNvPr id="17" name="TextBox 16"/>
            <p:cNvSpPr txBox="1"/>
            <p:nvPr/>
          </p:nvSpPr>
          <p:spPr>
            <a:xfrm rot="17778570">
              <a:off x="5782279" y="2487035"/>
              <a:ext cx="3903378"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Many clock cycles</a:t>
              </a:r>
              <a:endParaRPr lang="en-US" sz="3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267159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137" t="18159" r="10602" b="15179"/>
          <a:stretch/>
        </p:blipFill>
        <p:spPr>
          <a:xfrm>
            <a:off x="2178146" y="2142577"/>
            <a:ext cx="6012870" cy="3726286"/>
          </a:xfrm>
          <a:prstGeom prst="rect">
            <a:avLst/>
          </a:prstGeom>
        </p:spPr>
      </p:pic>
      <p:sp>
        <p:nvSpPr>
          <p:cNvPr id="33795" name="Rectangle 28"/>
          <p:cNvSpPr>
            <a:spLocks noChangeArrowheads="1"/>
          </p:cNvSpPr>
          <p:nvPr/>
        </p:nvSpPr>
        <p:spPr bwMode="auto">
          <a:xfrm>
            <a:off x="306388" y="827088"/>
            <a:ext cx="10080625" cy="1045331"/>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smtClean="0"/>
              <a:t>An answer: programming a circuit (NOT a processor) to perform the operations we need on the data flow. A programmable circuit is nowadays available in the form of a Field Programmable Gate Array, </a:t>
            </a:r>
            <a:r>
              <a:rPr lang="en-US" b="1" i="1" dirty="0" smtClean="0"/>
              <a:t>FPGA</a:t>
            </a:r>
            <a:r>
              <a:rPr lang="en-US" dirty="0" smtClean="0"/>
              <a:t>.</a:t>
            </a:r>
            <a:endParaRPr lang="en-US" dirty="0"/>
          </a:p>
        </p:txBody>
      </p:sp>
      <p:sp>
        <p:nvSpPr>
          <p:cNvPr id="27" name="Line 124"/>
          <p:cNvSpPr>
            <a:spLocks noChangeShapeType="1"/>
          </p:cNvSpPr>
          <p:nvPr/>
        </p:nvSpPr>
        <p:spPr bwMode="auto">
          <a:xfrm>
            <a:off x="1926320" y="1188343"/>
            <a:ext cx="439248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8" name="Group 27"/>
          <p:cNvGrpSpPr/>
          <p:nvPr/>
        </p:nvGrpSpPr>
        <p:grpSpPr>
          <a:xfrm>
            <a:off x="558168" y="3221561"/>
            <a:ext cx="2111279" cy="229370"/>
            <a:chOff x="3667469" y="994977"/>
            <a:chExt cx="2111279" cy="229370"/>
          </a:xfrm>
        </p:grpSpPr>
        <p:pic>
          <p:nvPicPr>
            <p:cNvPr id="29" name="Picture 4"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3347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3149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26350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6548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9749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3"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2951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548002" y="2797601"/>
            <a:ext cx="2103255" cy="234628"/>
            <a:chOff x="3657303" y="571017"/>
            <a:chExt cx="2103255" cy="234628"/>
          </a:xfrm>
        </p:grpSpPr>
        <p:grpSp>
          <p:nvGrpSpPr>
            <p:cNvPr id="38" name="Group 37"/>
            <p:cNvGrpSpPr/>
            <p:nvPr/>
          </p:nvGrpSpPr>
          <p:grpSpPr>
            <a:xfrm>
              <a:off x="3915280" y="571017"/>
              <a:ext cx="1845278" cy="229370"/>
              <a:chOff x="3138591" y="6732959"/>
              <a:chExt cx="1845278" cy="229370"/>
            </a:xfrm>
          </p:grpSpPr>
          <p:pic>
            <p:nvPicPr>
              <p:cNvPr id="40" name="Picture 10"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70603"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5"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404597"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202615"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8"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6862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1"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34632"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57303"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545211" y="4459043"/>
            <a:ext cx="2111279" cy="229370"/>
            <a:chOff x="3667469" y="994977"/>
            <a:chExt cx="2111279" cy="229370"/>
          </a:xfrm>
        </p:grpSpPr>
        <p:pic>
          <p:nvPicPr>
            <p:cNvPr id="48" name="Picture 4"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45955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8"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3149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00240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1"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2228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5164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52951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6" name="Group 55"/>
          <p:cNvGrpSpPr/>
          <p:nvPr/>
        </p:nvGrpSpPr>
        <p:grpSpPr>
          <a:xfrm>
            <a:off x="548002" y="4891091"/>
            <a:ext cx="2103255" cy="234628"/>
            <a:chOff x="3657303" y="571017"/>
            <a:chExt cx="2103255" cy="234628"/>
          </a:xfrm>
        </p:grpSpPr>
        <p:grpSp>
          <p:nvGrpSpPr>
            <p:cNvPr id="57" name="Group 56"/>
            <p:cNvGrpSpPr/>
            <p:nvPr/>
          </p:nvGrpSpPr>
          <p:grpSpPr>
            <a:xfrm>
              <a:off x="3657303" y="571017"/>
              <a:ext cx="2103255" cy="229370"/>
              <a:chOff x="2880614" y="6732959"/>
              <a:chExt cx="2103255" cy="229370"/>
            </a:xfrm>
          </p:grpSpPr>
          <p:pic>
            <p:nvPicPr>
              <p:cNvPr id="59" name="Picture 10"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4"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76758"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5"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404597"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80614"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8"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6862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1"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34632"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 name="Picture 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46600"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 name="Group 103"/>
          <p:cNvGrpSpPr/>
          <p:nvPr/>
        </p:nvGrpSpPr>
        <p:grpSpPr>
          <a:xfrm>
            <a:off x="8010996" y="2789513"/>
            <a:ext cx="2049437" cy="229370"/>
            <a:chOff x="3667469" y="994977"/>
            <a:chExt cx="2049437" cy="229370"/>
          </a:xfrm>
        </p:grpSpPr>
        <p:pic>
          <p:nvPicPr>
            <p:cNvPr id="105" name="Picture 4"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6234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8"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1843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1158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1"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2228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6361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3"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4676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 name="Group 112"/>
          <p:cNvGrpSpPr/>
          <p:nvPr/>
        </p:nvGrpSpPr>
        <p:grpSpPr>
          <a:xfrm>
            <a:off x="8013787" y="3221561"/>
            <a:ext cx="2046646" cy="234628"/>
            <a:chOff x="3657303" y="571017"/>
            <a:chExt cx="2046646" cy="234628"/>
          </a:xfrm>
        </p:grpSpPr>
        <p:grpSp>
          <p:nvGrpSpPr>
            <p:cNvPr id="114" name="Group 113"/>
            <p:cNvGrpSpPr/>
            <p:nvPr/>
          </p:nvGrpSpPr>
          <p:grpSpPr>
            <a:xfrm>
              <a:off x="3657303" y="571017"/>
              <a:ext cx="2046646" cy="229370"/>
              <a:chOff x="2880614" y="6732959"/>
              <a:chExt cx="2046646" cy="229370"/>
            </a:xfrm>
          </p:grpSpPr>
          <p:pic>
            <p:nvPicPr>
              <p:cNvPr id="116" name="Picture 10"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4"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76758"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5"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6991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1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80614"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8"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25995"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21"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678023"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5" name="Picture 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97363"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 name="Group 122"/>
          <p:cNvGrpSpPr/>
          <p:nvPr/>
        </p:nvGrpSpPr>
        <p:grpSpPr>
          <a:xfrm>
            <a:off x="8010996" y="4500305"/>
            <a:ext cx="2049437" cy="229370"/>
            <a:chOff x="3667469" y="994977"/>
            <a:chExt cx="2049437" cy="229370"/>
          </a:xfrm>
        </p:grpSpPr>
        <p:pic>
          <p:nvPicPr>
            <p:cNvPr id="124" name="Picture 4"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1949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966404"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6234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8"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1843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1158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1"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2"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7152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13"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4676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2" name="Group 131"/>
          <p:cNvGrpSpPr/>
          <p:nvPr/>
        </p:nvGrpSpPr>
        <p:grpSpPr>
          <a:xfrm>
            <a:off x="8013787" y="4932353"/>
            <a:ext cx="2046646" cy="234628"/>
            <a:chOff x="3657303" y="571017"/>
            <a:chExt cx="2046646" cy="234628"/>
          </a:xfrm>
        </p:grpSpPr>
        <p:grpSp>
          <p:nvGrpSpPr>
            <p:cNvPr id="133" name="Group 132"/>
            <p:cNvGrpSpPr/>
            <p:nvPr/>
          </p:nvGrpSpPr>
          <p:grpSpPr>
            <a:xfrm>
              <a:off x="3657303" y="571017"/>
              <a:ext cx="1794618" cy="229370"/>
              <a:chOff x="2880614" y="6732959"/>
              <a:chExt cx="1794618" cy="229370"/>
            </a:xfrm>
          </p:grpSpPr>
          <p:pic>
            <p:nvPicPr>
              <p:cNvPr id="135" name="Picture 10"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4"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76758"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5"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66991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880614"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8"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425995"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21" descr="sy0025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417883"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4" name="Picture 7"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454712"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ight Arrow 3"/>
          <p:cNvSpPr/>
          <p:nvPr/>
        </p:nvSpPr>
        <p:spPr bwMode="auto">
          <a:xfrm>
            <a:off x="904922" y="3672619"/>
            <a:ext cx="1057402" cy="540060"/>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sp>
        <p:nvSpPr>
          <p:cNvPr id="143" name="Right Arrow 142"/>
          <p:cNvSpPr/>
          <p:nvPr/>
        </p:nvSpPr>
        <p:spPr bwMode="auto">
          <a:xfrm>
            <a:off x="8429758" y="3672619"/>
            <a:ext cx="1057402" cy="540060"/>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sp>
        <p:nvSpPr>
          <p:cNvPr id="144" name="Rectangle 28"/>
          <p:cNvSpPr>
            <a:spLocks noChangeArrowheads="1"/>
          </p:cNvSpPr>
          <p:nvPr/>
        </p:nvSpPr>
        <p:spPr bwMode="auto">
          <a:xfrm>
            <a:off x="291269" y="6011664"/>
            <a:ext cx="10080625" cy="1045331"/>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smtClean="0"/>
              <a:t>An FPGA parses input data and provides output data, just like a processor, but without running a program! The program is actually “hardwired” into the FPGA itself: this drastically improves speed, at the cost of flexibility.</a:t>
            </a:r>
            <a:endParaRPr lang="en-US" dirty="0"/>
          </a:p>
        </p:txBody>
      </p:sp>
      <p:sp>
        <p:nvSpPr>
          <p:cNvPr id="145" name="Line 124"/>
          <p:cNvSpPr>
            <a:spLocks noChangeShapeType="1"/>
          </p:cNvSpPr>
          <p:nvPr/>
        </p:nvSpPr>
        <p:spPr bwMode="auto">
          <a:xfrm>
            <a:off x="1968764" y="6660951"/>
            <a:ext cx="406201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 </a:t>
            </a:r>
            <a:r>
              <a:rPr lang="en-US" sz="2800" b="1" i="1" dirty="0" smtClean="0"/>
              <a:t>           in </a:t>
            </a:r>
            <a:r>
              <a:rPr lang="en-US" sz="2800" b="1" i="1" dirty="0" smtClean="0"/>
              <a:t>FPGAs - 1</a:t>
            </a:r>
            <a:endParaRPr lang="en-US" sz="2800" b="1" i="1" dirty="0"/>
          </a:p>
        </p:txBody>
      </p:sp>
      <p:grpSp>
        <p:nvGrpSpPr>
          <p:cNvPr id="147" name="Group 146"/>
          <p:cNvGrpSpPr/>
          <p:nvPr/>
        </p:nvGrpSpPr>
        <p:grpSpPr>
          <a:xfrm>
            <a:off x="69804" y="89059"/>
            <a:ext cx="1280452" cy="523220"/>
            <a:chOff x="3778217" y="1642326"/>
            <a:chExt cx="1280452" cy="523220"/>
          </a:xfrm>
        </p:grpSpPr>
        <p:sp>
          <p:nvSpPr>
            <p:cNvPr id="148" name="Text Box 26"/>
            <p:cNvSpPr txBox="1">
              <a:spLocks noChangeArrowheads="1"/>
            </p:cNvSpPr>
            <p:nvPr/>
          </p:nvSpPr>
          <p:spPr bwMode="auto">
            <a:xfrm>
              <a:off x="3778217" y="1642326"/>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149" name="Group 108"/>
            <p:cNvGrpSpPr>
              <a:grpSpLocks/>
            </p:cNvGrpSpPr>
            <p:nvPr/>
          </p:nvGrpSpPr>
          <p:grpSpPr bwMode="auto">
            <a:xfrm>
              <a:off x="3824870" y="1692399"/>
              <a:ext cx="405706" cy="398307"/>
              <a:chOff x="189" y="2859"/>
              <a:chExt cx="329" cy="323"/>
            </a:xfrm>
          </p:grpSpPr>
          <p:pic>
            <p:nvPicPr>
              <p:cNvPr id="153" name="Picture 109" descr="Zot_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150" name="Group 108"/>
            <p:cNvGrpSpPr>
              <a:grpSpLocks/>
            </p:cNvGrpSpPr>
            <p:nvPr/>
          </p:nvGrpSpPr>
          <p:grpSpPr bwMode="auto">
            <a:xfrm>
              <a:off x="4580953" y="1718540"/>
              <a:ext cx="405707" cy="369945"/>
              <a:chOff x="189" y="2872"/>
              <a:chExt cx="329" cy="300"/>
            </a:xfrm>
          </p:grpSpPr>
          <p:pic>
            <p:nvPicPr>
              <p:cNvPr id="151" name="Picture 109" descr="Zot_Ball"/>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spTree>
    <p:extLst>
      <p:ext uri="{BB962C8B-B14F-4D97-AF65-F5344CB8AC3E}">
        <p14:creationId xmlns:p14="http://schemas.microsoft.com/office/powerpoint/2010/main" val="289916458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3" y="3816350"/>
            <a:ext cx="1801812"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2"/>
          <p:cNvSpPr txBox="1">
            <a:spLocks noChangeArrowheads="1"/>
          </p:cNvSpPr>
          <p:nvPr/>
        </p:nvSpPr>
        <p:spPr bwMode="auto">
          <a:xfrm>
            <a:off x="161925" y="71438"/>
            <a:ext cx="2663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What DAQ </a:t>
            </a:r>
            <a:r>
              <a:rPr lang="en-US" sz="2800" b="1" i="1" dirty="0" smtClean="0"/>
              <a:t>is</a:t>
            </a:r>
            <a:endParaRPr lang="en-US" sz="2800" b="1" i="1" dirty="0"/>
          </a:p>
        </p:txBody>
      </p:sp>
      <p:pic>
        <p:nvPicPr>
          <p:cNvPr id="5124" name="Picture 10" descr="j02909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873989">
            <a:off x="1913732" y="1235869"/>
            <a:ext cx="15113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1"/>
          <p:cNvSpPr>
            <a:spLocks noChangeArrowheads="1"/>
          </p:cNvSpPr>
          <p:nvPr/>
        </p:nvSpPr>
        <p:spPr bwMode="auto">
          <a:xfrm>
            <a:off x="306388" y="5545138"/>
            <a:ext cx="10080625" cy="140335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cs typeface="Times New Roman" pitchFamily="18" charset="0"/>
              </a:rPr>
              <a:t>The above example should give an idea of which place a DAQ system takes into an experimental chain. The DAQ system has to codify and transport the information from the sensor to the analysis system. Codification implies both transmission and, if necessary, elaboration (think to eyes neurons!)</a:t>
            </a:r>
          </a:p>
        </p:txBody>
      </p:sp>
      <p:pic>
        <p:nvPicPr>
          <p:cNvPr id="5126" name="Picture 13" descr="j03320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225" y="1260475"/>
            <a:ext cx="10477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4" descr="j03595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3663" y="1476375"/>
            <a:ext cx="12922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5" descr="j028128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4425" y="1692275"/>
            <a:ext cx="12969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6" descr="j019783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7138" y="1655763"/>
            <a:ext cx="118903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8"/>
          <p:cNvSpPr txBox="1">
            <a:spLocks noChangeArrowheads="1"/>
          </p:cNvSpPr>
          <p:nvPr/>
        </p:nvSpPr>
        <p:spPr bwMode="auto">
          <a:xfrm>
            <a:off x="593725" y="3078163"/>
            <a:ext cx="1063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t>Entity to</a:t>
            </a:r>
          </a:p>
          <a:p>
            <a:pPr algn="ctr" eaLnBrk="1" hangingPunct="1"/>
            <a:r>
              <a:rPr lang="en-US"/>
              <a:t>measure</a:t>
            </a:r>
          </a:p>
        </p:txBody>
      </p:sp>
      <p:sp>
        <p:nvSpPr>
          <p:cNvPr id="5131" name="Text Box 19"/>
          <p:cNvSpPr txBox="1">
            <a:spLocks noChangeArrowheads="1"/>
          </p:cNvSpPr>
          <p:nvPr/>
        </p:nvSpPr>
        <p:spPr bwMode="auto">
          <a:xfrm>
            <a:off x="2033588" y="3275013"/>
            <a:ext cx="105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Detector</a:t>
            </a:r>
            <a:endParaRPr lang="en-US"/>
          </a:p>
        </p:txBody>
      </p:sp>
      <p:sp>
        <p:nvSpPr>
          <p:cNvPr id="5132" name="Text Box 20"/>
          <p:cNvSpPr txBox="1">
            <a:spLocks noChangeArrowheads="1"/>
          </p:cNvSpPr>
          <p:nvPr/>
        </p:nvSpPr>
        <p:spPr bwMode="auto">
          <a:xfrm>
            <a:off x="3627438" y="2771775"/>
            <a:ext cx="14652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t>Signal</a:t>
            </a:r>
          </a:p>
          <a:p>
            <a:pPr algn="ctr" eaLnBrk="1" hangingPunct="1"/>
            <a:r>
              <a:rPr lang="en-US"/>
              <a:t>conditioning</a:t>
            </a:r>
          </a:p>
        </p:txBody>
      </p:sp>
      <p:sp>
        <p:nvSpPr>
          <p:cNvPr id="5133" name="Text Box 21"/>
          <p:cNvSpPr txBox="1">
            <a:spLocks noChangeArrowheads="1"/>
          </p:cNvSpPr>
          <p:nvPr/>
        </p:nvSpPr>
        <p:spPr bwMode="auto">
          <a:xfrm>
            <a:off x="7181850" y="2952750"/>
            <a:ext cx="1811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Data processing</a:t>
            </a:r>
          </a:p>
        </p:txBody>
      </p:sp>
      <p:sp>
        <p:nvSpPr>
          <p:cNvPr id="5134" name="Text Box 22"/>
          <p:cNvSpPr txBox="1">
            <a:spLocks noChangeArrowheads="1"/>
          </p:cNvSpPr>
          <p:nvPr/>
        </p:nvSpPr>
        <p:spPr bwMode="auto">
          <a:xfrm>
            <a:off x="9001125" y="2952750"/>
            <a:ext cx="1458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Data storage</a:t>
            </a:r>
          </a:p>
        </p:txBody>
      </p:sp>
      <p:sp>
        <p:nvSpPr>
          <p:cNvPr id="5135" name="Line 23"/>
          <p:cNvSpPr>
            <a:spLocks noChangeShapeType="1"/>
          </p:cNvSpPr>
          <p:nvPr/>
        </p:nvSpPr>
        <p:spPr bwMode="auto">
          <a:xfrm>
            <a:off x="1709738" y="1296988"/>
            <a:ext cx="865187" cy="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136" name="Line 24"/>
          <p:cNvSpPr>
            <a:spLocks noChangeShapeType="1"/>
          </p:cNvSpPr>
          <p:nvPr/>
        </p:nvSpPr>
        <p:spPr bwMode="auto">
          <a:xfrm>
            <a:off x="1674813" y="2771775"/>
            <a:ext cx="865187" cy="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137" name="Line 25"/>
          <p:cNvSpPr>
            <a:spLocks noChangeShapeType="1"/>
          </p:cNvSpPr>
          <p:nvPr/>
        </p:nvSpPr>
        <p:spPr bwMode="auto">
          <a:xfrm>
            <a:off x="2609850" y="1296988"/>
            <a:ext cx="1584325" cy="719137"/>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5138" name="Line 26"/>
          <p:cNvSpPr>
            <a:spLocks noChangeShapeType="1"/>
          </p:cNvSpPr>
          <p:nvPr/>
        </p:nvSpPr>
        <p:spPr bwMode="auto">
          <a:xfrm flipV="1">
            <a:off x="2574925" y="2016125"/>
            <a:ext cx="1619250" cy="75565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pic>
        <p:nvPicPr>
          <p:cNvPr id="5139" name="Picture 29" descr="Neur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5263" y="1655763"/>
            <a:ext cx="20161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Rectangle 30"/>
          <p:cNvSpPr>
            <a:spLocks noChangeArrowheads="1"/>
          </p:cNvSpPr>
          <p:nvPr/>
        </p:nvSpPr>
        <p:spPr bwMode="auto">
          <a:xfrm>
            <a:off x="5564188" y="2771775"/>
            <a:ext cx="1366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1042988"/>
            <a:r>
              <a:rPr lang="en-US"/>
              <a:t>Data</a:t>
            </a:r>
          </a:p>
          <a:p>
            <a:pPr algn="ctr" defTabSz="1042988"/>
            <a:r>
              <a:rPr lang="en-US"/>
              <a:t>Acquisition</a:t>
            </a:r>
          </a:p>
        </p:txBody>
      </p:sp>
      <p:grpSp>
        <p:nvGrpSpPr>
          <p:cNvPr id="5141" name="Group 55"/>
          <p:cNvGrpSpPr>
            <a:grpSpLocks/>
          </p:cNvGrpSpPr>
          <p:nvPr/>
        </p:nvGrpSpPr>
        <p:grpSpPr bwMode="auto">
          <a:xfrm>
            <a:off x="558800" y="4572000"/>
            <a:ext cx="900113" cy="288925"/>
            <a:chOff x="646" y="2608"/>
            <a:chExt cx="3176" cy="454"/>
          </a:xfrm>
        </p:grpSpPr>
        <p:sp>
          <p:nvSpPr>
            <p:cNvPr id="5151" name="Arc 36"/>
            <p:cNvSpPr>
              <a:spLocks/>
            </p:cNvSpPr>
            <p:nvPr/>
          </p:nvSpPr>
          <p:spPr bwMode="auto">
            <a:xfrm flipV="1">
              <a:off x="646" y="2835"/>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2" name="Arc 40"/>
            <p:cNvSpPr>
              <a:spLocks/>
            </p:cNvSpPr>
            <p:nvPr/>
          </p:nvSpPr>
          <p:spPr bwMode="auto">
            <a:xfrm rot="10800000" flipV="1">
              <a:off x="873" y="2608"/>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3" name="Arc 41"/>
            <p:cNvSpPr>
              <a:spLocks/>
            </p:cNvSpPr>
            <p:nvPr/>
          </p:nvSpPr>
          <p:spPr bwMode="auto">
            <a:xfrm rot="16200000" flipV="1">
              <a:off x="1100" y="2608"/>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4" name="Arc 42"/>
            <p:cNvSpPr>
              <a:spLocks/>
            </p:cNvSpPr>
            <p:nvPr/>
          </p:nvSpPr>
          <p:spPr bwMode="auto">
            <a:xfrm rot="5400000" flipV="1">
              <a:off x="1327" y="2835"/>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5" name="Arc 43"/>
            <p:cNvSpPr>
              <a:spLocks/>
            </p:cNvSpPr>
            <p:nvPr/>
          </p:nvSpPr>
          <p:spPr bwMode="auto">
            <a:xfrm flipV="1">
              <a:off x="1553" y="2835"/>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6" name="Arc 44"/>
            <p:cNvSpPr>
              <a:spLocks/>
            </p:cNvSpPr>
            <p:nvPr/>
          </p:nvSpPr>
          <p:spPr bwMode="auto">
            <a:xfrm rot="10800000" flipV="1">
              <a:off x="1780" y="2608"/>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7" name="Arc 45"/>
            <p:cNvSpPr>
              <a:spLocks/>
            </p:cNvSpPr>
            <p:nvPr/>
          </p:nvSpPr>
          <p:spPr bwMode="auto">
            <a:xfrm rot="16200000" flipV="1">
              <a:off x="2007" y="2608"/>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8" name="Arc 46"/>
            <p:cNvSpPr>
              <a:spLocks/>
            </p:cNvSpPr>
            <p:nvPr/>
          </p:nvSpPr>
          <p:spPr bwMode="auto">
            <a:xfrm rot="5400000" flipV="1">
              <a:off x="2234" y="2835"/>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59" name="Arc 47"/>
            <p:cNvSpPr>
              <a:spLocks/>
            </p:cNvSpPr>
            <p:nvPr/>
          </p:nvSpPr>
          <p:spPr bwMode="auto">
            <a:xfrm flipV="1">
              <a:off x="2460" y="2835"/>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60" name="Arc 48"/>
            <p:cNvSpPr>
              <a:spLocks/>
            </p:cNvSpPr>
            <p:nvPr/>
          </p:nvSpPr>
          <p:spPr bwMode="auto">
            <a:xfrm rot="10800000" flipV="1">
              <a:off x="2687" y="2608"/>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61" name="Arc 49"/>
            <p:cNvSpPr>
              <a:spLocks/>
            </p:cNvSpPr>
            <p:nvPr/>
          </p:nvSpPr>
          <p:spPr bwMode="auto">
            <a:xfrm rot="16200000" flipV="1">
              <a:off x="2914" y="2608"/>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62" name="Arc 50"/>
            <p:cNvSpPr>
              <a:spLocks/>
            </p:cNvSpPr>
            <p:nvPr/>
          </p:nvSpPr>
          <p:spPr bwMode="auto">
            <a:xfrm rot="5400000" flipV="1">
              <a:off x="3141" y="2835"/>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63" name="Arc 51"/>
            <p:cNvSpPr>
              <a:spLocks/>
            </p:cNvSpPr>
            <p:nvPr/>
          </p:nvSpPr>
          <p:spPr bwMode="auto">
            <a:xfrm flipV="1">
              <a:off x="3368" y="2835"/>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64" name="Arc 52"/>
            <p:cNvSpPr>
              <a:spLocks/>
            </p:cNvSpPr>
            <p:nvPr/>
          </p:nvSpPr>
          <p:spPr bwMode="auto">
            <a:xfrm rot="10800000" flipV="1">
              <a:off x="3595" y="2608"/>
              <a:ext cx="227" cy="22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sp>
        <p:nvSpPr>
          <p:cNvPr id="5142" name="Text Box 56"/>
          <p:cNvSpPr txBox="1">
            <a:spLocks noChangeArrowheads="1"/>
          </p:cNvSpPr>
          <p:nvPr/>
        </p:nvSpPr>
        <p:spPr bwMode="auto">
          <a:xfrm>
            <a:off x="774700" y="3779838"/>
            <a:ext cx="43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l-GR" sz="3600">
                <a:solidFill>
                  <a:srgbClr val="003399"/>
                </a:solidFill>
                <a:cs typeface="Times New Roman" pitchFamily="18" charset="0"/>
              </a:rPr>
              <a:t>γ</a:t>
            </a:r>
          </a:p>
        </p:txBody>
      </p:sp>
      <p:pic>
        <p:nvPicPr>
          <p:cNvPr id="5144" name="Picture 58" descr="NMOS_Sensor_Circuit_150DPI"/>
          <p:cNvPicPr>
            <a:picLocks noChangeAspect="1" noChangeArrowheads="1"/>
          </p:cNvPicPr>
          <p:nvPr/>
        </p:nvPicPr>
        <p:blipFill>
          <a:blip r:embed="rId10">
            <a:extLst>
              <a:ext uri="{28A0092B-C50C-407E-A947-70E740481C1C}">
                <a14:useLocalDpi xmlns:a14="http://schemas.microsoft.com/office/drawing/2010/main" val="0"/>
              </a:ext>
            </a:extLst>
          </a:blip>
          <a:srcRect r="25174"/>
          <a:stretch>
            <a:fillRect/>
          </a:stretch>
        </p:blipFill>
        <p:spPr bwMode="auto">
          <a:xfrm>
            <a:off x="3503613" y="3779838"/>
            <a:ext cx="19145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59" descr="j039843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55100" y="3779838"/>
            <a:ext cx="117475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61" descr="j039843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61238" y="3779838"/>
            <a:ext cx="12763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Oval 62"/>
          <p:cNvSpPr>
            <a:spLocks noChangeArrowheads="1"/>
          </p:cNvSpPr>
          <p:nvPr/>
        </p:nvSpPr>
        <p:spPr bwMode="auto">
          <a:xfrm>
            <a:off x="5454650" y="2771775"/>
            <a:ext cx="1620838" cy="82867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48" name="Line 64"/>
          <p:cNvSpPr>
            <a:spLocks noChangeShapeType="1"/>
          </p:cNvSpPr>
          <p:nvPr/>
        </p:nvSpPr>
        <p:spPr bwMode="auto">
          <a:xfrm>
            <a:off x="701675" y="6805613"/>
            <a:ext cx="10445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49" name="Line 65"/>
          <p:cNvSpPr>
            <a:spLocks noChangeShapeType="1"/>
          </p:cNvSpPr>
          <p:nvPr/>
        </p:nvSpPr>
        <p:spPr bwMode="auto">
          <a:xfrm>
            <a:off x="4122738" y="6516688"/>
            <a:ext cx="122396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50" name="AutoShape 66"/>
          <p:cNvSpPr>
            <a:spLocks noChangeArrowheads="1"/>
          </p:cNvSpPr>
          <p:nvPr/>
        </p:nvSpPr>
        <p:spPr bwMode="auto">
          <a:xfrm>
            <a:off x="4338638" y="827088"/>
            <a:ext cx="4140200" cy="720725"/>
          </a:xfrm>
          <a:prstGeom prst="wedgeRoundRectCallout">
            <a:avLst>
              <a:gd name="adj1" fmla="val -88421"/>
              <a:gd name="adj2" fmla="val 78634"/>
              <a:gd name="adj3" fmla="val 16667"/>
            </a:avLst>
          </a:prstGeom>
          <a:solidFill>
            <a:schemeClr val="bg1"/>
          </a:solidFill>
          <a:ln w="28575">
            <a:solidFill>
              <a:schemeClr val="tx1"/>
            </a:solidFill>
            <a:miter lim="800000"/>
            <a:headEnd/>
            <a:tailEnd/>
          </a:ln>
          <a:effectLst>
            <a:outerShdw dist="53882" dir="2700000" algn="ctr" rotWithShape="0">
              <a:schemeClr val="bg2">
                <a:alpha val="50000"/>
              </a:schemeClr>
            </a:outerShdw>
          </a:effectLst>
        </p:spPr>
        <p:txBody>
          <a:bodyPr/>
          <a:lstStyle/>
          <a:p>
            <a:pPr algn="ctr" defTabSz="1042988"/>
            <a:r>
              <a:rPr lang="en-US"/>
              <a:t>Sensors usually give us much more information than what we need</a:t>
            </a:r>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90316" y="3600611"/>
            <a:ext cx="1404853" cy="198659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 </a:t>
            </a:r>
            <a:r>
              <a:rPr lang="en-US" sz="2800" b="1" i="1" dirty="0" smtClean="0"/>
              <a:t>           in </a:t>
            </a:r>
            <a:r>
              <a:rPr lang="en-US" sz="2800" b="1" i="1" dirty="0" smtClean="0"/>
              <a:t>FPGAs - 2</a:t>
            </a:r>
            <a:endParaRPr lang="en-US" sz="2800" b="1" i="1" dirty="0"/>
          </a:p>
        </p:txBody>
      </p:sp>
      <p:grpSp>
        <p:nvGrpSpPr>
          <p:cNvPr id="191" name="Group 190"/>
          <p:cNvGrpSpPr/>
          <p:nvPr/>
        </p:nvGrpSpPr>
        <p:grpSpPr>
          <a:xfrm>
            <a:off x="69804" y="89059"/>
            <a:ext cx="1280452" cy="523220"/>
            <a:chOff x="3778217" y="1642326"/>
            <a:chExt cx="1280452" cy="523220"/>
          </a:xfrm>
        </p:grpSpPr>
        <p:sp>
          <p:nvSpPr>
            <p:cNvPr id="192" name="Text Box 26"/>
            <p:cNvSpPr txBox="1">
              <a:spLocks noChangeArrowheads="1"/>
            </p:cNvSpPr>
            <p:nvPr/>
          </p:nvSpPr>
          <p:spPr bwMode="auto">
            <a:xfrm>
              <a:off x="3778217" y="1642326"/>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193" name="Group 108"/>
            <p:cNvGrpSpPr>
              <a:grpSpLocks/>
            </p:cNvGrpSpPr>
            <p:nvPr/>
          </p:nvGrpSpPr>
          <p:grpSpPr bwMode="auto">
            <a:xfrm>
              <a:off x="3824870" y="1692399"/>
              <a:ext cx="405706" cy="398307"/>
              <a:chOff x="189" y="2859"/>
              <a:chExt cx="329" cy="323"/>
            </a:xfrm>
          </p:grpSpPr>
          <p:pic>
            <p:nvPicPr>
              <p:cNvPr id="200" name="Picture 109"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194" name="Group 108"/>
            <p:cNvGrpSpPr>
              <a:grpSpLocks/>
            </p:cNvGrpSpPr>
            <p:nvPr/>
          </p:nvGrpSpPr>
          <p:grpSpPr bwMode="auto">
            <a:xfrm>
              <a:off x="4580953" y="1718540"/>
              <a:ext cx="405707" cy="369945"/>
              <a:chOff x="189" y="2872"/>
              <a:chExt cx="329" cy="300"/>
            </a:xfrm>
          </p:grpSpPr>
          <p:pic>
            <p:nvPicPr>
              <p:cNvPr id="198" name="Picture 109" descr="Zot_Ball"/>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29895" r="29052"/>
          <a:stretch/>
        </p:blipFill>
        <p:spPr>
          <a:xfrm>
            <a:off x="161925" y="681095"/>
            <a:ext cx="4428000" cy="6411904"/>
          </a:xfrm>
          <a:prstGeom prst="rect">
            <a:avLst/>
          </a:prstGeom>
        </p:spPr>
      </p:pic>
      <p:grpSp>
        <p:nvGrpSpPr>
          <p:cNvPr id="41" name="Group 108"/>
          <p:cNvGrpSpPr>
            <a:grpSpLocks/>
          </p:cNvGrpSpPr>
          <p:nvPr/>
        </p:nvGrpSpPr>
        <p:grpSpPr bwMode="auto">
          <a:xfrm>
            <a:off x="378148" y="3132559"/>
            <a:ext cx="405706" cy="398307"/>
            <a:chOff x="189" y="2859"/>
            <a:chExt cx="329" cy="323"/>
          </a:xfrm>
        </p:grpSpPr>
        <p:pic>
          <p:nvPicPr>
            <p:cNvPr id="48" name="Picture 109"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42" name="Group 108"/>
          <p:cNvGrpSpPr>
            <a:grpSpLocks/>
          </p:cNvGrpSpPr>
          <p:nvPr/>
        </p:nvGrpSpPr>
        <p:grpSpPr bwMode="auto">
          <a:xfrm>
            <a:off x="387810" y="3518698"/>
            <a:ext cx="405707" cy="369945"/>
            <a:chOff x="189" y="2872"/>
            <a:chExt cx="329" cy="300"/>
          </a:xfrm>
        </p:grpSpPr>
        <p:pic>
          <p:nvPicPr>
            <p:cNvPr id="46" name="Picture 109" descr="Zot_Ball"/>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nvGrpSpPr>
          <p:cNvPr id="43" name="Group 108"/>
          <p:cNvGrpSpPr>
            <a:grpSpLocks/>
          </p:cNvGrpSpPr>
          <p:nvPr/>
        </p:nvGrpSpPr>
        <p:grpSpPr bwMode="auto">
          <a:xfrm>
            <a:off x="414152" y="3804507"/>
            <a:ext cx="405706" cy="408172"/>
            <a:chOff x="240" y="2851"/>
            <a:chExt cx="329" cy="331"/>
          </a:xfrm>
        </p:grpSpPr>
        <p:pic>
          <p:nvPicPr>
            <p:cNvPr id="44" name="Picture 109" descr="Zot_Ball"/>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3"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110"/>
            <p:cNvSpPr txBox="1">
              <a:spLocks noChangeArrowheads="1"/>
            </p:cNvSpPr>
            <p:nvPr/>
          </p:nvSpPr>
          <p:spPr bwMode="auto">
            <a:xfrm>
              <a:off x="240"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endParaRPr lang="en-US" sz="1800" b="1" i="1" baseline="-25000" dirty="0"/>
            </a:p>
          </p:txBody>
        </p:sp>
      </p:grpSp>
      <p:grpSp>
        <p:nvGrpSpPr>
          <p:cNvPr id="52" name="Group 108"/>
          <p:cNvGrpSpPr>
            <a:grpSpLocks/>
          </p:cNvGrpSpPr>
          <p:nvPr/>
        </p:nvGrpSpPr>
        <p:grpSpPr bwMode="auto">
          <a:xfrm>
            <a:off x="1448606" y="6226640"/>
            <a:ext cx="405706" cy="398307"/>
            <a:chOff x="189" y="2859"/>
            <a:chExt cx="329" cy="323"/>
          </a:xfrm>
        </p:grpSpPr>
        <p:pic>
          <p:nvPicPr>
            <p:cNvPr id="53" name="Picture 109"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55" name="Group 108"/>
          <p:cNvGrpSpPr>
            <a:grpSpLocks/>
          </p:cNvGrpSpPr>
          <p:nvPr/>
        </p:nvGrpSpPr>
        <p:grpSpPr bwMode="auto">
          <a:xfrm>
            <a:off x="1926320" y="6264907"/>
            <a:ext cx="405707" cy="369945"/>
            <a:chOff x="189" y="2872"/>
            <a:chExt cx="329" cy="300"/>
          </a:xfrm>
        </p:grpSpPr>
        <p:pic>
          <p:nvPicPr>
            <p:cNvPr id="56" name="Picture 109" descr="Zot_Ball"/>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nvGrpSpPr>
          <p:cNvPr id="58" name="Group 108"/>
          <p:cNvGrpSpPr>
            <a:grpSpLocks/>
          </p:cNvGrpSpPr>
          <p:nvPr/>
        </p:nvGrpSpPr>
        <p:grpSpPr bwMode="auto">
          <a:xfrm>
            <a:off x="872542" y="6216775"/>
            <a:ext cx="405706" cy="408172"/>
            <a:chOff x="240" y="2851"/>
            <a:chExt cx="329" cy="331"/>
          </a:xfrm>
        </p:grpSpPr>
        <p:pic>
          <p:nvPicPr>
            <p:cNvPr id="59" name="Picture 109" descr="Zot_Ball"/>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3"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Text Box 110"/>
            <p:cNvSpPr txBox="1">
              <a:spLocks noChangeArrowheads="1"/>
            </p:cNvSpPr>
            <p:nvPr/>
          </p:nvSpPr>
          <p:spPr bwMode="auto">
            <a:xfrm>
              <a:off x="240"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endParaRPr lang="en-US" sz="1800" b="1" i="1" baseline="-25000" dirty="0"/>
            </a:p>
          </p:txBody>
        </p:sp>
      </p:grpSp>
      <p:grpSp>
        <p:nvGrpSpPr>
          <p:cNvPr id="24" name="Group 23"/>
          <p:cNvGrpSpPr/>
          <p:nvPr/>
        </p:nvGrpSpPr>
        <p:grpSpPr>
          <a:xfrm>
            <a:off x="872540" y="144519"/>
            <a:ext cx="8398596" cy="6264404"/>
            <a:chOff x="872540" y="144519"/>
            <a:chExt cx="8398596" cy="6264404"/>
          </a:xfrm>
        </p:grpSpPr>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8879" b="3186"/>
            <a:stretch/>
          </p:blipFill>
          <p:spPr>
            <a:xfrm>
              <a:off x="5961674" y="144519"/>
              <a:ext cx="3309462" cy="2628000"/>
            </a:xfrm>
            <a:prstGeom prst="rect">
              <a:avLst/>
            </a:prstGeom>
            <a:ln w="28575">
              <a:solidFill>
                <a:srgbClr val="FFC000"/>
              </a:solidFill>
            </a:ln>
          </p:spPr>
        </p:pic>
        <p:sp>
          <p:nvSpPr>
            <p:cNvPr id="12" name="Oval 11"/>
            <p:cNvSpPr/>
            <p:nvPr/>
          </p:nvSpPr>
          <p:spPr bwMode="auto">
            <a:xfrm>
              <a:off x="872540" y="5868863"/>
              <a:ext cx="1521410" cy="540060"/>
            </a:xfrm>
            <a:prstGeom prst="ellipse">
              <a:avLst/>
            </a:prstGeom>
            <a:noFill/>
            <a:ln w="28575"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cxnSp>
          <p:nvCxnSpPr>
            <p:cNvPr id="14" name="Straight Connector 13"/>
            <p:cNvCxnSpPr/>
            <p:nvPr/>
          </p:nvCxnSpPr>
          <p:spPr bwMode="auto">
            <a:xfrm flipV="1">
              <a:off x="872540" y="504267"/>
              <a:ext cx="5014220" cy="5634626"/>
            </a:xfrm>
            <a:prstGeom prst="line">
              <a:avLst/>
            </a:prstGeom>
            <a:solidFill>
              <a:schemeClr val="accent1"/>
            </a:solidFill>
            <a:ln w="28575" cap="flat" cmpd="sng" algn="ctr">
              <a:solidFill>
                <a:srgbClr val="FFC000"/>
              </a:solidFill>
              <a:prstDash val="dash"/>
              <a:round/>
              <a:headEnd type="none" w="med" len="med"/>
              <a:tailEnd type="none" w="med" len="med"/>
            </a:ln>
            <a:effectLst/>
          </p:spPr>
        </p:cxnSp>
        <p:cxnSp>
          <p:nvCxnSpPr>
            <p:cNvPr id="25" name="Straight Connector 24"/>
            <p:cNvCxnSpPr>
              <a:stCxn id="12" idx="6"/>
            </p:cNvCxnSpPr>
            <p:nvPr/>
          </p:nvCxnSpPr>
          <p:spPr bwMode="auto">
            <a:xfrm flipV="1">
              <a:off x="2393950" y="2772519"/>
              <a:ext cx="3492810" cy="3366374"/>
            </a:xfrm>
            <a:prstGeom prst="line">
              <a:avLst/>
            </a:prstGeom>
            <a:solidFill>
              <a:schemeClr val="accent1"/>
            </a:solidFill>
            <a:ln w="28575" cap="flat" cmpd="sng" algn="ctr">
              <a:solidFill>
                <a:srgbClr val="FFC000"/>
              </a:solidFill>
              <a:prstDash val="dash"/>
              <a:round/>
              <a:headEnd type="none" w="med" len="med"/>
              <a:tailEnd type="none" w="med" len="med"/>
            </a:ln>
            <a:effectLst/>
          </p:spPr>
        </p:cxnSp>
      </p:grpSp>
      <p:grpSp>
        <p:nvGrpSpPr>
          <p:cNvPr id="26" name="Group 25"/>
          <p:cNvGrpSpPr/>
          <p:nvPr/>
        </p:nvGrpSpPr>
        <p:grpSpPr>
          <a:xfrm>
            <a:off x="4122564" y="2772519"/>
            <a:ext cx="6371284" cy="4428492"/>
            <a:chOff x="4122564" y="2772519"/>
            <a:chExt cx="6371284" cy="4428492"/>
          </a:xfrm>
        </p:grpSpPr>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2564" y="3443300"/>
              <a:ext cx="6371283" cy="3757711"/>
            </a:xfrm>
            <a:prstGeom prst="rect">
              <a:avLst/>
            </a:prstGeom>
            <a:ln w="28575">
              <a:solidFill>
                <a:srgbClr val="FFC000"/>
              </a:solidFill>
            </a:ln>
          </p:spPr>
        </p:pic>
        <p:cxnSp>
          <p:nvCxnSpPr>
            <p:cNvPr id="28" name="Straight Connector 27"/>
            <p:cNvCxnSpPr/>
            <p:nvPr/>
          </p:nvCxnSpPr>
          <p:spPr bwMode="auto">
            <a:xfrm flipV="1">
              <a:off x="4140355" y="2772519"/>
              <a:ext cx="1821319" cy="670782"/>
            </a:xfrm>
            <a:prstGeom prst="line">
              <a:avLst/>
            </a:prstGeom>
            <a:solidFill>
              <a:schemeClr val="accent1"/>
            </a:solidFill>
            <a:ln w="28575" cap="flat" cmpd="sng" algn="ctr">
              <a:solidFill>
                <a:srgbClr val="FFC000"/>
              </a:solidFill>
              <a:prstDash val="dash"/>
              <a:round/>
              <a:headEnd type="none" w="med" len="med"/>
              <a:tailEnd type="none" w="med" len="med"/>
            </a:ln>
            <a:effectLst/>
          </p:spPr>
        </p:cxnSp>
        <p:cxnSp>
          <p:nvCxnSpPr>
            <p:cNvPr id="31" name="Straight Connector 30"/>
            <p:cNvCxnSpPr/>
            <p:nvPr/>
          </p:nvCxnSpPr>
          <p:spPr bwMode="auto">
            <a:xfrm flipH="1" flipV="1">
              <a:off x="9271136" y="2772519"/>
              <a:ext cx="1222712" cy="670782"/>
            </a:xfrm>
            <a:prstGeom prst="line">
              <a:avLst/>
            </a:prstGeom>
            <a:solidFill>
              <a:schemeClr val="accent1"/>
            </a:solidFill>
            <a:ln w="28575" cap="flat" cmpd="sng" algn="ctr">
              <a:solidFill>
                <a:srgbClr val="FFC000"/>
              </a:solidFill>
              <a:prstDash val="dash"/>
              <a:round/>
              <a:headEnd type="none" w="med" len="med"/>
              <a:tailEnd type="none" w="med" len="med"/>
            </a:ln>
            <a:effectLst/>
          </p:spPr>
        </p:cxnSp>
      </p:grpSp>
    </p:spTree>
    <p:extLst>
      <p:ext uri="{BB962C8B-B14F-4D97-AF65-F5344CB8AC3E}">
        <p14:creationId xmlns:p14="http://schemas.microsoft.com/office/powerpoint/2010/main" val="1348023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Rectangle 255"/>
          <p:cNvSpPr/>
          <p:nvPr/>
        </p:nvSpPr>
        <p:spPr bwMode="auto">
          <a:xfrm>
            <a:off x="8358098" y="948930"/>
            <a:ext cx="300970" cy="6136665"/>
          </a:xfrm>
          <a:prstGeom prst="rect">
            <a:avLst/>
          </a:prstGeom>
          <a:solidFill>
            <a:schemeClr val="accent2">
              <a:lumMod val="60000"/>
              <a:lumOff val="40000"/>
            </a:schemeClr>
          </a:solid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4590616" y="643070"/>
            <a:ext cx="300970" cy="5904656"/>
          </a:xfrm>
          <a:prstGeom prst="rect">
            <a:avLst/>
          </a:prstGeom>
          <a:solidFill>
            <a:schemeClr val="accent2">
              <a:lumMod val="60000"/>
              <a:lumOff val="40000"/>
            </a:schemeClr>
          </a:solid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sp>
        <p:nvSpPr>
          <p:cNvPr id="3482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 </a:t>
            </a:r>
            <a:r>
              <a:rPr lang="en-US" sz="2800" b="1" i="1" dirty="0" smtClean="0"/>
              <a:t>           in </a:t>
            </a:r>
            <a:r>
              <a:rPr lang="en-US" sz="2800" b="1" i="1" dirty="0" smtClean="0"/>
              <a:t>FPGAs - 3</a:t>
            </a:r>
            <a:endParaRPr lang="en-US" sz="2800" b="1" i="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 r="30282" b="3024"/>
          <a:stretch/>
        </p:blipFill>
        <p:spPr>
          <a:xfrm>
            <a:off x="5238688" y="787826"/>
            <a:ext cx="2736000" cy="6660000"/>
          </a:xfrm>
          <a:prstGeom prst="rect">
            <a:avLst/>
          </a:prstGeom>
        </p:spPr>
      </p:pic>
      <p:grpSp>
        <p:nvGrpSpPr>
          <p:cNvPr id="14" name="Group 108"/>
          <p:cNvGrpSpPr>
            <a:grpSpLocks/>
          </p:cNvGrpSpPr>
          <p:nvPr/>
        </p:nvGrpSpPr>
        <p:grpSpPr bwMode="auto">
          <a:xfrm>
            <a:off x="4914652" y="612279"/>
            <a:ext cx="405706" cy="398307"/>
            <a:chOff x="189" y="2859"/>
            <a:chExt cx="329" cy="323"/>
          </a:xfrm>
        </p:grpSpPr>
        <p:pic>
          <p:nvPicPr>
            <p:cNvPr id="15"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0</a:t>
              </a:r>
              <a:endParaRPr lang="en-US" sz="1800" b="1" i="1" baseline="-25000" dirty="0"/>
            </a:p>
          </p:txBody>
        </p:sp>
      </p:grpSp>
      <p:grpSp>
        <p:nvGrpSpPr>
          <p:cNvPr id="38" name="Group 108"/>
          <p:cNvGrpSpPr>
            <a:grpSpLocks/>
          </p:cNvGrpSpPr>
          <p:nvPr/>
        </p:nvGrpSpPr>
        <p:grpSpPr bwMode="auto">
          <a:xfrm>
            <a:off x="4914652" y="1072487"/>
            <a:ext cx="405707" cy="372411"/>
            <a:chOff x="189" y="2880"/>
            <a:chExt cx="329" cy="302"/>
          </a:xfrm>
        </p:grpSpPr>
        <p:pic>
          <p:nvPicPr>
            <p:cNvPr id="39"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0</a:t>
              </a:r>
              <a:endParaRPr lang="en-US" sz="1800" b="1" i="1" baseline="-25000" dirty="0"/>
            </a:p>
          </p:txBody>
        </p:sp>
      </p:grpSp>
      <p:grpSp>
        <p:nvGrpSpPr>
          <p:cNvPr id="41" name="Group 108"/>
          <p:cNvGrpSpPr>
            <a:grpSpLocks/>
          </p:cNvGrpSpPr>
          <p:nvPr/>
        </p:nvGrpSpPr>
        <p:grpSpPr bwMode="auto">
          <a:xfrm>
            <a:off x="4950655" y="2268463"/>
            <a:ext cx="405706" cy="398307"/>
            <a:chOff x="189" y="2859"/>
            <a:chExt cx="329" cy="323"/>
          </a:xfrm>
        </p:grpSpPr>
        <p:pic>
          <p:nvPicPr>
            <p:cNvPr id="42"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1</a:t>
              </a:r>
              <a:endParaRPr lang="en-US" sz="1800" b="1" i="1" baseline="-25000" dirty="0"/>
            </a:p>
          </p:txBody>
        </p:sp>
      </p:grpSp>
      <p:grpSp>
        <p:nvGrpSpPr>
          <p:cNvPr id="44" name="Group 108"/>
          <p:cNvGrpSpPr>
            <a:grpSpLocks/>
          </p:cNvGrpSpPr>
          <p:nvPr/>
        </p:nvGrpSpPr>
        <p:grpSpPr bwMode="auto">
          <a:xfrm>
            <a:off x="4950655" y="2728671"/>
            <a:ext cx="405707" cy="372411"/>
            <a:chOff x="189" y="2880"/>
            <a:chExt cx="329" cy="302"/>
          </a:xfrm>
        </p:grpSpPr>
        <p:pic>
          <p:nvPicPr>
            <p:cNvPr id="45"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1</a:t>
              </a:r>
              <a:endParaRPr lang="en-US" sz="1800" b="1" i="1" baseline="-25000" dirty="0"/>
            </a:p>
          </p:txBody>
        </p:sp>
      </p:grpSp>
      <p:grpSp>
        <p:nvGrpSpPr>
          <p:cNvPr id="47" name="Group 108"/>
          <p:cNvGrpSpPr>
            <a:grpSpLocks/>
          </p:cNvGrpSpPr>
          <p:nvPr/>
        </p:nvGrpSpPr>
        <p:grpSpPr bwMode="auto">
          <a:xfrm>
            <a:off x="4924314" y="3929174"/>
            <a:ext cx="405706" cy="398307"/>
            <a:chOff x="189" y="2859"/>
            <a:chExt cx="329" cy="323"/>
          </a:xfrm>
        </p:grpSpPr>
        <p:pic>
          <p:nvPicPr>
            <p:cNvPr id="48"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2</a:t>
              </a:r>
              <a:endParaRPr lang="en-US" sz="1800" b="1" i="1" baseline="-25000" dirty="0"/>
            </a:p>
          </p:txBody>
        </p:sp>
      </p:grpSp>
      <p:grpSp>
        <p:nvGrpSpPr>
          <p:cNvPr id="50" name="Group 108"/>
          <p:cNvGrpSpPr>
            <a:grpSpLocks/>
          </p:cNvGrpSpPr>
          <p:nvPr/>
        </p:nvGrpSpPr>
        <p:grpSpPr bwMode="auto">
          <a:xfrm>
            <a:off x="4924314" y="4384855"/>
            <a:ext cx="405707" cy="372411"/>
            <a:chOff x="189" y="2880"/>
            <a:chExt cx="329" cy="302"/>
          </a:xfrm>
        </p:grpSpPr>
        <p:pic>
          <p:nvPicPr>
            <p:cNvPr id="51"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2</a:t>
              </a:r>
              <a:endParaRPr lang="en-US" sz="1800" b="1" i="1" baseline="-25000" dirty="0"/>
            </a:p>
          </p:txBody>
        </p:sp>
      </p:grpSp>
      <p:grpSp>
        <p:nvGrpSpPr>
          <p:cNvPr id="53" name="Group 108"/>
          <p:cNvGrpSpPr>
            <a:grpSpLocks/>
          </p:cNvGrpSpPr>
          <p:nvPr/>
        </p:nvGrpSpPr>
        <p:grpSpPr bwMode="auto">
          <a:xfrm>
            <a:off x="4996322" y="5621362"/>
            <a:ext cx="405706" cy="398307"/>
            <a:chOff x="189" y="2859"/>
            <a:chExt cx="329" cy="323"/>
          </a:xfrm>
        </p:grpSpPr>
        <p:pic>
          <p:nvPicPr>
            <p:cNvPr id="54"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3</a:t>
              </a:r>
              <a:endParaRPr lang="en-US" sz="1800" b="1" i="1" baseline="-25000" dirty="0"/>
            </a:p>
          </p:txBody>
        </p:sp>
      </p:grpSp>
      <p:grpSp>
        <p:nvGrpSpPr>
          <p:cNvPr id="56" name="Group 108"/>
          <p:cNvGrpSpPr>
            <a:grpSpLocks/>
          </p:cNvGrpSpPr>
          <p:nvPr/>
        </p:nvGrpSpPr>
        <p:grpSpPr bwMode="auto">
          <a:xfrm>
            <a:off x="4986660" y="6077043"/>
            <a:ext cx="405707" cy="372411"/>
            <a:chOff x="189" y="2880"/>
            <a:chExt cx="329" cy="302"/>
          </a:xfrm>
        </p:grpSpPr>
        <p:pic>
          <p:nvPicPr>
            <p:cNvPr id="57"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3</a:t>
              </a:r>
              <a:endParaRPr lang="en-US" sz="1800" b="1" i="1" baseline="-25000" dirty="0"/>
            </a:p>
          </p:txBody>
        </p:sp>
      </p:grpSp>
      <p:grpSp>
        <p:nvGrpSpPr>
          <p:cNvPr id="59" name="Group 108"/>
          <p:cNvGrpSpPr>
            <a:grpSpLocks/>
          </p:cNvGrpSpPr>
          <p:nvPr/>
        </p:nvGrpSpPr>
        <p:grpSpPr bwMode="auto">
          <a:xfrm>
            <a:off x="7902984" y="858966"/>
            <a:ext cx="405706" cy="408172"/>
            <a:chOff x="232" y="2851"/>
            <a:chExt cx="329" cy="331"/>
          </a:xfrm>
        </p:grpSpPr>
        <p:pic>
          <p:nvPicPr>
            <p:cNvPr id="60" name="Picture 109" descr="Zot_Ball"/>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61"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110"/>
            <p:cNvSpPr txBox="1">
              <a:spLocks noChangeArrowheads="1"/>
            </p:cNvSpPr>
            <p:nvPr/>
          </p:nvSpPr>
          <p:spPr bwMode="auto">
            <a:xfrm>
              <a:off x="232"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r>
                <a:rPr lang="it-IT" sz="1800" b="1" i="1" baseline="-25000" dirty="0" smtClean="0"/>
                <a:t>0</a:t>
              </a:r>
              <a:endParaRPr lang="en-US" sz="1800" b="1" i="1" baseline="-25000" dirty="0"/>
            </a:p>
          </p:txBody>
        </p:sp>
      </p:grpSp>
      <p:grpSp>
        <p:nvGrpSpPr>
          <p:cNvPr id="62" name="Group 108"/>
          <p:cNvGrpSpPr>
            <a:grpSpLocks/>
          </p:cNvGrpSpPr>
          <p:nvPr/>
        </p:nvGrpSpPr>
        <p:grpSpPr bwMode="auto">
          <a:xfrm>
            <a:off x="7912849" y="2489014"/>
            <a:ext cx="405706" cy="408172"/>
            <a:chOff x="240" y="2851"/>
            <a:chExt cx="329" cy="331"/>
          </a:xfrm>
        </p:grpSpPr>
        <p:pic>
          <p:nvPicPr>
            <p:cNvPr id="63" name="Picture 109" descr="Zot_Ball"/>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3"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 Box 110"/>
            <p:cNvSpPr txBox="1">
              <a:spLocks noChangeArrowheads="1"/>
            </p:cNvSpPr>
            <p:nvPr/>
          </p:nvSpPr>
          <p:spPr bwMode="auto">
            <a:xfrm>
              <a:off x="240"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r>
                <a:rPr lang="it-IT" sz="1800" b="1" i="1" baseline="-25000" dirty="0" smtClean="0"/>
                <a:t>1</a:t>
              </a:r>
              <a:endParaRPr lang="en-US" sz="1800" b="1" i="1" baseline="-25000" dirty="0"/>
            </a:p>
          </p:txBody>
        </p:sp>
      </p:grpSp>
      <p:grpSp>
        <p:nvGrpSpPr>
          <p:cNvPr id="65" name="Group 108"/>
          <p:cNvGrpSpPr>
            <a:grpSpLocks/>
          </p:cNvGrpSpPr>
          <p:nvPr/>
        </p:nvGrpSpPr>
        <p:grpSpPr bwMode="auto">
          <a:xfrm>
            <a:off x="7903188" y="4169074"/>
            <a:ext cx="405706" cy="408172"/>
            <a:chOff x="240" y="2851"/>
            <a:chExt cx="329" cy="331"/>
          </a:xfrm>
        </p:grpSpPr>
        <p:pic>
          <p:nvPicPr>
            <p:cNvPr id="66" name="Picture 109" descr="Zot_Ball"/>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67"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110"/>
            <p:cNvSpPr txBox="1">
              <a:spLocks noChangeArrowheads="1"/>
            </p:cNvSpPr>
            <p:nvPr/>
          </p:nvSpPr>
          <p:spPr bwMode="auto">
            <a:xfrm>
              <a:off x="240"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r>
                <a:rPr lang="it-IT" sz="1800" b="1" i="1" baseline="-25000" dirty="0" smtClean="0"/>
                <a:t>2</a:t>
              </a:r>
              <a:endParaRPr lang="en-US" sz="1800" b="1" i="1" baseline="-25000" dirty="0"/>
            </a:p>
          </p:txBody>
        </p:sp>
      </p:grpSp>
      <p:grpSp>
        <p:nvGrpSpPr>
          <p:cNvPr id="68" name="Group 108"/>
          <p:cNvGrpSpPr>
            <a:grpSpLocks/>
          </p:cNvGrpSpPr>
          <p:nvPr/>
        </p:nvGrpSpPr>
        <p:grpSpPr bwMode="auto">
          <a:xfrm>
            <a:off x="7902984" y="5861262"/>
            <a:ext cx="405706" cy="408172"/>
            <a:chOff x="232" y="2851"/>
            <a:chExt cx="329" cy="331"/>
          </a:xfrm>
        </p:grpSpPr>
        <p:pic>
          <p:nvPicPr>
            <p:cNvPr id="69" name="Picture 109" descr="Zot_Ball"/>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9"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 Box 110"/>
            <p:cNvSpPr txBox="1">
              <a:spLocks noChangeArrowheads="1"/>
            </p:cNvSpPr>
            <p:nvPr/>
          </p:nvSpPr>
          <p:spPr bwMode="auto">
            <a:xfrm>
              <a:off x="232"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r>
                <a:rPr lang="it-IT" sz="1800" b="1" i="1" baseline="-25000" dirty="0" smtClean="0"/>
                <a:t>3</a:t>
              </a:r>
              <a:endParaRPr lang="en-US" sz="1800" b="1" i="1" baseline="-25000" dirty="0"/>
            </a:p>
          </p:txBody>
        </p:sp>
      </p:grpSp>
      <p:grpSp>
        <p:nvGrpSpPr>
          <p:cNvPr id="71" name="Group 108"/>
          <p:cNvGrpSpPr>
            <a:grpSpLocks/>
          </p:cNvGrpSpPr>
          <p:nvPr/>
        </p:nvGrpSpPr>
        <p:grpSpPr bwMode="auto">
          <a:xfrm>
            <a:off x="7902984" y="6689354"/>
            <a:ext cx="405706" cy="408172"/>
            <a:chOff x="232" y="2851"/>
            <a:chExt cx="329" cy="331"/>
          </a:xfrm>
        </p:grpSpPr>
        <p:pic>
          <p:nvPicPr>
            <p:cNvPr id="72" name="Picture 109" descr="Zot_Ball"/>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9"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110"/>
            <p:cNvSpPr txBox="1">
              <a:spLocks noChangeArrowheads="1"/>
            </p:cNvSpPr>
            <p:nvPr/>
          </p:nvSpPr>
          <p:spPr bwMode="auto">
            <a:xfrm>
              <a:off x="232"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r>
                <a:rPr lang="it-IT" sz="1800" b="1" i="1" baseline="-25000" dirty="0" smtClean="0"/>
                <a:t>4</a:t>
              </a:r>
              <a:endParaRPr lang="en-US" sz="1800" b="1" i="1" baseline="-25000" dirty="0"/>
            </a:p>
          </p:txBody>
        </p:sp>
      </p:grpSp>
      <p:grpSp>
        <p:nvGrpSpPr>
          <p:cNvPr id="4" name="Group 3"/>
          <p:cNvGrpSpPr/>
          <p:nvPr/>
        </p:nvGrpSpPr>
        <p:grpSpPr>
          <a:xfrm>
            <a:off x="126120" y="2052439"/>
            <a:ext cx="2088232" cy="523220"/>
            <a:chOff x="2970437" y="1642326"/>
            <a:chExt cx="2088232" cy="523220"/>
          </a:xfrm>
        </p:grpSpPr>
        <p:sp>
          <p:nvSpPr>
            <p:cNvPr id="34822" name="Text Box 26"/>
            <p:cNvSpPr txBox="1">
              <a:spLocks noChangeArrowheads="1"/>
            </p:cNvSpPr>
            <p:nvPr/>
          </p:nvSpPr>
          <p:spPr bwMode="auto">
            <a:xfrm>
              <a:off x="2970437" y="1642326"/>
              <a:ext cx="2088232" cy="52322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      +</a:t>
              </a:r>
              <a:endParaRPr lang="en-US" sz="2800" b="1" dirty="0"/>
            </a:p>
          </p:txBody>
        </p:sp>
        <p:grpSp>
          <p:nvGrpSpPr>
            <p:cNvPr id="75" name="Group 108"/>
            <p:cNvGrpSpPr>
              <a:grpSpLocks/>
            </p:cNvGrpSpPr>
            <p:nvPr/>
          </p:nvGrpSpPr>
          <p:grpSpPr bwMode="auto">
            <a:xfrm>
              <a:off x="3824870" y="1692399"/>
              <a:ext cx="405706" cy="398307"/>
              <a:chOff x="189" y="2859"/>
              <a:chExt cx="329" cy="323"/>
            </a:xfrm>
          </p:grpSpPr>
          <p:pic>
            <p:nvPicPr>
              <p:cNvPr id="76"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78" name="Group 108"/>
            <p:cNvGrpSpPr>
              <a:grpSpLocks/>
            </p:cNvGrpSpPr>
            <p:nvPr/>
          </p:nvGrpSpPr>
          <p:grpSpPr bwMode="auto">
            <a:xfrm>
              <a:off x="4580953" y="1718540"/>
              <a:ext cx="405707" cy="369945"/>
              <a:chOff x="189" y="2872"/>
              <a:chExt cx="329" cy="300"/>
            </a:xfrm>
          </p:grpSpPr>
          <p:pic>
            <p:nvPicPr>
              <p:cNvPr id="79"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nvGrpSpPr>
            <p:cNvPr id="81" name="Group 108"/>
            <p:cNvGrpSpPr>
              <a:grpSpLocks/>
            </p:cNvGrpSpPr>
            <p:nvPr/>
          </p:nvGrpSpPr>
          <p:grpSpPr bwMode="auto">
            <a:xfrm>
              <a:off x="3104790" y="1680271"/>
              <a:ext cx="405706" cy="408172"/>
              <a:chOff x="240" y="2851"/>
              <a:chExt cx="329" cy="331"/>
            </a:xfrm>
          </p:grpSpPr>
          <p:pic>
            <p:nvPicPr>
              <p:cNvPr id="82" name="Picture 109" descr="Zot_Ball"/>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3"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110"/>
              <p:cNvSpPr txBox="1">
                <a:spLocks noChangeArrowheads="1"/>
              </p:cNvSpPr>
              <p:nvPr/>
            </p:nvSpPr>
            <p:spPr bwMode="auto">
              <a:xfrm>
                <a:off x="240" y="2851"/>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o</a:t>
                </a:r>
                <a:endParaRPr lang="en-US" sz="1800" b="1" i="1" baseline="-25000" dirty="0"/>
              </a:p>
            </p:txBody>
          </p:sp>
        </p:grpSp>
      </p:grpSp>
      <p:grpSp>
        <p:nvGrpSpPr>
          <p:cNvPr id="7" name="Group 6"/>
          <p:cNvGrpSpPr/>
          <p:nvPr/>
        </p:nvGrpSpPr>
        <p:grpSpPr>
          <a:xfrm>
            <a:off x="2767369" y="1143520"/>
            <a:ext cx="2111279" cy="229370"/>
            <a:chOff x="3667469" y="994977"/>
            <a:chExt cx="2111279" cy="229370"/>
          </a:xfrm>
        </p:grpSpPr>
        <p:pic>
          <p:nvPicPr>
            <p:cNvPr id="108"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93347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3149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26350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548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99749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52951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2757203" y="719560"/>
            <a:ext cx="2103255" cy="234628"/>
            <a:chOff x="3657303" y="571017"/>
            <a:chExt cx="2103255" cy="234628"/>
          </a:xfrm>
        </p:grpSpPr>
        <p:grpSp>
          <p:nvGrpSpPr>
            <p:cNvPr id="5" name="Group 4"/>
            <p:cNvGrpSpPr/>
            <p:nvPr/>
          </p:nvGrpSpPr>
          <p:grpSpPr>
            <a:xfrm>
              <a:off x="3915280" y="571017"/>
              <a:ext cx="1845278" cy="229370"/>
              <a:chOff x="3138591" y="6732959"/>
              <a:chExt cx="1845278" cy="229370"/>
            </a:xfrm>
          </p:grpSpPr>
          <p:pic>
            <p:nvPicPr>
              <p:cNvPr id="91" name="Picture 10"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4"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70603"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5"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404597"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202615"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8"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862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21"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34632"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7" name="Picture 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57303"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1" name="Group 120"/>
          <p:cNvGrpSpPr/>
          <p:nvPr/>
        </p:nvGrpSpPr>
        <p:grpSpPr>
          <a:xfrm>
            <a:off x="2754412" y="2381002"/>
            <a:ext cx="2111279" cy="229370"/>
            <a:chOff x="3667469" y="994977"/>
            <a:chExt cx="2111279" cy="229370"/>
          </a:xfrm>
        </p:grpSpPr>
        <p:pic>
          <p:nvPicPr>
            <p:cNvPr id="122"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45955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3149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00240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2228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5164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52951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 name="Group 129"/>
          <p:cNvGrpSpPr/>
          <p:nvPr/>
        </p:nvGrpSpPr>
        <p:grpSpPr>
          <a:xfrm>
            <a:off x="2757203" y="2813050"/>
            <a:ext cx="2103255" cy="234628"/>
            <a:chOff x="3657303" y="571017"/>
            <a:chExt cx="2103255" cy="234628"/>
          </a:xfrm>
        </p:grpSpPr>
        <p:grpSp>
          <p:nvGrpSpPr>
            <p:cNvPr id="131" name="Group 130"/>
            <p:cNvGrpSpPr/>
            <p:nvPr/>
          </p:nvGrpSpPr>
          <p:grpSpPr>
            <a:xfrm>
              <a:off x="3657303" y="571017"/>
              <a:ext cx="2103255" cy="229370"/>
              <a:chOff x="2880614" y="6732959"/>
              <a:chExt cx="2103255" cy="229370"/>
            </a:xfrm>
          </p:grpSpPr>
          <p:pic>
            <p:nvPicPr>
              <p:cNvPr id="133" name="Picture 10"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14"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76758"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5"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404597"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880614"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8"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862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21"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34632"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2" name="Picture 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46600"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0" name="Group 139"/>
          <p:cNvGrpSpPr/>
          <p:nvPr/>
        </p:nvGrpSpPr>
        <p:grpSpPr>
          <a:xfrm>
            <a:off x="2826420" y="4018582"/>
            <a:ext cx="2049437" cy="229370"/>
            <a:chOff x="3667469" y="994977"/>
            <a:chExt cx="2049437" cy="229370"/>
          </a:xfrm>
        </p:grpSpPr>
        <p:pic>
          <p:nvPicPr>
            <p:cNvPr id="141"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234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1843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71158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2228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96361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4676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9" name="Group 148"/>
          <p:cNvGrpSpPr/>
          <p:nvPr/>
        </p:nvGrpSpPr>
        <p:grpSpPr>
          <a:xfrm>
            <a:off x="2829211" y="4450630"/>
            <a:ext cx="2046646" cy="234628"/>
            <a:chOff x="3657303" y="571017"/>
            <a:chExt cx="2046646" cy="234628"/>
          </a:xfrm>
        </p:grpSpPr>
        <p:grpSp>
          <p:nvGrpSpPr>
            <p:cNvPr id="150" name="Group 149"/>
            <p:cNvGrpSpPr/>
            <p:nvPr/>
          </p:nvGrpSpPr>
          <p:grpSpPr>
            <a:xfrm>
              <a:off x="3657303" y="571017"/>
              <a:ext cx="2046646" cy="229370"/>
              <a:chOff x="2880614" y="6732959"/>
              <a:chExt cx="2046646" cy="229370"/>
            </a:xfrm>
          </p:grpSpPr>
          <p:pic>
            <p:nvPicPr>
              <p:cNvPr id="152" name="Picture 10"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4"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76758"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5"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6991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880614"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8"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25995"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 name="Picture 21"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678023"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1" name="Picture 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97363"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9" name="Group 158"/>
          <p:cNvGrpSpPr/>
          <p:nvPr/>
        </p:nvGrpSpPr>
        <p:grpSpPr>
          <a:xfrm>
            <a:off x="2826420" y="5729374"/>
            <a:ext cx="2049437" cy="229370"/>
            <a:chOff x="3667469" y="994977"/>
            <a:chExt cx="2049437" cy="229370"/>
          </a:xfrm>
        </p:grpSpPr>
        <p:pic>
          <p:nvPicPr>
            <p:cNvPr id="160"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91949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966404"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234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1843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71158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17152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4676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8" name="Group 167"/>
          <p:cNvGrpSpPr/>
          <p:nvPr/>
        </p:nvGrpSpPr>
        <p:grpSpPr>
          <a:xfrm>
            <a:off x="2829211" y="6161422"/>
            <a:ext cx="2046646" cy="234628"/>
            <a:chOff x="3657303" y="571017"/>
            <a:chExt cx="2046646" cy="234628"/>
          </a:xfrm>
        </p:grpSpPr>
        <p:grpSp>
          <p:nvGrpSpPr>
            <p:cNvPr id="169" name="Group 168"/>
            <p:cNvGrpSpPr/>
            <p:nvPr/>
          </p:nvGrpSpPr>
          <p:grpSpPr>
            <a:xfrm>
              <a:off x="3657303" y="571017"/>
              <a:ext cx="1794618" cy="229370"/>
              <a:chOff x="2880614" y="6732959"/>
              <a:chExt cx="1794618" cy="229370"/>
            </a:xfrm>
          </p:grpSpPr>
          <p:pic>
            <p:nvPicPr>
              <p:cNvPr id="171" name="Picture 10"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13859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14"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76758"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15"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69911"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1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36609"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1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2880614"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18"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25995"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21"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417883" y="6732959"/>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0" name="Picture 7"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454712" y="576275"/>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1" name="Group 190"/>
          <p:cNvGrpSpPr/>
          <p:nvPr/>
        </p:nvGrpSpPr>
        <p:grpSpPr>
          <a:xfrm>
            <a:off x="69804" y="89059"/>
            <a:ext cx="1280452" cy="523220"/>
            <a:chOff x="3778217" y="1642326"/>
            <a:chExt cx="1280452" cy="523220"/>
          </a:xfrm>
        </p:grpSpPr>
        <p:sp>
          <p:nvSpPr>
            <p:cNvPr id="192" name="Text Box 26"/>
            <p:cNvSpPr txBox="1">
              <a:spLocks noChangeArrowheads="1"/>
            </p:cNvSpPr>
            <p:nvPr/>
          </p:nvSpPr>
          <p:spPr bwMode="auto">
            <a:xfrm>
              <a:off x="3778217" y="1642326"/>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193" name="Group 108"/>
            <p:cNvGrpSpPr>
              <a:grpSpLocks/>
            </p:cNvGrpSpPr>
            <p:nvPr/>
          </p:nvGrpSpPr>
          <p:grpSpPr bwMode="auto">
            <a:xfrm>
              <a:off x="3824870" y="1692399"/>
              <a:ext cx="405706" cy="398307"/>
              <a:chOff x="189" y="2859"/>
              <a:chExt cx="329" cy="323"/>
            </a:xfrm>
          </p:grpSpPr>
          <p:pic>
            <p:nvPicPr>
              <p:cNvPr id="200"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194" name="Group 108"/>
            <p:cNvGrpSpPr>
              <a:grpSpLocks/>
            </p:cNvGrpSpPr>
            <p:nvPr/>
          </p:nvGrpSpPr>
          <p:grpSpPr bwMode="auto">
            <a:xfrm>
              <a:off x="4580953" y="1718540"/>
              <a:ext cx="405707" cy="369945"/>
              <a:chOff x="189" y="2872"/>
              <a:chExt cx="329" cy="300"/>
            </a:xfrm>
          </p:grpSpPr>
          <p:pic>
            <p:nvPicPr>
              <p:cNvPr id="198"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grpSp>
        <p:nvGrpSpPr>
          <p:cNvPr id="202" name="Group 201"/>
          <p:cNvGrpSpPr/>
          <p:nvPr/>
        </p:nvGrpSpPr>
        <p:grpSpPr>
          <a:xfrm>
            <a:off x="8383993" y="989764"/>
            <a:ext cx="2111279" cy="229370"/>
            <a:chOff x="3667469" y="994977"/>
            <a:chExt cx="2111279" cy="229370"/>
          </a:xfrm>
        </p:grpSpPr>
        <p:pic>
          <p:nvPicPr>
            <p:cNvPr id="203"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93347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73463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23336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27469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548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99749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52951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1" name="Group 210"/>
          <p:cNvGrpSpPr/>
          <p:nvPr/>
        </p:nvGrpSpPr>
        <p:grpSpPr>
          <a:xfrm>
            <a:off x="8383993" y="2601425"/>
            <a:ext cx="2111279" cy="229370"/>
            <a:chOff x="3667469" y="994977"/>
            <a:chExt cx="2111279" cy="229370"/>
          </a:xfrm>
        </p:grpSpPr>
        <p:pic>
          <p:nvPicPr>
            <p:cNvPr id="212"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45955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3149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00240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2228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5164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52951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0" name="Group 219"/>
          <p:cNvGrpSpPr/>
          <p:nvPr/>
        </p:nvGrpSpPr>
        <p:grpSpPr>
          <a:xfrm>
            <a:off x="8371036" y="4302132"/>
            <a:ext cx="2049437" cy="229370"/>
            <a:chOff x="3667469" y="994977"/>
            <a:chExt cx="2049437" cy="229370"/>
          </a:xfrm>
        </p:grpSpPr>
        <p:pic>
          <p:nvPicPr>
            <p:cNvPr id="221"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199481"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234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1843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71158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92228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963613"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4676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9" name="Group 228"/>
          <p:cNvGrpSpPr/>
          <p:nvPr/>
        </p:nvGrpSpPr>
        <p:grpSpPr>
          <a:xfrm>
            <a:off x="8371036" y="5994320"/>
            <a:ext cx="2049437" cy="229370"/>
            <a:chOff x="3667469" y="994977"/>
            <a:chExt cx="2049437" cy="229370"/>
          </a:xfrm>
        </p:grpSpPr>
        <p:pic>
          <p:nvPicPr>
            <p:cNvPr id="230" name="Picture 4"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919497"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966404"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462348"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8"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18432"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71158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6674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171525"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13"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467669" y="994977"/>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p:nvGrpSpPr>
        <p:grpSpPr>
          <a:xfrm>
            <a:off x="8371036" y="6806501"/>
            <a:ext cx="2052228" cy="229370"/>
            <a:chOff x="8047000" y="6847718"/>
            <a:chExt cx="2052228" cy="229370"/>
          </a:xfrm>
        </p:grpSpPr>
        <p:pic>
          <p:nvPicPr>
            <p:cNvPr id="240"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9345935"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6"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841879"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9091116"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047000"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12" descr="sy00250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551056"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11"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301819"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Picture 5"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9849991"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Picture 9" descr="sy00249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9595172" y="6847718"/>
              <a:ext cx="249237" cy="2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4" name="TextBox 253"/>
          <p:cNvSpPr txBox="1"/>
          <p:nvPr/>
        </p:nvSpPr>
        <p:spPr>
          <a:xfrm>
            <a:off x="3744814" y="6732959"/>
            <a:ext cx="1961926" cy="612068"/>
          </a:xfrm>
          <a:prstGeom prst="roundRect">
            <a:avLst/>
          </a:prstGeom>
        </p:spPr>
        <p:style>
          <a:lnRef idx="0">
            <a:schemeClr val="accent6"/>
          </a:lnRef>
          <a:fillRef idx="3">
            <a:schemeClr val="accent6"/>
          </a:fillRef>
          <a:effectRef idx="3">
            <a:schemeClr val="accent6"/>
          </a:effectRef>
          <a:fontRef idx="minor">
            <a:schemeClr val="lt1"/>
          </a:fontRef>
        </p:style>
        <p:txBody>
          <a:bodyPr wrap="none" lIns="99569" tIns="49785" rIns="99569" bIns="49785" rtlCol="0" anchor="ctr" anchorCtr="0">
            <a:noAutofit/>
          </a:bodyPr>
          <a:lstStyle/>
          <a:p>
            <a:pPr algn="ctr"/>
            <a:r>
              <a:rPr lang="en-US" sz="1700" dirty="0" smtClean="0">
                <a:solidFill>
                  <a:schemeClr val="tx1"/>
                </a:solidFill>
              </a:rPr>
              <a:t>Operands being</a:t>
            </a:r>
          </a:p>
          <a:p>
            <a:pPr algn="ctr"/>
            <a:r>
              <a:rPr lang="en-US" sz="1700" dirty="0" smtClean="0">
                <a:solidFill>
                  <a:schemeClr val="tx1"/>
                </a:solidFill>
              </a:rPr>
              <a:t>processed</a:t>
            </a:r>
            <a:endParaRPr lang="en-US" sz="1700" dirty="0">
              <a:solidFill>
                <a:schemeClr val="tx1"/>
              </a:solidFill>
            </a:endParaRPr>
          </a:p>
        </p:txBody>
      </p:sp>
      <p:sp>
        <p:nvSpPr>
          <p:cNvPr id="255" name="TextBox 254"/>
          <p:cNvSpPr txBox="1"/>
          <p:nvPr/>
        </p:nvSpPr>
        <p:spPr>
          <a:xfrm>
            <a:off x="7866980" y="7174747"/>
            <a:ext cx="1314393" cy="350300"/>
          </a:xfrm>
          <a:prstGeom prst="roundRect">
            <a:avLst/>
          </a:prstGeom>
        </p:spPr>
        <p:style>
          <a:lnRef idx="0">
            <a:schemeClr val="accent6"/>
          </a:lnRef>
          <a:fillRef idx="3">
            <a:schemeClr val="accent6"/>
          </a:fillRef>
          <a:effectRef idx="3">
            <a:schemeClr val="accent6"/>
          </a:effectRef>
          <a:fontRef idx="minor">
            <a:schemeClr val="lt1"/>
          </a:fontRef>
        </p:style>
        <p:txBody>
          <a:bodyPr wrap="none" lIns="99569" tIns="49785" rIns="99569" bIns="49785" rtlCol="0" anchor="ctr" anchorCtr="0">
            <a:noAutofit/>
          </a:bodyPr>
          <a:lstStyle/>
          <a:p>
            <a:pPr algn="ctr"/>
            <a:r>
              <a:rPr lang="en-US" sz="1700" dirty="0" smtClean="0">
                <a:solidFill>
                  <a:schemeClr val="tx1"/>
                </a:solidFill>
              </a:rPr>
              <a:t>Result</a:t>
            </a:r>
            <a:endParaRPr lang="en-US" sz="1700" dirty="0">
              <a:solidFill>
                <a:schemeClr val="tx1"/>
              </a:solidFill>
            </a:endParaRPr>
          </a:p>
        </p:txBody>
      </p:sp>
      <p:cxnSp>
        <p:nvCxnSpPr>
          <p:cNvPr id="12" name="Straight Connector 11"/>
          <p:cNvCxnSpPr/>
          <p:nvPr/>
        </p:nvCxnSpPr>
        <p:spPr bwMode="auto">
          <a:xfrm>
            <a:off x="2574392" y="719560"/>
            <a:ext cx="0" cy="6316311"/>
          </a:xfrm>
          <a:prstGeom prst="line">
            <a:avLst/>
          </a:prstGeom>
          <a:solidFill>
            <a:schemeClr val="accent1"/>
          </a:solidFill>
          <a:ln w="28575" cap="flat" cmpd="sng" algn="ctr">
            <a:solidFill>
              <a:schemeClr val="tx1"/>
            </a:solidFill>
            <a:prstDash val="dash"/>
            <a:round/>
            <a:headEnd type="none" w="med" len="med"/>
            <a:tailEnd type="none" w="med" len="med"/>
          </a:ln>
          <a:effectLst/>
        </p:spPr>
      </p:cxnSp>
      <p:grpSp>
        <p:nvGrpSpPr>
          <p:cNvPr id="259" name="Group 108"/>
          <p:cNvGrpSpPr>
            <a:grpSpLocks/>
          </p:cNvGrpSpPr>
          <p:nvPr/>
        </p:nvGrpSpPr>
        <p:grpSpPr bwMode="auto">
          <a:xfrm>
            <a:off x="954212" y="2904164"/>
            <a:ext cx="405706" cy="398307"/>
            <a:chOff x="189" y="2859"/>
            <a:chExt cx="329" cy="323"/>
          </a:xfrm>
        </p:grpSpPr>
        <p:pic>
          <p:nvPicPr>
            <p:cNvPr id="260"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0</a:t>
              </a:r>
              <a:endParaRPr lang="en-US" sz="1800" b="1" i="1" baseline="-25000" dirty="0"/>
            </a:p>
          </p:txBody>
        </p:sp>
      </p:grpSp>
      <p:grpSp>
        <p:nvGrpSpPr>
          <p:cNvPr id="262" name="Group 108"/>
          <p:cNvGrpSpPr>
            <a:grpSpLocks/>
          </p:cNvGrpSpPr>
          <p:nvPr/>
        </p:nvGrpSpPr>
        <p:grpSpPr bwMode="auto">
          <a:xfrm>
            <a:off x="1746300" y="2927797"/>
            <a:ext cx="405707" cy="372411"/>
            <a:chOff x="189" y="2880"/>
            <a:chExt cx="329" cy="302"/>
          </a:xfrm>
        </p:grpSpPr>
        <p:pic>
          <p:nvPicPr>
            <p:cNvPr id="263"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0</a:t>
              </a:r>
              <a:endParaRPr lang="en-US" sz="1800" b="1" i="1" baseline="-25000" dirty="0"/>
            </a:p>
          </p:txBody>
        </p:sp>
      </p:grpSp>
      <p:grpSp>
        <p:nvGrpSpPr>
          <p:cNvPr id="265" name="Group 108"/>
          <p:cNvGrpSpPr>
            <a:grpSpLocks/>
          </p:cNvGrpSpPr>
          <p:nvPr/>
        </p:nvGrpSpPr>
        <p:grpSpPr bwMode="auto">
          <a:xfrm>
            <a:off x="954212" y="3482912"/>
            <a:ext cx="405706" cy="398307"/>
            <a:chOff x="189" y="2859"/>
            <a:chExt cx="329" cy="323"/>
          </a:xfrm>
        </p:grpSpPr>
        <p:pic>
          <p:nvPicPr>
            <p:cNvPr id="266"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1</a:t>
              </a:r>
              <a:endParaRPr lang="en-US" sz="1800" b="1" i="1" baseline="-25000" dirty="0"/>
            </a:p>
          </p:txBody>
        </p:sp>
      </p:grpSp>
      <p:grpSp>
        <p:nvGrpSpPr>
          <p:cNvPr id="268" name="Group 108"/>
          <p:cNvGrpSpPr>
            <a:grpSpLocks/>
          </p:cNvGrpSpPr>
          <p:nvPr/>
        </p:nvGrpSpPr>
        <p:grpSpPr bwMode="auto">
          <a:xfrm>
            <a:off x="1746300" y="3507985"/>
            <a:ext cx="405707" cy="372411"/>
            <a:chOff x="189" y="2880"/>
            <a:chExt cx="329" cy="302"/>
          </a:xfrm>
        </p:grpSpPr>
        <p:pic>
          <p:nvPicPr>
            <p:cNvPr id="269"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1</a:t>
              </a:r>
              <a:endParaRPr lang="en-US" sz="1800" b="1" i="1" baseline="-25000" dirty="0"/>
            </a:p>
          </p:txBody>
        </p:sp>
      </p:grpSp>
      <p:grpSp>
        <p:nvGrpSpPr>
          <p:cNvPr id="271" name="Group 108"/>
          <p:cNvGrpSpPr>
            <a:grpSpLocks/>
          </p:cNvGrpSpPr>
          <p:nvPr/>
        </p:nvGrpSpPr>
        <p:grpSpPr bwMode="auto">
          <a:xfrm>
            <a:off x="954212" y="4061660"/>
            <a:ext cx="405706" cy="398307"/>
            <a:chOff x="189" y="2859"/>
            <a:chExt cx="329" cy="323"/>
          </a:xfrm>
        </p:grpSpPr>
        <p:pic>
          <p:nvPicPr>
            <p:cNvPr id="272"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2</a:t>
              </a:r>
              <a:endParaRPr lang="en-US" sz="1800" b="1" i="1" baseline="-25000" dirty="0"/>
            </a:p>
          </p:txBody>
        </p:sp>
      </p:grpSp>
      <p:grpSp>
        <p:nvGrpSpPr>
          <p:cNvPr id="274" name="Group 108"/>
          <p:cNvGrpSpPr>
            <a:grpSpLocks/>
          </p:cNvGrpSpPr>
          <p:nvPr/>
        </p:nvGrpSpPr>
        <p:grpSpPr bwMode="auto">
          <a:xfrm>
            <a:off x="1746300" y="4088173"/>
            <a:ext cx="405707" cy="372411"/>
            <a:chOff x="189" y="2880"/>
            <a:chExt cx="329" cy="302"/>
          </a:xfrm>
        </p:grpSpPr>
        <p:pic>
          <p:nvPicPr>
            <p:cNvPr id="275"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2</a:t>
              </a:r>
              <a:endParaRPr lang="en-US" sz="1800" b="1" i="1" baseline="-25000" dirty="0"/>
            </a:p>
          </p:txBody>
        </p:sp>
      </p:grpSp>
      <p:grpSp>
        <p:nvGrpSpPr>
          <p:cNvPr id="277" name="Group 108"/>
          <p:cNvGrpSpPr>
            <a:grpSpLocks/>
          </p:cNvGrpSpPr>
          <p:nvPr/>
        </p:nvGrpSpPr>
        <p:grpSpPr bwMode="auto">
          <a:xfrm>
            <a:off x="954212" y="4640407"/>
            <a:ext cx="405706" cy="398307"/>
            <a:chOff x="189" y="2859"/>
            <a:chExt cx="329" cy="323"/>
          </a:xfrm>
        </p:grpSpPr>
        <p:pic>
          <p:nvPicPr>
            <p:cNvPr id="278" name="Picture 109" descr="Zot_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r>
                <a:rPr lang="it-IT" sz="1800" b="1" i="1" baseline="-25000" dirty="0" smtClean="0"/>
                <a:t>3</a:t>
              </a:r>
              <a:endParaRPr lang="en-US" sz="1800" b="1" i="1" baseline="-25000" dirty="0"/>
            </a:p>
          </p:txBody>
        </p:sp>
      </p:grpSp>
      <p:grpSp>
        <p:nvGrpSpPr>
          <p:cNvPr id="280" name="Group 108"/>
          <p:cNvGrpSpPr>
            <a:grpSpLocks/>
          </p:cNvGrpSpPr>
          <p:nvPr/>
        </p:nvGrpSpPr>
        <p:grpSpPr bwMode="auto">
          <a:xfrm>
            <a:off x="1746300" y="4668360"/>
            <a:ext cx="405707" cy="372411"/>
            <a:chOff x="189" y="2880"/>
            <a:chExt cx="329" cy="302"/>
          </a:xfrm>
        </p:grpSpPr>
        <p:pic>
          <p:nvPicPr>
            <p:cNvPr id="281" name="Picture 109" descr="Zot_Ball"/>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 name="Text Box 110"/>
            <p:cNvSpPr txBox="1">
              <a:spLocks noChangeArrowheads="1"/>
            </p:cNvSpPr>
            <p:nvPr/>
          </p:nvSpPr>
          <p:spPr bwMode="auto">
            <a:xfrm>
              <a:off x="189" y="2880"/>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r>
                <a:rPr lang="it-IT" sz="1800" b="1" i="1" baseline="-25000" dirty="0" smtClean="0"/>
                <a:t>3</a:t>
              </a:r>
              <a:endParaRPr lang="en-US" sz="1800" b="1" i="1" baseline="-25000" dirty="0"/>
            </a:p>
          </p:txBody>
        </p:sp>
      </p:grpSp>
      <p:sp>
        <p:nvSpPr>
          <p:cNvPr id="13" name="Left Brace 12"/>
          <p:cNvSpPr/>
          <p:nvPr/>
        </p:nvSpPr>
        <p:spPr bwMode="auto">
          <a:xfrm rot="5400000">
            <a:off x="1034726" y="2547990"/>
            <a:ext cx="237465" cy="47050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sp>
        <p:nvSpPr>
          <p:cNvPr id="284" name="Left Brace 283"/>
          <p:cNvSpPr/>
          <p:nvPr/>
        </p:nvSpPr>
        <p:spPr bwMode="auto">
          <a:xfrm rot="5400000">
            <a:off x="1824365" y="2562552"/>
            <a:ext cx="237465" cy="47050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p:txBody>
      </p:sp>
      <p:cxnSp>
        <p:nvCxnSpPr>
          <p:cNvPr id="285" name="Straight Connector 284"/>
          <p:cNvCxnSpPr/>
          <p:nvPr/>
        </p:nvCxnSpPr>
        <p:spPr bwMode="auto">
          <a:xfrm>
            <a:off x="894019" y="2988543"/>
            <a:ext cx="11816" cy="214236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289" name="Straight Connector 288"/>
          <p:cNvCxnSpPr/>
          <p:nvPr/>
        </p:nvCxnSpPr>
        <p:spPr bwMode="auto">
          <a:xfrm>
            <a:off x="1410448" y="2988543"/>
            <a:ext cx="11816" cy="214236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290" name="Straight Connector 289"/>
          <p:cNvCxnSpPr/>
          <p:nvPr/>
        </p:nvCxnSpPr>
        <p:spPr bwMode="auto">
          <a:xfrm>
            <a:off x="2202536" y="2988543"/>
            <a:ext cx="11816" cy="214236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291" name="Straight Connector 290"/>
          <p:cNvCxnSpPr/>
          <p:nvPr/>
        </p:nvCxnSpPr>
        <p:spPr bwMode="auto">
          <a:xfrm>
            <a:off x="1698480" y="2970412"/>
            <a:ext cx="11816" cy="214236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292" name="Straight Connector 291"/>
          <p:cNvCxnSpPr/>
          <p:nvPr/>
        </p:nvCxnSpPr>
        <p:spPr bwMode="auto">
          <a:xfrm flipH="1">
            <a:off x="1736636" y="5130910"/>
            <a:ext cx="471809"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295" name="Straight Connector 294"/>
          <p:cNvCxnSpPr/>
          <p:nvPr/>
        </p:nvCxnSpPr>
        <p:spPr bwMode="auto">
          <a:xfrm flipH="1">
            <a:off x="918209" y="5130910"/>
            <a:ext cx="498147"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287" name="TextBox 286"/>
          <p:cNvSpPr txBox="1"/>
          <p:nvPr/>
        </p:nvSpPr>
        <p:spPr>
          <a:xfrm>
            <a:off x="5495564" y="360251"/>
            <a:ext cx="2515432" cy="400110"/>
          </a:xfrm>
          <a:prstGeom prst="rect">
            <a:avLst/>
          </a:prstGeom>
          <a:noFill/>
        </p:spPr>
        <p:txBody>
          <a:bodyPr wrap="none" rtlCol="0">
            <a:spAutoFit/>
          </a:bodyPr>
          <a:lstStyle/>
          <a:p>
            <a:r>
              <a:rPr lang="en-US" dirty="0" smtClean="0"/>
              <a:t>1 (or less) clock cycle!</a:t>
            </a:r>
            <a:endParaRPr lang="en-US" dirty="0"/>
          </a:p>
        </p:txBody>
      </p:sp>
    </p:spTree>
    <p:extLst>
      <p:ext uri="{BB962C8B-B14F-4D97-AF65-F5344CB8AC3E}">
        <p14:creationId xmlns:p14="http://schemas.microsoft.com/office/powerpoint/2010/main" val="9790219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 </a:t>
            </a:r>
            <a:r>
              <a:rPr lang="en-US" sz="2800" b="1" i="1" dirty="0" smtClean="0"/>
              <a:t>           in </a:t>
            </a:r>
            <a:r>
              <a:rPr lang="en-US" sz="2800" b="1" i="1" dirty="0" smtClean="0"/>
              <a:t>FPGAs - 4</a:t>
            </a:r>
            <a:endParaRPr lang="en-US" sz="2800" b="1" i="1" dirty="0"/>
          </a:p>
        </p:txBody>
      </p:sp>
      <p:grpSp>
        <p:nvGrpSpPr>
          <p:cNvPr id="191" name="Group 190"/>
          <p:cNvGrpSpPr/>
          <p:nvPr/>
        </p:nvGrpSpPr>
        <p:grpSpPr>
          <a:xfrm>
            <a:off x="69804" y="89059"/>
            <a:ext cx="1280452" cy="523220"/>
            <a:chOff x="3778217" y="1642326"/>
            <a:chExt cx="1280452" cy="523220"/>
          </a:xfrm>
        </p:grpSpPr>
        <p:sp>
          <p:nvSpPr>
            <p:cNvPr id="192" name="Text Box 26"/>
            <p:cNvSpPr txBox="1">
              <a:spLocks noChangeArrowheads="1"/>
            </p:cNvSpPr>
            <p:nvPr/>
          </p:nvSpPr>
          <p:spPr bwMode="auto">
            <a:xfrm>
              <a:off x="3778217" y="1642326"/>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193" name="Group 108"/>
            <p:cNvGrpSpPr>
              <a:grpSpLocks/>
            </p:cNvGrpSpPr>
            <p:nvPr/>
          </p:nvGrpSpPr>
          <p:grpSpPr bwMode="auto">
            <a:xfrm>
              <a:off x="3824870" y="1692399"/>
              <a:ext cx="405706" cy="398307"/>
              <a:chOff x="189" y="2859"/>
              <a:chExt cx="329" cy="323"/>
            </a:xfrm>
          </p:grpSpPr>
          <p:pic>
            <p:nvPicPr>
              <p:cNvPr id="200" name="Picture 109" descr="Zot_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194" name="Group 108"/>
            <p:cNvGrpSpPr>
              <a:grpSpLocks/>
            </p:cNvGrpSpPr>
            <p:nvPr/>
          </p:nvGrpSpPr>
          <p:grpSpPr bwMode="auto">
            <a:xfrm>
              <a:off x="4580953" y="1718540"/>
              <a:ext cx="405707" cy="369945"/>
              <a:chOff x="189" y="2872"/>
              <a:chExt cx="329" cy="300"/>
            </a:xfrm>
          </p:grpSpPr>
          <p:pic>
            <p:nvPicPr>
              <p:cNvPr id="198" name="Picture 109" descr="Zot_Ball"/>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120" y="612279"/>
            <a:ext cx="10058400" cy="5930385"/>
          </a:xfrm>
          <a:prstGeom prst="rect">
            <a:avLst/>
          </a:prstGeom>
          <a:ln w="28575">
            <a:solidFill>
              <a:srgbClr val="FFC000"/>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128" y="720291"/>
            <a:ext cx="10058400" cy="5979485"/>
          </a:xfrm>
          <a:prstGeom prst="rect">
            <a:avLst/>
          </a:prstGeom>
          <a:ln w="28575">
            <a:solidFill>
              <a:srgbClr val="FFC000"/>
            </a:solid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140" y="828303"/>
            <a:ext cx="10058400" cy="5979485"/>
          </a:xfrm>
          <a:prstGeom prst="rect">
            <a:avLst/>
          </a:prstGeom>
          <a:ln w="28575">
            <a:solidFill>
              <a:srgbClr val="FFC000"/>
            </a:solidFill>
          </a:ln>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0868" y="936315"/>
            <a:ext cx="10058400" cy="5979485"/>
          </a:xfrm>
          <a:prstGeom prst="rect">
            <a:avLst/>
          </a:prstGeom>
          <a:ln w="28575">
            <a:solidFill>
              <a:srgbClr val="FFC000"/>
            </a:solidFill>
          </a:ln>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880" y="1044327"/>
            <a:ext cx="10058400" cy="5979485"/>
          </a:xfrm>
          <a:prstGeom prst="rect">
            <a:avLst/>
          </a:prstGeom>
          <a:ln w="28575">
            <a:solidFill>
              <a:srgbClr val="FFC000"/>
            </a:solidFill>
          </a:ln>
        </p:spPr>
      </p:pic>
    </p:spTree>
    <p:extLst>
      <p:ext uri="{BB962C8B-B14F-4D97-AF65-F5344CB8AC3E}">
        <p14:creationId xmlns:p14="http://schemas.microsoft.com/office/powerpoint/2010/main" val="32285044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ChangeArrowheads="1"/>
          </p:cNvSpPr>
          <p:nvPr/>
        </p:nvSpPr>
        <p:spPr bwMode="auto">
          <a:xfrm>
            <a:off x="306388" y="647700"/>
            <a:ext cx="10080625" cy="144145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One could (in principle) design the circuit he needs to address a specific problem (</a:t>
            </a:r>
            <a:r>
              <a:rPr lang="en-US" b="1" i="1"/>
              <a:t>ASIC</a:t>
            </a:r>
            <a:r>
              <a:rPr lang="en-US"/>
              <a:t>, Application Specific Integrated Circuit). This is extremely expensive, and feasible only when a huge production request can justify the development budget. A recent and more flexible approach is offered by the Field Programmable Gate Array (FPGA).</a:t>
            </a:r>
          </a:p>
        </p:txBody>
      </p:sp>
      <p:pic>
        <p:nvPicPr>
          <p:cNvPr id="3584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138" y="2339975"/>
            <a:ext cx="23034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2376488"/>
            <a:ext cx="36925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Line 15"/>
          <p:cNvSpPr>
            <a:spLocks noChangeShapeType="1"/>
          </p:cNvSpPr>
          <p:nvPr/>
        </p:nvSpPr>
        <p:spPr bwMode="auto">
          <a:xfrm flipV="1">
            <a:off x="6354763" y="2339975"/>
            <a:ext cx="1439862" cy="576263"/>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5847" name="Line 16"/>
          <p:cNvSpPr>
            <a:spLocks noChangeShapeType="1"/>
          </p:cNvSpPr>
          <p:nvPr/>
        </p:nvSpPr>
        <p:spPr bwMode="auto">
          <a:xfrm>
            <a:off x="6318250" y="3384550"/>
            <a:ext cx="1476375" cy="129540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5848" name="Rectangle 17"/>
          <p:cNvSpPr>
            <a:spLocks noChangeArrowheads="1"/>
          </p:cNvSpPr>
          <p:nvPr/>
        </p:nvSpPr>
        <p:spPr bwMode="auto">
          <a:xfrm>
            <a:off x="7794625" y="2339975"/>
            <a:ext cx="2339975" cy="23399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9" name="Rectangle 18"/>
          <p:cNvSpPr>
            <a:spLocks noChangeArrowheads="1"/>
          </p:cNvSpPr>
          <p:nvPr/>
        </p:nvSpPr>
        <p:spPr bwMode="auto">
          <a:xfrm>
            <a:off x="5886450" y="2916238"/>
            <a:ext cx="468313" cy="468312"/>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585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4356100"/>
            <a:ext cx="24653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Rectangle 21"/>
          <p:cNvSpPr>
            <a:spLocks noChangeArrowheads="1"/>
          </p:cNvSpPr>
          <p:nvPr/>
        </p:nvSpPr>
        <p:spPr bwMode="auto">
          <a:xfrm>
            <a:off x="450850" y="4248150"/>
            <a:ext cx="2700338" cy="28082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3" name="Rectangle 22"/>
          <p:cNvSpPr>
            <a:spLocks noChangeArrowheads="1"/>
          </p:cNvSpPr>
          <p:nvPr/>
        </p:nvSpPr>
        <p:spPr bwMode="auto">
          <a:xfrm>
            <a:off x="3509963" y="2305050"/>
            <a:ext cx="3708400" cy="38877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4" name="Line 23"/>
          <p:cNvSpPr>
            <a:spLocks noChangeShapeType="1"/>
          </p:cNvSpPr>
          <p:nvPr/>
        </p:nvSpPr>
        <p:spPr bwMode="auto">
          <a:xfrm flipV="1">
            <a:off x="2538413" y="2339975"/>
            <a:ext cx="971550" cy="2052638"/>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5855" name="Line 24"/>
          <p:cNvSpPr>
            <a:spLocks noChangeShapeType="1"/>
          </p:cNvSpPr>
          <p:nvPr/>
        </p:nvSpPr>
        <p:spPr bwMode="auto">
          <a:xfrm>
            <a:off x="2501900" y="4860925"/>
            <a:ext cx="1008063" cy="1331913"/>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5856" name="Rectangle 25"/>
          <p:cNvSpPr>
            <a:spLocks noChangeArrowheads="1"/>
          </p:cNvSpPr>
          <p:nvPr/>
        </p:nvSpPr>
        <p:spPr bwMode="auto">
          <a:xfrm>
            <a:off x="2070100" y="4392613"/>
            <a:ext cx="468313" cy="468312"/>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9" name="Text Box 29"/>
          <p:cNvSpPr txBox="1">
            <a:spLocks noChangeArrowheads="1"/>
          </p:cNvSpPr>
          <p:nvPr/>
        </p:nvSpPr>
        <p:spPr bwMode="auto">
          <a:xfrm>
            <a:off x="1746250" y="2303463"/>
            <a:ext cx="86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i="1"/>
              <a:t>FPGA</a:t>
            </a:r>
            <a:endParaRPr lang="en-US" b="1" i="1"/>
          </a:p>
        </p:txBody>
      </p:sp>
      <p:sp>
        <p:nvSpPr>
          <p:cNvPr id="35860" name="Text Box 30"/>
          <p:cNvSpPr txBox="1">
            <a:spLocks noChangeArrowheads="1"/>
          </p:cNvSpPr>
          <p:nvPr/>
        </p:nvSpPr>
        <p:spPr bwMode="auto">
          <a:xfrm>
            <a:off x="7326313" y="4645025"/>
            <a:ext cx="30607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US"/>
              <a:t>An FPGA can be thinked as a collection of identical elementary cells containing some basic circuits (usually one LUT, a couple of D flip</a:t>
            </a:r>
          </a:p>
        </p:txBody>
      </p:sp>
      <p:sp>
        <p:nvSpPr>
          <p:cNvPr id="35861" name="Text Box 32"/>
          <p:cNvSpPr txBox="1">
            <a:spLocks noChangeArrowheads="1"/>
          </p:cNvSpPr>
          <p:nvPr/>
        </p:nvSpPr>
        <p:spPr bwMode="auto">
          <a:xfrm>
            <a:off x="3438525" y="6192838"/>
            <a:ext cx="694848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US"/>
              <a:t>flop and a shift register) which can be differently interconnected by simply programming the device, allowing to build up complex circuits without the necessity of tailored production.</a:t>
            </a:r>
          </a:p>
        </p:txBody>
      </p:sp>
      <p:pic>
        <p:nvPicPr>
          <p:cNvPr id="3585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061" y="1980431"/>
            <a:ext cx="2287315" cy="2134827"/>
          </a:xfrm>
          <a:prstGeom prst="rect">
            <a:avLst/>
          </a:prstGeom>
          <a:noFill/>
          <a:ln w="28575">
            <a:solidFill>
              <a:schemeClr val="accent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 </a:t>
            </a:r>
            <a:r>
              <a:rPr lang="en-US" sz="2800" b="1" i="1" dirty="0" smtClean="0"/>
              <a:t>           in </a:t>
            </a:r>
            <a:r>
              <a:rPr lang="en-US" sz="2800" b="1" i="1" dirty="0" smtClean="0"/>
              <a:t>FPGAs - 5</a:t>
            </a:r>
            <a:endParaRPr lang="en-US" sz="2800" b="1" i="1" dirty="0"/>
          </a:p>
        </p:txBody>
      </p:sp>
      <p:grpSp>
        <p:nvGrpSpPr>
          <p:cNvPr id="23" name="Group 22"/>
          <p:cNvGrpSpPr/>
          <p:nvPr/>
        </p:nvGrpSpPr>
        <p:grpSpPr>
          <a:xfrm>
            <a:off x="69804" y="89059"/>
            <a:ext cx="1280452" cy="523220"/>
            <a:chOff x="3778217" y="1642326"/>
            <a:chExt cx="1280452" cy="523220"/>
          </a:xfrm>
        </p:grpSpPr>
        <p:sp>
          <p:nvSpPr>
            <p:cNvPr id="24" name="Text Box 26"/>
            <p:cNvSpPr txBox="1">
              <a:spLocks noChangeArrowheads="1"/>
            </p:cNvSpPr>
            <p:nvPr/>
          </p:nvSpPr>
          <p:spPr bwMode="auto">
            <a:xfrm>
              <a:off x="3778217" y="1642326"/>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25" name="Group 108"/>
            <p:cNvGrpSpPr>
              <a:grpSpLocks/>
            </p:cNvGrpSpPr>
            <p:nvPr/>
          </p:nvGrpSpPr>
          <p:grpSpPr bwMode="auto">
            <a:xfrm>
              <a:off x="3824870" y="1692399"/>
              <a:ext cx="405706" cy="398307"/>
              <a:chOff x="189" y="2859"/>
              <a:chExt cx="329" cy="323"/>
            </a:xfrm>
          </p:grpSpPr>
          <p:pic>
            <p:nvPicPr>
              <p:cNvPr id="29" name="Picture 109" descr="Zot_B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26" name="Group 108"/>
            <p:cNvGrpSpPr>
              <a:grpSpLocks/>
            </p:cNvGrpSpPr>
            <p:nvPr/>
          </p:nvGrpSpPr>
          <p:grpSpPr bwMode="auto">
            <a:xfrm>
              <a:off x="4580953" y="1718540"/>
              <a:ext cx="405707" cy="369945"/>
              <a:chOff x="189" y="2872"/>
              <a:chExt cx="329" cy="300"/>
            </a:xfrm>
          </p:grpSpPr>
          <p:pic>
            <p:nvPicPr>
              <p:cNvPr id="27" name="Picture 109" descr="Zot_Ball"/>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3479800"/>
            <a:ext cx="3798888"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5"/>
          <p:cNvSpPr txBox="1">
            <a:spLocks noChangeArrowheads="1"/>
          </p:cNvSpPr>
          <p:nvPr/>
        </p:nvSpPr>
        <p:spPr bwMode="auto">
          <a:xfrm>
            <a:off x="306388" y="4608513"/>
            <a:ext cx="1513556" cy="52322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o </a:t>
            </a:r>
            <a:r>
              <a:rPr lang="it-IT" sz="2800" b="1" dirty="0"/>
              <a:t>= a </a:t>
            </a:r>
            <a:r>
              <a:rPr lang="en-US" sz="2800" b="1" dirty="0" smtClean="0">
                <a:cs typeface="Times New Roman" pitchFamily="18" charset="0"/>
              </a:rPr>
              <a:t>+ </a:t>
            </a:r>
            <a:r>
              <a:rPr lang="it-IT" sz="2800" b="1" dirty="0"/>
              <a:t>b</a:t>
            </a:r>
            <a:endParaRPr lang="en-US" sz="2800" b="1" dirty="0"/>
          </a:p>
        </p:txBody>
      </p:sp>
      <p:sp>
        <p:nvSpPr>
          <p:cNvPr id="36869" name="AutoShape 6"/>
          <p:cNvSpPr>
            <a:spLocks noChangeArrowheads="1"/>
          </p:cNvSpPr>
          <p:nvPr/>
        </p:nvSpPr>
        <p:spPr bwMode="auto">
          <a:xfrm>
            <a:off x="1927225" y="4498975"/>
            <a:ext cx="503238" cy="792163"/>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36870" name="Text Box 7"/>
          <p:cNvSpPr txBox="1">
            <a:spLocks noChangeArrowheads="1"/>
          </p:cNvSpPr>
          <p:nvPr/>
        </p:nvSpPr>
        <p:spPr bwMode="auto">
          <a:xfrm>
            <a:off x="1566863" y="6488113"/>
            <a:ext cx="1184275" cy="4254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Synthesis</a:t>
            </a:r>
          </a:p>
        </p:txBody>
      </p:sp>
      <p:sp>
        <p:nvSpPr>
          <p:cNvPr id="36871" name="Text Box 9"/>
          <p:cNvSpPr txBox="1">
            <a:spLocks noChangeArrowheads="1"/>
          </p:cNvSpPr>
          <p:nvPr/>
        </p:nvSpPr>
        <p:spPr bwMode="auto">
          <a:xfrm>
            <a:off x="4452938" y="6516688"/>
            <a:ext cx="1816100" cy="4254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Implementation</a:t>
            </a:r>
          </a:p>
        </p:txBody>
      </p:sp>
      <p:pic>
        <p:nvPicPr>
          <p:cNvPr id="3687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975" y="3490913"/>
            <a:ext cx="28178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638" y="4206875"/>
            <a:ext cx="1476375" cy="13779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6874" name="AutoShape 8"/>
          <p:cNvSpPr>
            <a:spLocks noChangeArrowheads="1"/>
          </p:cNvSpPr>
          <p:nvPr/>
        </p:nvSpPr>
        <p:spPr bwMode="auto">
          <a:xfrm>
            <a:off x="5383213" y="4498975"/>
            <a:ext cx="503237" cy="792163"/>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36875" name="AutoShape 12"/>
          <p:cNvSpPr>
            <a:spLocks noChangeArrowheads="1"/>
          </p:cNvSpPr>
          <p:nvPr/>
        </p:nvSpPr>
        <p:spPr bwMode="auto">
          <a:xfrm>
            <a:off x="8515350" y="4498975"/>
            <a:ext cx="503238" cy="792163"/>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36876" name="Text Box 13"/>
          <p:cNvSpPr txBox="1">
            <a:spLocks noChangeArrowheads="1"/>
          </p:cNvSpPr>
          <p:nvPr/>
        </p:nvSpPr>
        <p:spPr bwMode="auto">
          <a:xfrm>
            <a:off x="7902575" y="6488113"/>
            <a:ext cx="1606550" cy="4254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Programming</a:t>
            </a:r>
          </a:p>
        </p:txBody>
      </p:sp>
      <p:sp>
        <p:nvSpPr>
          <p:cNvPr id="36877" name="AutoShape 14"/>
          <p:cNvSpPr>
            <a:spLocks noChangeArrowheads="1"/>
          </p:cNvSpPr>
          <p:nvPr/>
        </p:nvSpPr>
        <p:spPr bwMode="auto">
          <a:xfrm>
            <a:off x="198438" y="720725"/>
            <a:ext cx="3024187" cy="2735263"/>
          </a:xfrm>
          <a:prstGeom prst="wedgeRoundRectCallout">
            <a:avLst>
              <a:gd name="adj1" fmla="val -17296"/>
              <a:gd name="adj2" fmla="val 89986"/>
              <a:gd name="adj3" fmla="val 16667"/>
            </a:avLst>
          </a:prstGeom>
          <a:solidFill>
            <a:srgbClr val="FFFF99"/>
          </a:solidFill>
          <a:ln w="28575">
            <a:solidFill>
              <a:schemeClr val="tx1"/>
            </a:solidFill>
            <a:miter lim="800000"/>
            <a:headEnd/>
            <a:tailEnd/>
          </a:ln>
          <a:effectLst>
            <a:outerShdw dist="71842" dir="2700000" algn="ctr" rotWithShape="0">
              <a:schemeClr val="bg2">
                <a:alpha val="50000"/>
              </a:schemeClr>
            </a:outerShdw>
          </a:effectLst>
        </p:spPr>
        <p:txBody>
          <a:bodyPr/>
          <a:lstStyle/>
          <a:p>
            <a:pPr algn="ctr" defTabSz="1042988"/>
            <a:r>
              <a:rPr lang="en-US"/>
              <a:t>Through a programming language (VHDL, Verilog) is possible to describe the behavior of digital circuits in terms of usual programming constructs (loops, cases, if then else…).</a:t>
            </a:r>
          </a:p>
        </p:txBody>
      </p:sp>
      <p:sp>
        <p:nvSpPr>
          <p:cNvPr id="36878" name="AutoShape 15"/>
          <p:cNvSpPr>
            <a:spLocks noChangeArrowheads="1"/>
          </p:cNvSpPr>
          <p:nvPr/>
        </p:nvSpPr>
        <p:spPr bwMode="auto">
          <a:xfrm>
            <a:off x="3546475" y="647700"/>
            <a:ext cx="3024188" cy="2663825"/>
          </a:xfrm>
          <a:prstGeom prst="wedgeRoundRectCallout">
            <a:avLst>
              <a:gd name="adj1" fmla="val -32310"/>
              <a:gd name="adj2" fmla="val 67579"/>
              <a:gd name="adj3" fmla="val 16667"/>
            </a:avLst>
          </a:prstGeom>
          <a:solidFill>
            <a:srgbClr val="FFFF99"/>
          </a:solidFill>
          <a:ln w="28575">
            <a:solidFill>
              <a:schemeClr val="tx1"/>
            </a:solidFill>
            <a:miter lim="800000"/>
            <a:headEnd/>
            <a:tailEnd/>
          </a:ln>
          <a:effectLst>
            <a:outerShdw dist="71842" dir="2700000" algn="ctr" rotWithShape="0">
              <a:schemeClr val="bg2">
                <a:alpha val="50000"/>
              </a:schemeClr>
            </a:outerShdw>
          </a:effectLst>
        </p:spPr>
        <p:txBody>
          <a:bodyPr/>
          <a:lstStyle/>
          <a:p>
            <a:pPr algn="ctr" defTabSz="1042988"/>
            <a:r>
              <a:rPr lang="en-US"/>
              <a:t>Once the program is completed, it is translated into the equivalent electric circuit and, once verified, a connection map is generated (implementation).</a:t>
            </a:r>
          </a:p>
        </p:txBody>
      </p:sp>
      <p:sp>
        <p:nvSpPr>
          <p:cNvPr id="36879" name="AutoShape 16"/>
          <p:cNvSpPr>
            <a:spLocks noChangeArrowheads="1"/>
          </p:cNvSpPr>
          <p:nvPr/>
        </p:nvSpPr>
        <p:spPr bwMode="auto">
          <a:xfrm>
            <a:off x="6751638" y="647700"/>
            <a:ext cx="3635375" cy="2413000"/>
          </a:xfrm>
          <a:prstGeom prst="wedgeRoundRectCallout">
            <a:avLst>
              <a:gd name="adj1" fmla="val -41134"/>
              <a:gd name="adj2" fmla="val 69801"/>
              <a:gd name="adj3" fmla="val 16667"/>
            </a:avLst>
          </a:prstGeom>
          <a:solidFill>
            <a:srgbClr val="FFFF99"/>
          </a:solidFill>
          <a:ln w="28575">
            <a:solidFill>
              <a:schemeClr val="tx1"/>
            </a:solidFill>
            <a:miter lim="800000"/>
            <a:headEnd/>
            <a:tailEnd/>
          </a:ln>
          <a:effectLst>
            <a:outerShdw dist="71842" dir="2700000" algn="ctr" rotWithShape="0">
              <a:schemeClr val="bg2">
                <a:alpha val="50000"/>
              </a:schemeClr>
            </a:outerShdw>
          </a:effectLst>
        </p:spPr>
        <p:txBody>
          <a:bodyPr/>
          <a:lstStyle/>
          <a:p>
            <a:pPr algn="ctr" defTabSz="1042988">
              <a:buClr>
                <a:srgbClr val="FFCC00"/>
              </a:buClr>
              <a:buSzPct val="75000"/>
              <a:buFont typeface="Times New Roman" pitchFamily="18" charset="0"/>
              <a:buNone/>
            </a:pPr>
            <a:r>
              <a:rPr lang="en-US"/>
              <a:t>The connection maps tells to the FPGA how to connect the elementary cell in order to get the designed circuit. Once downloaded to the chip, the FPGA behavior will exactly match the written code</a:t>
            </a:r>
          </a:p>
        </p:txBody>
      </p:sp>
      <p:grpSp>
        <p:nvGrpSpPr>
          <p:cNvPr id="36880" name="Group 17"/>
          <p:cNvGrpSpPr>
            <a:grpSpLocks/>
          </p:cNvGrpSpPr>
          <p:nvPr/>
        </p:nvGrpSpPr>
        <p:grpSpPr bwMode="auto">
          <a:xfrm>
            <a:off x="76200" y="612775"/>
            <a:ext cx="374650" cy="374650"/>
            <a:chOff x="216" y="2946"/>
            <a:chExt cx="236" cy="236"/>
          </a:xfrm>
        </p:grpSpPr>
        <p:pic>
          <p:nvPicPr>
            <p:cNvPr id="36887" name="Picture 18" descr="Zot_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Text Box 19"/>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1</a:t>
              </a:r>
              <a:endParaRPr lang="en-US" sz="1800" b="1" i="1"/>
            </a:p>
          </p:txBody>
        </p:sp>
      </p:grpSp>
      <p:grpSp>
        <p:nvGrpSpPr>
          <p:cNvPr id="36881" name="Group 20"/>
          <p:cNvGrpSpPr>
            <a:grpSpLocks/>
          </p:cNvGrpSpPr>
          <p:nvPr/>
        </p:nvGrpSpPr>
        <p:grpSpPr bwMode="auto">
          <a:xfrm>
            <a:off x="3475038" y="639763"/>
            <a:ext cx="374650" cy="374650"/>
            <a:chOff x="216" y="2946"/>
            <a:chExt cx="236" cy="236"/>
          </a:xfrm>
        </p:grpSpPr>
        <p:pic>
          <p:nvPicPr>
            <p:cNvPr id="36885" name="Picture 21" descr="Zot_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Text Box 22"/>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2</a:t>
              </a:r>
              <a:endParaRPr lang="en-US" sz="1800" b="1" i="1"/>
            </a:p>
          </p:txBody>
        </p:sp>
      </p:grpSp>
      <p:grpSp>
        <p:nvGrpSpPr>
          <p:cNvPr id="36882" name="Group 23"/>
          <p:cNvGrpSpPr>
            <a:grpSpLocks/>
          </p:cNvGrpSpPr>
          <p:nvPr/>
        </p:nvGrpSpPr>
        <p:grpSpPr bwMode="auto">
          <a:xfrm>
            <a:off x="6751638" y="639763"/>
            <a:ext cx="374650" cy="374650"/>
            <a:chOff x="216" y="2946"/>
            <a:chExt cx="236" cy="236"/>
          </a:xfrm>
        </p:grpSpPr>
        <p:pic>
          <p:nvPicPr>
            <p:cNvPr id="36883" name="Picture 24" descr="Zot_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Text Box 25"/>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3</a:t>
              </a:r>
              <a:endParaRPr lang="en-US" sz="1800" b="1" i="1"/>
            </a:p>
          </p:txBody>
        </p:sp>
      </p:grpSp>
      <p:sp>
        <p:nvSpPr>
          <p:cNvPr id="25"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 </a:t>
            </a:r>
            <a:r>
              <a:rPr lang="en-US" sz="2800" b="1" i="1" dirty="0" smtClean="0"/>
              <a:t>           in </a:t>
            </a:r>
            <a:r>
              <a:rPr lang="en-US" sz="2800" b="1" i="1" dirty="0" smtClean="0"/>
              <a:t>FPGAs - 6</a:t>
            </a:r>
            <a:endParaRPr lang="en-US" sz="2800" b="1" i="1" dirty="0"/>
          </a:p>
        </p:txBody>
      </p:sp>
      <p:grpSp>
        <p:nvGrpSpPr>
          <p:cNvPr id="26" name="Group 25"/>
          <p:cNvGrpSpPr/>
          <p:nvPr/>
        </p:nvGrpSpPr>
        <p:grpSpPr>
          <a:xfrm>
            <a:off x="69804" y="89059"/>
            <a:ext cx="1280452" cy="523220"/>
            <a:chOff x="3778217" y="1642326"/>
            <a:chExt cx="1280452" cy="523220"/>
          </a:xfrm>
        </p:grpSpPr>
        <p:sp>
          <p:nvSpPr>
            <p:cNvPr id="27" name="Text Box 26"/>
            <p:cNvSpPr txBox="1">
              <a:spLocks noChangeArrowheads="1"/>
            </p:cNvSpPr>
            <p:nvPr/>
          </p:nvSpPr>
          <p:spPr bwMode="auto">
            <a:xfrm>
              <a:off x="3778217" y="1642326"/>
              <a:ext cx="1280452" cy="52322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     +</a:t>
              </a:r>
              <a:endParaRPr lang="en-US" sz="2800" b="1" dirty="0"/>
            </a:p>
          </p:txBody>
        </p:sp>
        <p:grpSp>
          <p:nvGrpSpPr>
            <p:cNvPr id="28" name="Group 108"/>
            <p:cNvGrpSpPr>
              <a:grpSpLocks/>
            </p:cNvGrpSpPr>
            <p:nvPr/>
          </p:nvGrpSpPr>
          <p:grpSpPr bwMode="auto">
            <a:xfrm>
              <a:off x="3824870" y="1692399"/>
              <a:ext cx="405706" cy="398307"/>
              <a:chOff x="189" y="2859"/>
              <a:chExt cx="329" cy="323"/>
            </a:xfrm>
          </p:grpSpPr>
          <p:pic>
            <p:nvPicPr>
              <p:cNvPr id="32" name="Picture 109" descr="Zot_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 y="2896"/>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110"/>
              <p:cNvSpPr txBox="1">
                <a:spLocks noChangeArrowheads="1"/>
              </p:cNvSpPr>
              <p:nvPr/>
            </p:nvSpPr>
            <p:spPr bwMode="auto">
              <a:xfrm>
                <a:off x="189" y="2859"/>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a</a:t>
                </a:r>
                <a:endParaRPr lang="en-US" sz="1800" b="1" i="1" baseline="-25000" dirty="0"/>
              </a:p>
            </p:txBody>
          </p:sp>
        </p:grpSp>
        <p:grpSp>
          <p:nvGrpSpPr>
            <p:cNvPr id="29" name="Group 108"/>
            <p:cNvGrpSpPr>
              <a:grpSpLocks/>
            </p:cNvGrpSpPr>
            <p:nvPr/>
          </p:nvGrpSpPr>
          <p:grpSpPr bwMode="auto">
            <a:xfrm>
              <a:off x="4580953" y="1718540"/>
              <a:ext cx="405707" cy="369945"/>
              <a:chOff x="189" y="2872"/>
              <a:chExt cx="329" cy="300"/>
            </a:xfrm>
          </p:grpSpPr>
          <p:pic>
            <p:nvPicPr>
              <p:cNvPr id="30" name="Picture 109" descr="Zot_Ball"/>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216" y="2880"/>
                <a:ext cx="28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10"/>
              <p:cNvSpPr txBox="1">
                <a:spLocks noChangeArrowheads="1"/>
              </p:cNvSpPr>
              <p:nvPr/>
            </p:nvSpPr>
            <p:spPr bwMode="auto">
              <a:xfrm>
                <a:off x="189" y="2872"/>
                <a:ext cx="329"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sz="1800" b="1" i="1" dirty="0" smtClean="0"/>
                  <a:t>b</a:t>
                </a:r>
                <a:endParaRPr lang="en-US" sz="1800" b="1" i="1" baseline="-25000" dirty="0"/>
              </a:p>
            </p:txBody>
          </p:sp>
        </p:gr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A complete system</a:t>
            </a:r>
          </a:p>
        </p:txBody>
      </p:sp>
      <p:pic>
        <p:nvPicPr>
          <p:cNvPr id="40963" name="Picture 6"/>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98775" y="3097213"/>
            <a:ext cx="1368425" cy="1306512"/>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0964" name="Picture 9" descr="j03984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5100" y="2305050"/>
            <a:ext cx="127635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0" descr="sy0026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500" y="36766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1"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5163" y="36766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2" descr="sy0026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4175" y="36766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3" descr="sy00263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6838" y="36766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40"/>
          <p:cNvSpPr txBox="1">
            <a:spLocks noChangeArrowheads="1"/>
          </p:cNvSpPr>
          <p:nvPr/>
        </p:nvSpPr>
        <p:spPr bwMode="auto">
          <a:xfrm>
            <a:off x="762000" y="2411413"/>
            <a:ext cx="1057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Detector</a:t>
            </a:r>
            <a:endParaRPr lang="en-US"/>
          </a:p>
        </p:txBody>
      </p:sp>
      <p:sp>
        <p:nvSpPr>
          <p:cNvPr id="40970" name="Text Box 41"/>
          <p:cNvSpPr txBox="1">
            <a:spLocks noChangeArrowheads="1"/>
          </p:cNvSpPr>
          <p:nvPr/>
        </p:nvSpPr>
        <p:spPr bwMode="auto">
          <a:xfrm>
            <a:off x="3186113" y="2628900"/>
            <a:ext cx="722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ADC</a:t>
            </a:r>
          </a:p>
        </p:txBody>
      </p:sp>
      <p:pic>
        <p:nvPicPr>
          <p:cNvPr id="40971" name="Picture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0800" y="2305050"/>
            <a:ext cx="274161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9725" y="2413000"/>
            <a:ext cx="2268538" cy="1135063"/>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pic>
      <p:sp>
        <p:nvSpPr>
          <p:cNvPr id="40973" name="Text Box 11"/>
          <p:cNvSpPr txBox="1">
            <a:spLocks noChangeArrowheads="1"/>
          </p:cNvSpPr>
          <p:nvPr/>
        </p:nvSpPr>
        <p:spPr bwMode="auto">
          <a:xfrm>
            <a:off x="6680200" y="4751388"/>
            <a:ext cx="1439863" cy="757237"/>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800">
                <a:solidFill>
                  <a:schemeClr val="hlink"/>
                </a:solidFill>
                <a:latin typeface="Courier" pitchFamily="49" charset="0"/>
              </a:rPr>
              <a:t>event clock (</a:t>
            </a:r>
            <a:r>
              <a:rPr lang="it-IT" sz="800">
                <a:latin typeface="Courier" pitchFamily="49" charset="0"/>
              </a:rPr>
              <a:t>a</a:t>
            </a:r>
            <a:r>
              <a:rPr lang="it-IT" sz="800">
                <a:solidFill>
                  <a:schemeClr val="hlink"/>
                </a:solidFill>
                <a:latin typeface="Courier" pitchFamily="49" charset="0"/>
              </a:rPr>
              <a:t>,</a:t>
            </a:r>
            <a:r>
              <a:rPr lang="it-IT" sz="800">
                <a:solidFill>
                  <a:schemeClr val="accent1"/>
                </a:solidFill>
                <a:latin typeface="Courier" pitchFamily="49" charset="0"/>
              </a:rPr>
              <a:t>b</a:t>
            </a:r>
            <a:r>
              <a:rPr lang="it-IT" sz="800">
                <a:solidFill>
                  <a:schemeClr val="hlink"/>
                </a:solidFill>
                <a:latin typeface="Courier" pitchFamily="49" charset="0"/>
              </a:rPr>
              <a:t>,</a:t>
            </a:r>
            <a:r>
              <a:rPr lang="it-IT" sz="800">
                <a:solidFill>
                  <a:schemeClr val="folHlink"/>
                </a:solidFill>
                <a:latin typeface="Courier" pitchFamily="49" charset="0"/>
              </a:rPr>
              <a:t>d</a:t>
            </a:r>
            <a:r>
              <a:rPr lang="it-IT" sz="800">
                <a:solidFill>
                  <a:schemeClr val="hlink"/>
                </a:solidFill>
                <a:latin typeface="Courier" pitchFamily="49" charset="0"/>
              </a:rPr>
              <a:t>)</a:t>
            </a:r>
          </a:p>
          <a:p>
            <a:pPr eaLnBrk="1" hangingPunct="1"/>
            <a:r>
              <a:rPr lang="it-IT" sz="800">
                <a:solidFill>
                  <a:schemeClr val="hlink"/>
                </a:solidFill>
                <a:latin typeface="Courier" pitchFamily="49" charset="0"/>
              </a:rPr>
              <a:t>  c</a:t>
            </a:r>
            <a:r>
              <a:rPr lang="it-IT" sz="800">
                <a:latin typeface="Courier" pitchFamily="49" charset="0"/>
              </a:rPr>
              <a:t>&lt;=a+</a:t>
            </a:r>
            <a:r>
              <a:rPr lang="it-IT" sz="800">
                <a:solidFill>
                  <a:schemeClr val="accent1"/>
                </a:solidFill>
                <a:latin typeface="Courier" pitchFamily="49" charset="0"/>
              </a:rPr>
              <a:t>b</a:t>
            </a:r>
            <a:r>
              <a:rPr lang="it-IT" sz="800">
                <a:latin typeface="Courier" pitchFamily="49" charset="0"/>
              </a:rPr>
              <a:t>;</a:t>
            </a:r>
          </a:p>
          <a:p>
            <a:pPr eaLnBrk="1" hangingPunct="1"/>
            <a:r>
              <a:rPr lang="it-IT" sz="800">
                <a:latin typeface="Courier" pitchFamily="49" charset="0"/>
              </a:rPr>
              <a:t>  f&lt;=a+</a:t>
            </a:r>
            <a:r>
              <a:rPr lang="it-IT" sz="800">
                <a:solidFill>
                  <a:schemeClr val="folHlink"/>
                </a:solidFill>
                <a:latin typeface="Courier" pitchFamily="49" charset="0"/>
              </a:rPr>
              <a:t>d</a:t>
            </a:r>
            <a:r>
              <a:rPr lang="it-IT" sz="800">
                <a:latin typeface="Courier" pitchFamily="49" charset="0"/>
              </a:rPr>
              <a:t>;</a:t>
            </a:r>
          </a:p>
          <a:p>
            <a:pPr eaLnBrk="1" hangingPunct="1"/>
            <a:r>
              <a:rPr lang="it-IT" sz="800">
                <a:latin typeface="Courier" pitchFamily="49" charset="0"/>
              </a:rPr>
              <a:t>  g&lt;=a+</a:t>
            </a:r>
            <a:r>
              <a:rPr lang="it-IT" sz="800">
                <a:solidFill>
                  <a:schemeClr val="hlink"/>
                </a:solidFill>
                <a:latin typeface="Courier" pitchFamily="49" charset="0"/>
              </a:rPr>
              <a:t>c</a:t>
            </a:r>
            <a:r>
              <a:rPr lang="it-IT" sz="800">
                <a:latin typeface="Courier" pitchFamily="49" charset="0"/>
              </a:rPr>
              <a:t>;</a:t>
            </a:r>
          </a:p>
          <a:p>
            <a:pPr eaLnBrk="1" hangingPunct="1"/>
            <a:r>
              <a:rPr lang="it-IT" sz="800">
                <a:latin typeface="Courier" pitchFamily="49" charset="0"/>
              </a:rPr>
              <a:t>end;</a:t>
            </a:r>
            <a:endParaRPr lang="en-US" sz="800">
              <a:latin typeface="Courier" pitchFamily="49" charset="0"/>
            </a:endParaRPr>
          </a:p>
        </p:txBody>
      </p:sp>
      <p:sp>
        <p:nvSpPr>
          <p:cNvPr id="40974" name="Text Box 10"/>
          <p:cNvSpPr txBox="1">
            <a:spLocks noChangeArrowheads="1"/>
          </p:cNvSpPr>
          <p:nvPr/>
        </p:nvSpPr>
        <p:spPr bwMode="auto">
          <a:xfrm>
            <a:off x="6823075" y="1871663"/>
            <a:ext cx="2087563" cy="828675"/>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800">
                <a:latin typeface="Courier" pitchFamily="49" charset="0"/>
              </a:rPr>
              <a:t>int main(int argc,char*argv[])</a:t>
            </a:r>
          </a:p>
          <a:p>
            <a:pPr eaLnBrk="1" hangingPunct="1"/>
            <a:r>
              <a:rPr lang="it-IT" sz="800">
                <a:latin typeface="Courier" pitchFamily="49" charset="0"/>
              </a:rPr>
              <a:t>{</a:t>
            </a:r>
          </a:p>
          <a:p>
            <a:pPr eaLnBrk="1" hangingPunct="1"/>
            <a:r>
              <a:rPr lang="it-IT" sz="800">
                <a:latin typeface="Courier" pitchFamily="49" charset="0"/>
              </a:rPr>
              <a:t>   For (n=0;n&lt;a;n++) {</a:t>
            </a:r>
          </a:p>
          <a:p>
            <a:pPr eaLnBrk="1" hangingPunct="1"/>
            <a:r>
              <a:rPr lang="it-IT" sz="800">
                <a:latin typeface="Courier" pitchFamily="49" charset="0"/>
              </a:rPr>
              <a:t>   ...</a:t>
            </a:r>
          </a:p>
          <a:p>
            <a:pPr eaLnBrk="1" hangingPunct="1"/>
            <a:r>
              <a:rPr lang="it-IT" sz="800">
                <a:latin typeface="Courier" pitchFamily="49" charset="0"/>
              </a:rPr>
              <a:t>   }</a:t>
            </a:r>
          </a:p>
          <a:p>
            <a:pPr eaLnBrk="1" hangingPunct="1"/>
            <a:r>
              <a:rPr lang="it-IT" sz="800">
                <a:latin typeface="Courier" pitchFamily="49" charset="0"/>
              </a:rPr>
              <a:t>}</a:t>
            </a:r>
            <a:endParaRPr lang="en-US" sz="800">
              <a:latin typeface="Courier" pitchFamily="49" charset="0"/>
            </a:endParaRPr>
          </a:p>
        </p:txBody>
      </p:sp>
      <p:pic>
        <p:nvPicPr>
          <p:cNvPr id="40975" name="Picture 36" descr="sy00263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64538" y="29162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37" descr="sy00263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77200" y="29162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38" descr="sy00263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96213" y="29162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39" descr="sy00263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08875" y="29162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46" descr="sy00263_"/>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478963" y="29162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47" descr="sy00263_"/>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91625" y="29162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48" descr="sy00263_"/>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10638" y="29162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49" descr="sy00263_"/>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623300" y="29162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50" descr="sy00263_"/>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40350" y="36718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51" descr="sy00263_"/>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053013" y="36718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24" descr="sy00263_"/>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23088" y="33480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25" descr="sy00263_"/>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35750" y="33480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26" descr="sy00263_"/>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54763" y="33480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27" descr="sy00263_"/>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67425" y="33480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28" descr="sy00263_"/>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916738" y="360997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29" descr="sy00263_"/>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629400" y="36099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30" descr="sy00263_"/>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48413" y="360997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31" descr="sy00263_"/>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061075" y="36099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32" descr="sy00263_"/>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16738" y="38623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33" descr="sy00263_"/>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629400" y="38623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34" descr="sy00263_"/>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348413" y="38623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35" descr="sy00263_"/>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6061075" y="38623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7" name="AutoShape 53"/>
          <p:cNvSpPr>
            <a:spLocks noChangeArrowheads="1"/>
          </p:cNvSpPr>
          <p:nvPr/>
        </p:nvSpPr>
        <p:spPr bwMode="auto">
          <a:xfrm>
            <a:off x="5130800" y="5724525"/>
            <a:ext cx="2844800" cy="1150938"/>
          </a:xfrm>
          <a:prstGeom prst="wedgeRoundRectCallout">
            <a:avLst>
              <a:gd name="adj1" fmla="val -26338"/>
              <a:gd name="adj2" fmla="val -132208"/>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FPGA logic is used to perform low-level, high speed data reduction.</a:t>
            </a:r>
          </a:p>
        </p:txBody>
      </p:sp>
      <p:sp>
        <p:nvSpPr>
          <p:cNvPr id="40998" name="AutoShape 54"/>
          <p:cNvSpPr>
            <a:spLocks noChangeArrowheads="1"/>
          </p:cNvSpPr>
          <p:nvPr/>
        </p:nvSpPr>
        <p:spPr bwMode="auto">
          <a:xfrm>
            <a:off x="5526088" y="576263"/>
            <a:ext cx="3960812" cy="1150937"/>
          </a:xfrm>
          <a:prstGeom prst="wedgeRoundRectCallout">
            <a:avLst>
              <a:gd name="adj1" fmla="val -39579"/>
              <a:gd name="adj2" fmla="val 109588"/>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Embedded processor usually manages communications and other general system functions.</a:t>
            </a:r>
          </a:p>
        </p:txBody>
      </p:sp>
      <p:pic>
        <p:nvPicPr>
          <p:cNvPr id="40999" name="Picture 57" descr="NMOS_Sensor_Circuit_150DPI"/>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04800" y="3060700"/>
            <a:ext cx="25574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AutoShape 58"/>
          <p:cNvSpPr>
            <a:spLocks noChangeArrowheads="1"/>
          </p:cNvSpPr>
          <p:nvPr/>
        </p:nvSpPr>
        <p:spPr bwMode="auto">
          <a:xfrm>
            <a:off x="306388" y="827088"/>
            <a:ext cx="2519362" cy="1441450"/>
          </a:xfrm>
          <a:prstGeom prst="wedgeRoundRectCallout">
            <a:avLst>
              <a:gd name="adj1" fmla="val 28134"/>
              <a:gd name="adj2" fmla="val 112773"/>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Signal condition should be tuned to give the optimum S/N ratio.</a:t>
            </a:r>
          </a:p>
        </p:txBody>
      </p:sp>
      <p:sp>
        <p:nvSpPr>
          <p:cNvPr id="41001" name="AutoShape 59"/>
          <p:cNvSpPr>
            <a:spLocks noChangeArrowheads="1"/>
          </p:cNvSpPr>
          <p:nvPr/>
        </p:nvSpPr>
        <p:spPr bwMode="auto">
          <a:xfrm>
            <a:off x="2970213" y="827088"/>
            <a:ext cx="2376487" cy="1728787"/>
          </a:xfrm>
          <a:prstGeom prst="wedgeRoundRectCallout">
            <a:avLst>
              <a:gd name="adj1" fmla="val 6514"/>
              <a:gd name="adj2" fmla="val 78190"/>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S/N Ratio sets the ADC resolution while shaping time sets its sampling rate.</a:t>
            </a:r>
          </a:p>
        </p:txBody>
      </p:sp>
      <p:sp>
        <p:nvSpPr>
          <p:cNvPr id="41002" name="AutoShape 52"/>
          <p:cNvSpPr>
            <a:spLocks noChangeArrowheads="1"/>
          </p:cNvSpPr>
          <p:nvPr/>
        </p:nvSpPr>
        <p:spPr bwMode="auto">
          <a:xfrm>
            <a:off x="306388" y="5184775"/>
            <a:ext cx="2376487" cy="1150938"/>
          </a:xfrm>
          <a:prstGeom prst="wedgeRoundRectCallout">
            <a:avLst>
              <a:gd name="adj1" fmla="val 63829"/>
              <a:gd name="adj2" fmla="val -112343"/>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The ADC can be implemented inside the detector.</a:t>
            </a:r>
          </a:p>
        </p:txBody>
      </p:sp>
      <p:sp>
        <p:nvSpPr>
          <p:cNvPr id="41003" name="AutoShape 61"/>
          <p:cNvSpPr>
            <a:spLocks noChangeArrowheads="1"/>
          </p:cNvSpPr>
          <p:nvPr/>
        </p:nvSpPr>
        <p:spPr bwMode="auto">
          <a:xfrm>
            <a:off x="8370888" y="4356100"/>
            <a:ext cx="2016125" cy="2592388"/>
          </a:xfrm>
          <a:prstGeom prst="wedgeRoundRectCallout">
            <a:avLst>
              <a:gd name="adj1" fmla="val -29843"/>
              <a:gd name="adj2" fmla="val -93417"/>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A good DAQ system should deliver the smaller possible data load to the data analysis/storage system!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Embedded system - 1</a:t>
            </a:r>
          </a:p>
        </p:txBody>
      </p:sp>
      <p:sp>
        <p:nvSpPr>
          <p:cNvPr id="38915" name="Rectangle 3"/>
          <p:cNvSpPr>
            <a:spLocks noChangeArrowheads="1"/>
          </p:cNvSpPr>
          <p:nvPr/>
        </p:nvSpPr>
        <p:spPr bwMode="auto">
          <a:xfrm>
            <a:off x="306388" y="755650"/>
            <a:ext cx="10080625" cy="137001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A further step in DAQ system implementation is the use of one (or more) embedded processor. An embedded processor is a processor built inside an FPGA. The advantage of this approach is the possibility of ultra fast data throughput between the processor (where you can run something like </a:t>
            </a:r>
            <a:r>
              <a:rPr lang="en-US" i="1"/>
              <a:t>c</a:t>
            </a:r>
            <a:r>
              <a:rPr lang="en-US"/>
              <a:t> code) and the FPGA itself, as they are inside the same chip.</a:t>
            </a:r>
          </a:p>
        </p:txBody>
      </p:sp>
      <p:sp>
        <p:nvSpPr>
          <p:cNvPr id="38916" name="Line 4"/>
          <p:cNvSpPr>
            <a:spLocks noChangeShapeType="1"/>
          </p:cNvSpPr>
          <p:nvPr/>
        </p:nvSpPr>
        <p:spPr bwMode="auto">
          <a:xfrm>
            <a:off x="9234488" y="1117600"/>
            <a:ext cx="10445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7" name="Line 5"/>
          <p:cNvSpPr>
            <a:spLocks noChangeShapeType="1"/>
          </p:cNvSpPr>
          <p:nvPr/>
        </p:nvSpPr>
        <p:spPr bwMode="auto">
          <a:xfrm>
            <a:off x="666750" y="1404938"/>
            <a:ext cx="10445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339975"/>
            <a:ext cx="4762500" cy="238125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389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3713" y="2305050"/>
            <a:ext cx="2293937"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Line 9"/>
          <p:cNvSpPr>
            <a:spLocks noChangeShapeType="1"/>
          </p:cNvSpPr>
          <p:nvPr/>
        </p:nvSpPr>
        <p:spPr bwMode="auto">
          <a:xfrm flipV="1">
            <a:off x="5022850" y="2339975"/>
            <a:ext cx="647700" cy="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1" name="Line 10"/>
          <p:cNvSpPr>
            <a:spLocks noChangeShapeType="1"/>
          </p:cNvSpPr>
          <p:nvPr/>
        </p:nvSpPr>
        <p:spPr bwMode="auto">
          <a:xfrm flipV="1">
            <a:off x="5094288" y="3240088"/>
            <a:ext cx="576262" cy="1512887"/>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2" name="Rectangle 11"/>
          <p:cNvSpPr>
            <a:spLocks noChangeArrowheads="1"/>
          </p:cNvSpPr>
          <p:nvPr/>
        </p:nvSpPr>
        <p:spPr bwMode="auto">
          <a:xfrm>
            <a:off x="5670550" y="2376488"/>
            <a:ext cx="863600" cy="86360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3" name="Text Box 12"/>
          <p:cNvSpPr txBox="1">
            <a:spLocks noChangeArrowheads="1"/>
          </p:cNvSpPr>
          <p:nvPr/>
        </p:nvSpPr>
        <p:spPr bwMode="auto">
          <a:xfrm>
            <a:off x="5599113" y="5040313"/>
            <a:ext cx="2268537" cy="1981200"/>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solidFill>
                  <a:schemeClr val="hlink"/>
                </a:solidFill>
                <a:latin typeface="Courier" pitchFamily="49" charset="0"/>
              </a:rPr>
              <a:t>event clock (</a:t>
            </a:r>
            <a:r>
              <a:rPr lang="it-IT">
                <a:latin typeface="Courier" pitchFamily="49" charset="0"/>
              </a:rPr>
              <a:t>a</a:t>
            </a:r>
            <a:r>
              <a:rPr lang="it-IT">
                <a:solidFill>
                  <a:schemeClr val="hlink"/>
                </a:solidFill>
                <a:latin typeface="Courier" pitchFamily="49" charset="0"/>
              </a:rPr>
              <a:t>,</a:t>
            </a:r>
            <a:r>
              <a:rPr lang="it-IT">
                <a:solidFill>
                  <a:schemeClr val="accent1"/>
                </a:solidFill>
                <a:latin typeface="Courier" pitchFamily="49" charset="0"/>
              </a:rPr>
              <a:t>b</a:t>
            </a:r>
            <a:r>
              <a:rPr lang="it-IT">
                <a:solidFill>
                  <a:schemeClr val="hlink"/>
                </a:solidFill>
                <a:latin typeface="Courier" pitchFamily="49" charset="0"/>
              </a:rPr>
              <a:t>,</a:t>
            </a:r>
            <a:r>
              <a:rPr lang="it-IT">
                <a:solidFill>
                  <a:schemeClr val="folHlink"/>
                </a:solidFill>
                <a:latin typeface="Courier" pitchFamily="49" charset="0"/>
              </a:rPr>
              <a:t>d</a:t>
            </a:r>
            <a:r>
              <a:rPr lang="it-IT">
                <a:solidFill>
                  <a:schemeClr val="hlink"/>
                </a:solidFill>
                <a:latin typeface="Courier" pitchFamily="49" charset="0"/>
              </a:rPr>
              <a:t>)</a:t>
            </a:r>
          </a:p>
          <a:p>
            <a:pPr eaLnBrk="1" hangingPunct="1"/>
            <a:r>
              <a:rPr lang="it-IT">
                <a:solidFill>
                  <a:schemeClr val="hlink"/>
                </a:solidFill>
                <a:latin typeface="Courier" pitchFamily="49" charset="0"/>
              </a:rPr>
              <a:t>  c</a:t>
            </a:r>
            <a:r>
              <a:rPr lang="it-IT">
                <a:latin typeface="Courier" pitchFamily="49" charset="0"/>
              </a:rPr>
              <a:t>&lt;=a+</a:t>
            </a:r>
            <a:r>
              <a:rPr lang="it-IT">
                <a:solidFill>
                  <a:schemeClr val="accent1"/>
                </a:solidFill>
                <a:latin typeface="Courier" pitchFamily="49" charset="0"/>
              </a:rPr>
              <a:t>b</a:t>
            </a:r>
            <a:r>
              <a:rPr lang="it-IT">
                <a:latin typeface="Courier" pitchFamily="49" charset="0"/>
              </a:rPr>
              <a:t>;</a:t>
            </a:r>
          </a:p>
          <a:p>
            <a:pPr eaLnBrk="1" hangingPunct="1"/>
            <a:r>
              <a:rPr lang="it-IT">
                <a:latin typeface="Courier" pitchFamily="49" charset="0"/>
              </a:rPr>
              <a:t>  f&lt;=a+</a:t>
            </a:r>
            <a:r>
              <a:rPr lang="it-IT">
                <a:solidFill>
                  <a:schemeClr val="folHlink"/>
                </a:solidFill>
                <a:latin typeface="Courier" pitchFamily="49" charset="0"/>
              </a:rPr>
              <a:t>d</a:t>
            </a:r>
            <a:r>
              <a:rPr lang="it-IT">
                <a:latin typeface="Courier" pitchFamily="49" charset="0"/>
              </a:rPr>
              <a:t>;</a:t>
            </a:r>
          </a:p>
          <a:p>
            <a:pPr eaLnBrk="1" hangingPunct="1"/>
            <a:r>
              <a:rPr lang="it-IT">
                <a:latin typeface="Courier" pitchFamily="49" charset="0"/>
              </a:rPr>
              <a:t>  g&lt;=a+</a:t>
            </a:r>
            <a:r>
              <a:rPr lang="it-IT">
                <a:solidFill>
                  <a:schemeClr val="hlink"/>
                </a:solidFill>
                <a:latin typeface="Courier" pitchFamily="49" charset="0"/>
              </a:rPr>
              <a:t>c</a:t>
            </a:r>
            <a:r>
              <a:rPr lang="it-IT">
                <a:latin typeface="Courier" pitchFamily="49" charset="0"/>
              </a:rPr>
              <a:t>;</a:t>
            </a:r>
          </a:p>
          <a:p>
            <a:pPr eaLnBrk="1" hangingPunct="1"/>
            <a:r>
              <a:rPr lang="it-IT">
                <a:latin typeface="Courier" pitchFamily="49" charset="0"/>
              </a:rPr>
              <a:t>end;</a:t>
            </a:r>
            <a:endParaRPr lang="en-US">
              <a:latin typeface="Courier" pitchFamily="49" charset="0"/>
            </a:endParaRPr>
          </a:p>
        </p:txBody>
      </p:sp>
      <p:sp>
        <p:nvSpPr>
          <p:cNvPr id="38924" name="Text Box 13"/>
          <p:cNvSpPr txBox="1">
            <a:spLocks noChangeArrowheads="1"/>
          </p:cNvSpPr>
          <p:nvPr/>
        </p:nvSpPr>
        <p:spPr bwMode="auto">
          <a:xfrm>
            <a:off x="306388" y="5040313"/>
            <a:ext cx="4787900" cy="1981200"/>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latin typeface="Courier" pitchFamily="49" charset="0"/>
              </a:rPr>
              <a:t>int main(int argc,char*argv[])</a:t>
            </a:r>
          </a:p>
          <a:p>
            <a:pPr eaLnBrk="1" hangingPunct="1"/>
            <a:r>
              <a:rPr lang="it-IT">
                <a:latin typeface="Courier" pitchFamily="49" charset="0"/>
              </a:rPr>
              <a:t>{</a:t>
            </a:r>
          </a:p>
          <a:p>
            <a:pPr eaLnBrk="1" hangingPunct="1"/>
            <a:r>
              <a:rPr lang="it-IT">
                <a:latin typeface="Courier" pitchFamily="49" charset="0"/>
              </a:rPr>
              <a:t>   For (n=0;n&lt;a;n++) {</a:t>
            </a:r>
          </a:p>
          <a:p>
            <a:pPr eaLnBrk="1" hangingPunct="1"/>
            <a:r>
              <a:rPr lang="it-IT">
                <a:latin typeface="Courier" pitchFamily="49" charset="0"/>
              </a:rPr>
              <a:t>   ...</a:t>
            </a:r>
          </a:p>
          <a:p>
            <a:pPr eaLnBrk="1" hangingPunct="1"/>
            <a:r>
              <a:rPr lang="it-IT">
                <a:latin typeface="Courier" pitchFamily="49" charset="0"/>
              </a:rPr>
              <a:t>   }</a:t>
            </a:r>
          </a:p>
          <a:p>
            <a:pPr eaLnBrk="1" hangingPunct="1"/>
            <a:r>
              <a:rPr lang="it-IT">
                <a:latin typeface="Courier" pitchFamily="49" charset="0"/>
              </a:rPr>
              <a:t>}</a:t>
            </a:r>
            <a:endParaRPr lang="en-US">
              <a:latin typeface="Courier" pitchFamily="49" charset="0"/>
            </a:endParaRPr>
          </a:p>
        </p:txBody>
      </p:sp>
      <p:pic>
        <p:nvPicPr>
          <p:cNvPr id="38925"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6788" y="2771775"/>
            <a:ext cx="1476375" cy="13779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8926" name="Line 15"/>
          <p:cNvSpPr>
            <a:spLocks noChangeShapeType="1"/>
          </p:cNvSpPr>
          <p:nvPr/>
        </p:nvSpPr>
        <p:spPr bwMode="auto">
          <a:xfrm>
            <a:off x="7867650" y="2376488"/>
            <a:ext cx="682625" cy="360362"/>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7" name="Line 16"/>
          <p:cNvSpPr>
            <a:spLocks noChangeShapeType="1"/>
          </p:cNvSpPr>
          <p:nvPr/>
        </p:nvSpPr>
        <p:spPr bwMode="auto">
          <a:xfrm flipV="1">
            <a:off x="7867650" y="4140200"/>
            <a:ext cx="682625" cy="53975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8928" name="AutoShape 18"/>
          <p:cNvSpPr>
            <a:spLocks noChangeArrowheads="1"/>
          </p:cNvSpPr>
          <p:nvPr/>
        </p:nvSpPr>
        <p:spPr bwMode="auto">
          <a:xfrm>
            <a:off x="8010525" y="4548188"/>
            <a:ext cx="2376488" cy="2724150"/>
          </a:xfrm>
          <a:prstGeom prst="wedgeRoundRectCallout">
            <a:avLst>
              <a:gd name="adj1" fmla="val -68102"/>
              <a:gd name="adj2" fmla="val -67315"/>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Combining the two coding levels (hard &amp; soft) allows for a more efficient data manipulation and communication handling</a:t>
            </a:r>
          </a:p>
        </p:txBody>
      </p:sp>
      <p:sp>
        <p:nvSpPr>
          <p:cNvPr id="38929" name="Line 19"/>
          <p:cNvSpPr>
            <a:spLocks noChangeShapeType="1"/>
          </p:cNvSpPr>
          <p:nvPr/>
        </p:nvSpPr>
        <p:spPr bwMode="auto">
          <a:xfrm>
            <a:off x="8442325" y="6840538"/>
            <a:ext cx="151288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Embedded system - 2</a:t>
            </a:r>
          </a:p>
        </p:txBody>
      </p:sp>
      <p:sp>
        <p:nvSpPr>
          <p:cNvPr id="39939" name="Rectangle 3"/>
          <p:cNvSpPr>
            <a:spLocks noChangeArrowheads="1"/>
          </p:cNvSpPr>
          <p:nvPr/>
        </p:nvSpPr>
        <p:spPr bwMode="auto">
          <a:xfrm>
            <a:off x="306388" y="755650"/>
            <a:ext cx="10080625" cy="79216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Just to increase confusion, there are two different type of embedded processor: soft processor and hard processor.</a:t>
            </a:r>
          </a:p>
        </p:txBody>
      </p:sp>
      <p:sp>
        <p:nvSpPr>
          <p:cNvPr id="39940" name="Line 4"/>
          <p:cNvSpPr>
            <a:spLocks noChangeShapeType="1"/>
          </p:cNvSpPr>
          <p:nvPr/>
        </p:nvSpPr>
        <p:spPr bwMode="auto">
          <a:xfrm>
            <a:off x="8875713" y="1116013"/>
            <a:ext cx="1403350" cy="158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941" name="Line 5"/>
          <p:cNvSpPr>
            <a:spLocks noChangeShapeType="1"/>
          </p:cNvSpPr>
          <p:nvPr/>
        </p:nvSpPr>
        <p:spPr bwMode="auto">
          <a:xfrm>
            <a:off x="1098550" y="1404938"/>
            <a:ext cx="15113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981200"/>
            <a:ext cx="2519363" cy="1260475"/>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399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88" y="3455988"/>
            <a:ext cx="13350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Line 8"/>
          <p:cNvSpPr>
            <a:spLocks noChangeShapeType="1"/>
          </p:cNvSpPr>
          <p:nvPr/>
        </p:nvSpPr>
        <p:spPr bwMode="auto">
          <a:xfrm>
            <a:off x="3402013" y="3240088"/>
            <a:ext cx="1512887" cy="53975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45" name="Line 9"/>
          <p:cNvSpPr>
            <a:spLocks noChangeShapeType="1"/>
          </p:cNvSpPr>
          <p:nvPr/>
        </p:nvSpPr>
        <p:spPr bwMode="auto">
          <a:xfrm>
            <a:off x="882650" y="3421063"/>
            <a:ext cx="3995738" cy="827087"/>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46" name="Rectangle 10"/>
          <p:cNvSpPr>
            <a:spLocks noChangeArrowheads="1"/>
          </p:cNvSpPr>
          <p:nvPr/>
        </p:nvSpPr>
        <p:spPr bwMode="auto">
          <a:xfrm>
            <a:off x="4914900" y="3779838"/>
            <a:ext cx="431800" cy="468312"/>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47" name="Text Box 11"/>
          <p:cNvSpPr txBox="1">
            <a:spLocks noChangeArrowheads="1"/>
          </p:cNvSpPr>
          <p:nvPr/>
        </p:nvSpPr>
        <p:spPr bwMode="auto">
          <a:xfrm>
            <a:off x="917575" y="4824413"/>
            <a:ext cx="2268538" cy="1981200"/>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solidFill>
                  <a:schemeClr val="hlink"/>
                </a:solidFill>
                <a:latin typeface="Courier" pitchFamily="49" charset="0"/>
              </a:rPr>
              <a:t>event clock (</a:t>
            </a:r>
            <a:r>
              <a:rPr lang="it-IT">
                <a:latin typeface="Courier" pitchFamily="49" charset="0"/>
              </a:rPr>
              <a:t>a</a:t>
            </a:r>
            <a:r>
              <a:rPr lang="it-IT">
                <a:solidFill>
                  <a:schemeClr val="hlink"/>
                </a:solidFill>
                <a:latin typeface="Courier" pitchFamily="49" charset="0"/>
              </a:rPr>
              <a:t>,</a:t>
            </a:r>
            <a:r>
              <a:rPr lang="it-IT">
                <a:solidFill>
                  <a:schemeClr val="accent1"/>
                </a:solidFill>
                <a:latin typeface="Courier" pitchFamily="49" charset="0"/>
              </a:rPr>
              <a:t>b</a:t>
            </a:r>
            <a:r>
              <a:rPr lang="it-IT">
                <a:solidFill>
                  <a:schemeClr val="hlink"/>
                </a:solidFill>
                <a:latin typeface="Courier" pitchFamily="49" charset="0"/>
              </a:rPr>
              <a:t>,</a:t>
            </a:r>
            <a:r>
              <a:rPr lang="it-IT">
                <a:solidFill>
                  <a:schemeClr val="folHlink"/>
                </a:solidFill>
                <a:latin typeface="Courier" pitchFamily="49" charset="0"/>
              </a:rPr>
              <a:t>d</a:t>
            </a:r>
            <a:r>
              <a:rPr lang="it-IT">
                <a:solidFill>
                  <a:schemeClr val="hlink"/>
                </a:solidFill>
                <a:latin typeface="Courier" pitchFamily="49" charset="0"/>
              </a:rPr>
              <a:t>)</a:t>
            </a:r>
          </a:p>
          <a:p>
            <a:pPr eaLnBrk="1" hangingPunct="1"/>
            <a:r>
              <a:rPr lang="it-IT">
                <a:solidFill>
                  <a:schemeClr val="hlink"/>
                </a:solidFill>
                <a:latin typeface="Courier" pitchFamily="49" charset="0"/>
              </a:rPr>
              <a:t>  c</a:t>
            </a:r>
            <a:r>
              <a:rPr lang="it-IT">
                <a:latin typeface="Courier" pitchFamily="49" charset="0"/>
              </a:rPr>
              <a:t>&lt;=a+</a:t>
            </a:r>
            <a:r>
              <a:rPr lang="it-IT">
                <a:solidFill>
                  <a:schemeClr val="accent1"/>
                </a:solidFill>
                <a:latin typeface="Courier" pitchFamily="49" charset="0"/>
              </a:rPr>
              <a:t>b</a:t>
            </a:r>
            <a:r>
              <a:rPr lang="it-IT">
                <a:latin typeface="Courier" pitchFamily="49" charset="0"/>
              </a:rPr>
              <a:t>;</a:t>
            </a:r>
          </a:p>
          <a:p>
            <a:pPr eaLnBrk="1" hangingPunct="1"/>
            <a:r>
              <a:rPr lang="it-IT">
                <a:latin typeface="Courier" pitchFamily="49" charset="0"/>
              </a:rPr>
              <a:t>  f&lt;=a+</a:t>
            </a:r>
            <a:r>
              <a:rPr lang="it-IT">
                <a:solidFill>
                  <a:schemeClr val="folHlink"/>
                </a:solidFill>
                <a:latin typeface="Courier" pitchFamily="49" charset="0"/>
              </a:rPr>
              <a:t>d</a:t>
            </a:r>
            <a:r>
              <a:rPr lang="it-IT">
                <a:latin typeface="Courier" pitchFamily="49" charset="0"/>
              </a:rPr>
              <a:t>;</a:t>
            </a:r>
          </a:p>
          <a:p>
            <a:pPr eaLnBrk="1" hangingPunct="1"/>
            <a:r>
              <a:rPr lang="it-IT">
                <a:latin typeface="Courier" pitchFamily="49" charset="0"/>
              </a:rPr>
              <a:t>  g&lt;=a+</a:t>
            </a:r>
            <a:r>
              <a:rPr lang="it-IT">
                <a:solidFill>
                  <a:schemeClr val="hlink"/>
                </a:solidFill>
                <a:latin typeface="Courier" pitchFamily="49" charset="0"/>
              </a:rPr>
              <a:t>c</a:t>
            </a:r>
            <a:r>
              <a:rPr lang="it-IT">
                <a:latin typeface="Courier" pitchFamily="49" charset="0"/>
              </a:rPr>
              <a:t>;</a:t>
            </a:r>
          </a:p>
          <a:p>
            <a:pPr eaLnBrk="1" hangingPunct="1"/>
            <a:r>
              <a:rPr lang="it-IT">
                <a:latin typeface="Courier" pitchFamily="49" charset="0"/>
              </a:rPr>
              <a:t>end;</a:t>
            </a:r>
            <a:endParaRPr lang="en-US">
              <a:latin typeface="Courier" pitchFamily="49" charset="0"/>
            </a:endParaRPr>
          </a:p>
        </p:txBody>
      </p:sp>
      <p:grpSp>
        <p:nvGrpSpPr>
          <p:cNvPr id="39948" name="Group 18"/>
          <p:cNvGrpSpPr>
            <a:grpSpLocks/>
          </p:cNvGrpSpPr>
          <p:nvPr/>
        </p:nvGrpSpPr>
        <p:grpSpPr bwMode="auto">
          <a:xfrm>
            <a:off x="306388" y="2541588"/>
            <a:ext cx="374650" cy="374650"/>
            <a:chOff x="216" y="2946"/>
            <a:chExt cx="236" cy="236"/>
          </a:xfrm>
        </p:grpSpPr>
        <p:pic>
          <p:nvPicPr>
            <p:cNvPr id="39958" name="Picture 19" descr="Zot_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Text Box 20"/>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A</a:t>
              </a:r>
              <a:endParaRPr lang="en-US" sz="1800" b="1" i="1"/>
            </a:p>
          </p:txBody>
        </p:sp>
      </p:grpSp>
      <p:grpSp>
        <p:nvGrpSpPr>
          <p:cNvPr id="39949" name="Group 21"/>
          <p:cNvGrpSpPr>
            <a:grpSpLocks/>
          </p:cNvGrpSpPr>
          <p:nvPr/>
        </p:nvGrpSpPr>
        <p:grpSpPr bwMode="auto">
          <a:xfrm>
            <a:off x="306388" y="5618163"/>
            <a:ext cx="374650" cy="374650"/>
            <a:chOff x="216" y="2946"/>
            <a:chExt cx="236" cy="236"/>
          </a:xfrm>
        </p:grpSpPr>
        <p:pic>
          <p:nvPicPr>
            <p:cNvPr id="39956" name="Picture 22" descr="Zot_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 y="2946"/>
              <a:ext cx="23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7" name="Text Box 23"/>
            <p:cNvSpPr txBox="1">
              <a:spLocks noChangeArrowheads="1"/>
            </p:cNvSpPr>
            <p:nvPr/>
          </p:nvSpPr>
          <p:spPr bwMode="auto">
            <a:xfrm>
              <a:off x="238" y="2949"/>
              <a:ext cx="1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800" b="1" i="1"/>
                <a:t>B</a:t>
              </a:r>
              <a:endParaRPr lang="en-US" sz="1800" b="1" i="1"/>
            </a:p>
          </p:txBody>
        </p:sp>
      </p:grpSp>
      <p:sp>
        <p:nvSpPr>
          <p:cNvPr id="39950" name="Text Box 24"/>
          <p:cNvSpPr txBox="1">
            <a:spLocks noChangeArrowheads="1"/>
          </p:cNvSpPr>
          <p:nvPr/>
        </p:nvSpPr>
        <p:spPr bwMode="auto">
          <a:xfrm>
            <a:off x="3511550" y="1908175"/>
            <a:ext cx="38877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US"/>
              <a:t>A real processor can be integrated into the FPGA at chip design time. It is usually a RISC processor and the FPGA logic is used to interface it.</a:t>
            </a:r>
          </a:p>
        </p:txBody>
      </p:sp>
      <p:sp>
        <p:nvSpPr>
          <p:cNvPr id="39951" name="Text Box 25"/>
          <p:cNvSpPr txBox="1">
            <a:spLocks noChangeArrowheads="1"/>
          </p:cNvSpPr>
          <p:nvPr/>
        </p:nvSpPr>
        <p:spPr bwMode="auto">
          <a:xfrm>
            <a:off x="3402013" y="4860925"/>
            <a:ext cx="38893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US"/>
              <a:t>As hard coding describe circuits, you can “describe” an entire processor with it. This is what don with “soft” processor, which are implemented inside an FPGA by using the FPGA logic cells.</a:t>
            </a:r>
          </a:p>
        </p:txBody>
      </p:sp>
      <p:sp>
        <p:nvSpPr>
          <p:cNvPr id="39952" name="Rectangle 26"/>
          <p:cNvSpPr>
            <a:spLocks noChangeArrowheads="1"/>
          </p:cNvSpPr>
          <p:nvPr/>
        </p:nvSpPr>
        <p:spPr bwMode="auto">
          <a:xfrm>
            <a:off x="7507288" y="2016125"/>
            <a:ext cx="2879725" cy="11525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solidFill>
                  <a:srgbClr val="009900"/>
                </a:solidFill>
              </a:rPr>
              <a:t>Fast, powerful</a:t>
            </a:r>
          </a:p>
          <a:p>
            <a:pPr marL="266700" indent="-266700" algn="just">
              <a:buClr>
                <a:srgbClr val="FFCC00"/>
              </a:buClr>
              <a:buSzPct val="75000"/>
              <a:buFont typeface="Times New Roman" pitchFamily="18" charset="0"/>
              <a:buChar char="►"/>
            </a:pPr>
            <a:r>
              <a:rPr lang="en-US">
                <a:solidFill>
                  <a:schemeClr val="accent1"/>
                </a:solidFill>
              </a:rPr>
              <a:t>Expensive, not flexible as a “soft” processor</a:t>
            </a:r>
          </a:p>
        </p:txBody>
      </p:sp>
      <p:sp>
        <p:nvSpPr>
          <p:cNvPr id="39953" name="Rectangle 27"/>
          <p:cNvSpPr>
            <a:spLocks noChangeArrowheads="1"/>
          </p:cNvSpPr>
          <p:nvPr/>
        </p:nvSpPr>
        <p:spPr bwMode="auto">
          <a:xfrm>
            <a:off x="7507288" y="5005388"/>
            <a:ext cx="2879725" cy="165576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solidFill>
                  <a:srgbClr val="009900"/>
                </a:solidFill>
              </a:rPr>
              <a:t>Flexible, easy to adapt to any need.</a:t>
            </a:r>
          </a:p>
          <a:p>
            <a:pPr marL="266700" indent="-266700" algn="just">
              <a:buClr>
                <a:srgbClr val="FFCC00"/>
              </a:buClr>
              <a:buSzPct val="75000"/>
              <a:buFont typeface="Times New Roman" pitchFamily="18" charset="0"/>
              <a:buChar char="►"/>
            </a:pPr>
            <a:r>
              <a:rPr lang="en-US">
                <a:solidFill>
                  <a:schemeClr val="accent1"/>
                </a:solidFill>
              </a:rPr>
              <a:t>Use FPGA resources and is slower than an “hard” processor</a:t>
            </a:r>
          </a:p>
        </p:txBody>
      </p:sp>
      <p:sp>
        <p:nvSpPr>
          <p:cNvPr id="39954" name="Line 28"/>
          <p:cNvSpPr>
            <a:spLocks noChangeShapeType="1"/>
          </p:cNvSpPr>
          <p:nvPr/>
        </p:nvSpPr>
        <p:spPr bwMode="auto">
          <a:xfrm flipV="1">
            <a:off x="3186113" y="4248150"/>
            <a:ext cx="1728787" cy="576263"/>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9955" name="Line 29"/>
          <p:cNvSpPr>
            <a:spLocks noChangeShapeType="1"/>
          </p:cNvSpPr>
          <p:nvPr/>
        </p:nvSpPr>
        <p:spPr bwMode="auto">
          <a:xfrm flipV="1">
            <a:off x="917575" y="3779838"/>
            <a:ext cx="3997325" cy="1044575"/>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Hardware synthesis</a:t>
            </a:r>
          </a:p>
        </p:txBody>
      </p:sp>
      <p:sp>
        <p:nvSpPr>
          <p:cNvPr id="37891" name="Rectangle 3"/>
          <p:cNvSpPr>
            <a:spLocks noChangeArrowheads="1"/>
          </p:cNvSpPr>
          <p:nvPr/>
        </p:nvSpPr>
        <p:spPr bwMode="auto">
          <a:xfrm>
            <a:off x="306388" y="755650"/>
            <a:ext cx="10080625" cy="10445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So, if at the end we still have to write code, where is the difference respect to usual processing? The BIG difference is that the hardware-level code is a description of a circuit, not a series of instruction for a processor.</a:t>
            </a:r>
          </a:p>
        </p:txBody>
      </p:sp>
      <p:sp>
        <p:nvSpPr>
          <p:cNvPr id="37892" name="Text Box 5"/>
          <p:cNvSpPr txBox="1">
            <a:spLocks noChangeArrowheads="1"/>
          </p:cNvSpPr>
          <p:nvPr/>
        </p:nvSpPr>
        <p:spPr bwMode="auto">
          <a:xfrm>
            <a:off x="450850" y="1908175"/>
            <a:ext cx="4175125" cy="1620838"/>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solidFill>
                  <a:schemeClr val="hlink"/>
                </a:solidFill>
                <a:latin typeface="Courier" pitchFamily="49" charset="0"/>
              </a:rPr>
              <a:t>event clock_raise(</a:t>
            </a:r>
            <a:r>
              <a:rPr lang="it-IT">
                <a:latin typeface="Courier" pitchFamily="49" charset="0"/>
              </a:rPr>
              <a:t>a</a:t>
            </a:r>
            <a:r>
              <a:rPr lang="it-IT">
                <a:solidFill>
                  <a:schemeClr val="hlink"/>
                </a:solidFill>
                <a:latin typeface="Courier" pitchFamily="49" charset="0"/>
              </a:rPr>
              <a:t>,</a:t>
            </a:r>
            <a:r>
              <a:rPr lang="it-IT">
                <a:solidFill>
                  <a:schemeClr val="accent1"/>
                </a:solidFill>
                <a:latin typeface="Courier" pitchFamily="49" charset="0"/>
              </a:rPr>
              <a:t>b</a:t>
            </a:r>
            <a:r>
              <a:rPr lang="it-IT">
                <a:solidFill>
                  <a:schemeClr val="hlink"/>
                </a:solidFill>
                <a:latin typeface="Courier" pitchFamily="49" charset="0"/>
              </a:rPr>
              <a:t>,</a:t>
            </a:r>
            <a:r>
              <a:rPr lang="it-IT">
                <a:solidFill>
                  <a:schemeClr val="folHlink"/>
                </a:solidFill>
                <a:latin typeface="Courier" pitchFamily="49" charset="0"/>
              </a:rPr>
              <a:t>d</a:t>
            </a:r>
            <a:r>
              <a:rPr lang="it-IT">
                <a:solidFill>
                  <a:schemeClr val="hlink"/>
                </a:solidFill>
                <a:latin typeface="Courier" pitchFamily="49" charset="0"/>
              </a:rPr>
              <a:t>)</a:t>
            </a:r>
          </a:p>
          <a:p>
            <a:pPr eaLnBrk="1" hangingPunct="1"/>
            <a:r>
              <a:rPr lang="it-IT">
                <a:solidFill>
                  <a:schemeClr val="hlink"/>
                </a:solidFill>
                <a:latin typeface="Courier" pitchFamily="49" charset="0"/>
              </a:rPr>
              <a:t>  c</a:t>
            </a:r>
            <a:r>
              <a:rPr lang="it-IT">
                <a:latin typeface="Courier" pitchFamily="49" charset="0"/>
              </a:rPr>
              <a:t>&lt;=a+</a:t>
            </a:r>
            <a:r>
              <a:rPr lang="it-IT">
                <a:solidFill>
                  <a:schemeClr val="accent1"/>
                </a:solidFill>
                <a:latin typeface="Courier" pitchFamily="49" charset="0"/>
              </a:rPr>
              <a:t>b</a:t>
            </a:r>
            <a:r>
              <a:rPr lang="it-IT">
                <a:latin typeface="Courier" pitchFamily="49" charset="0"/>
              </a:rPr>
              <a:t>;</a:t>
            </a:r>
          </a:p>
          <a:p>
            <a:pPr eaLnBrk="1" hangingPunct="1"/>
            <a:r>
              <a:rPr lang="it-IT">
                <a:latin typeface="Courier" pitchFamily="49" charset="0"/>
              </a:rPr>
              <a:t>  f&lt;=a+</a:t>
            </a:r>
            <a:r>
              <a:rPr lang="it-IT">
                <a:solidFill>
                  <a:schemeClr val="hlink"/>
                </a:solidFill>
                <a:latin typeface="Courier" pitchFamily="49" charset="0"/>
              </a:rPr>
              <a:t>c</a:t>
            </a:r>
            <a:r>
              <a:rPr lang="it-IT">
                <a:latin typeface="Courier" pitchFamily="49" charset="0"/>
              </a:rPr>
              <a:t>;</a:t>
            </a:r>
          </a:p>
          <a:p>
            <a:pPr eaLnBrk="1" hangingPunct="1"/>
            <a:r>
              <a:rPr lang="it-IT">
                <a:latin typeface="Courier" pitchFamily="49" charset="0"/>
              </a:rPr>
              <a:t>  g&lt;=a+</a:t>
            </a:r>
            <a:r>
              <a:rPr lang="it-IT">
                <a:solidFill>
                  <a:schemeClr val="folHlink"/>
                </a:solidFill>
                <a:latin typeface="Courier" pitchFamily="49" charset="0"/>
              </a:rPr>
              <a:t>d</a:t>
            </a:r>
            <a:r>
              <a:rPr lang="it-IT">
                <a:latin typeface="Courier" pitchFamily="49" charset="0"/>
              </a:rPr>
              <a:t>;</a:t>
            </a:r>
          </a:p>
          <a:p>
            <a:pPr eaLnBrk="1" hangingPunct="1"/>
            <a:r>
              <a:rPr lang="it-IT">
                <a:latin typeface="Courier" pitchFamily="49" charset="0"/>
              </a:rPr>
              <a:t>end;</a:t>
            </a:r>
            <a:endParaRPr lang="en-US">
              <a:latin typeface="Courier" pitchFamily="49" charset="0"/>
            </a:endParaRPr>
          </a:p>
        </p:txBody>
      </p:sp>
      <p:sp>
        <p:nvSpPr>
          <p:cNvPr id="37893" name="Text Box 6"/>
          <p:cNvSpPr txBox="1">
            <a:spLocks noChangeArrowheads="1"/>
          </p:cNvSpPr>
          <p:nvPr/>
        </p:nvSpPr>
        <p:spPr bwMode="auto">
          <a:xfrm>
            <a:off x="1925638" y="3960813"/>
            <a:ext cx="539750" cy="539750"/>
          </a:xfrm>
          <a:prstGeom prst="rect">
            <a:avLst/>
          </a:prstGeom>
          <a:solidFill>
            <a:schemeClr val="bg1"/>
          </a:solidFill>
          <a:ln w="28575">
            <a:solidFill>
              <a:schemeClr val="tx1"/>
            </a:solidFill>
            <a:miter lim="800000"/>
            <a:headEnd/>
            <a:tailEnd/>
          </a:ln>
          <a:effectLst>
            <a:outerShdw dist="53882" dir="2700000" algn="ctr" rotWithShape="0">
              <a:schemeClr val="bg2">
                <a:alpha val="50000"/>
              </a:schemeClr>
            </a:outerShdw>
          </a:effectLst>
        </p:spPr>
        <p:txBody>
          <a:bodyPr anchor="ct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b="1">
                <a:latin typeface="Arial" charset="0"/>
              </a:rPr>
              <a:t>+</a:t>
            </a:r>
            <a:endParaRPr lang="en-US" b="1">
              <a:latin typeface="Arial" charset="0"/>
            </a:endParaRPr>
          </a:p>
        </p:txBody>
      </p:sp>
      <p:sp>
        <p:nvSpPr>
          <p:cNvPr id="37894" name="Text Box 7"/>
          <p:cNvSpPr txBox="1">
            <a:spLocks noChangeArrowheads="1"/>
          </p:cNvSpPr>
          <p:nvPr/>
        </p:nvSpPr>
        <p:spPr bwMode="auto">
          <a:xfrm>
            <a:off x="1925638" y="5041900"/>
            <a:ext cx="539750" cy="539750"/>
          </a:xfrm>
          <a:prstGeom prst="rect">
            <a:avLst/>
          </a:prstGeom>
          <a:solidFill>
            <a:schemeClr val="bg1"/>
          </a:solidFill>
          <a:ln w="28575">
            <a:solidFill>
              <a:schemeClr val="tx1"/>
            </a:solidFill>
            <a:miter lim="800000"/>
            <a:headEnd/>
            <a:tailEnd/>
          </a:ln>
          <a:effectLst>
            <a:outerShdw dist="45791" dir="3378596" algn="ctr" rotWithShape="0">
              <a:schemeClr val="bg2">
                <a:alpha val="50000"/>
              </a:schemeClr>
            </a:outerShdw>
          </a:effectLst>
        </p:spPr>
        <p:txBody>
          <a:bodyPr anchor="ct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b="1">
                <a:latin typeface="Arial" charset="0"/>
              </a:rPr>
              <a:t>+</a:t>
            </a:r>
            <a:endParaRPr lang="en-US" b="1">
              <a:latin typeface="Arial" charset="0"/>
            </a:endParaRPr>
          </a:p>
        </p:txBody>
      </p:sp>
      <p:sp>
        <p:nvSpPr>
          <p:cNvPr id="37895" name="Text Box 8"/>
          <p:cNvSpPr txBox="1">
            <a:spLocks noChangeArrowheads="1"/>
          </p:cNvSpPr>
          <p:nvPr/>
        </p:nvSpPr>
        <p:spPr bwMode="auto">
          <a:xfrm>
            <a:off x="1925638" y="6121400"/>
            <a:ext cx="539750" cy="539750"/>
          </a:xfrm>
          <a:prstGeom prst="rect">
            <a:avLst/>
          </a:prstGeom>
          <a:solidFill>
            <a:schemeClr val="bg1"/>
          </a:solidFill>
          <a:ln w="28575">
            <a:solidFill>
              <a:schemeClr val="tx1"/>
            </a:solidFill>
            <a:miter lim="800000"/>
            <a:headEnd/>
            <a:tailEnd/>
          </a:ln>
          <a:effectLst>
            <a:outerShdw dist="53882" dir="2700000" algn="ctr" rotWithShape="0">
              <a:schemeClr val="bg2">
                <a:alpha val="50000"/>
              </a:schemeClr>
            </a:outerShdw>
          </a:effectLst>
        </p:spPr>
        <p:txBody>
          <a:bodyPr anchor="ct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it-IT" b="1">
                <a:latin typeface="Arial" charset="0"/>
              </a:rPr>
              <a:t>+</a:t>
            </a:r>
            <a:endParaRPr lang="en-US" b="1">
              <a:latin typeface="Arial" charset="0"/>
            </a:endParaRPr>
          </a:p>
        </p:txBody>
      </p:sp>
      <p:sp>
        <p:nvSpPr>
          <p:cNvPr id="37896" name="Text Box 9"/>
          <p:cNvSpPr txBox="1">
            <a:spLocks noChangeArrowheads="1"/>
          </p:cNvSpPr>
          <p:nvPr/>
        </p:nvSpPr>
        <p:spPr bwMode="auto">
          <a:xfrm>
            <a:off x="341313" y="38528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t>a</a:t>
            </a:r>
            <a:endParaRPr lang="en-US" b="1"/>
          </a:p>
        </p:txBody>
      </p:sp>
      <p:sp>
        <p:nvSpPr>
          <p:cNvPr id="37897" name="Text Box 10"/>
          <p:cNvSpPr txBox="1">
            <a:spLocks noChangeArrowheads="1"/>
          </p:cNvSpPr>
          <p:nvPr/>
        </p:nvSpPr>
        <p:spPr bwMode="auto">
          <a:xfrm>
            <a:off x="341313" y="41767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solidFill>
                  <a:schemeClr val="accent1"/>
                </a:solidFill>
              </a:rPr>
              <a:t>b</a:t>
            </a:r>
            <a:endParaRPr lang="en-US" b="1">
              <a:solidFill>
                <a:schemeClr val="accent1"/>
              </a:solidFill>
            </a:endParaRPr>
          </a:p>
        </p:txBody>
      </p:sp>
      <p:sp>
        <p:nvSpPr>
          <p:cNvPr id="37898" name="Text Box 11"/>
          <p:cNvSpPr txBox="1">
            <a:spLocks noChangeArrowheads="1"/>
          </p:cNvSpPr>
          <p:nvPr/>
        </p:nvSpPr>
        <p:spPr bwMode="auto">
          <a:xfrm>
            <a:off x="2933700" y="3852863"/>
            <a:ext cx="296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solidFill>
                  <a:schemeClr val="hlink"/>
                </a:solidFill>
              </a:rPr>
              <a:t>c</a:t>
            </a:r>
            <a:endParaRPr lang="en-US" b="1">
              <a:solidFill>
                <a:schemeClr val="hlink"/>
              </a:solidFill>
            </a:endParaRPr>
          </a:p>
        </p:txBody>
      </p:sp>
      <p:sp>
        <p:nvSpPr>
          <p:cNvPr id="37899" name="Text Box 12"/>
          <p:cNvSpPr txBox="1">
            <a:spLocks noChangeArrowheads="1"/>
          </p:cNvSpPr>
          <p:nvPr/>
        </p:nvSpPr>
        <p:spPr bwMode="auto">
          <a:xfrm>
            <a:off x="341313" y="63357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solidFill>
                  <a:schemeClr val="folHlink"/>
                </a:solidFill>
              </a:rPr>
              <a:t>d</a:t>
            </a:r>
            <a:endParaRPr lang="en-US" b="1">
              <a:solidFill>
                <a:schemeClr val="folHlink"/>
              </a:solidFill>
            </a:endParaRPr>
          </a:p>
        </p:txBody>
      </p:sp>
      <p:sp>
        <p:nvSpPr>
          <p:cNvPr id="37900" name="Line 13"/>
          <p:cNvSpPr>
            <a:spLocks noChangeShapeType="1"/>
          </p:cNvSpPr>
          <p:nvPr/>
        </p:nvSpPr>
        <p:spPr bwMode="auto">
          <a:xfrm flipH="1">
            <a:off x="665163" y="4068763"/>
            <a:ext cx="12604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1" name="Line 14"/>
          <p:cNvSpPr>
            <a:spLocks noChangeShapeType="1"/>
          </p:cNvSpPr>
          <p:nvPr/>
        </p:nvSpPr>
        <p:spPr bwMode="auto">
          <a:xfrm flipH="1">
            <a:off x="665163" y="4392613"/>
            <a:ext cx="12604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2" name="Line 15"/>
          <p:cNvSpPr>
            <a:spLocks noChangeShapeType="1"/>
          </p:cNvSpPr>
          <p:nvPr/>
        </p:nvSpPr>
        <p:spPr bwMode="auto">
          <a:xfrm flipH="1">
            <a:off x="1169988" y="5148263"/>
            <a:ext cx="755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3" name="Line 16"/>
          <p:cNvSpPr>
            <a:spLocks noChangeShapeType="1"/>
          </p:cNvSpPr>
          <p:nvPr/>
        </p:nvSpPr>
        <p:spPr bwMode="auto">
          <a:xfrm flipH="1">
            <a:off x="665163" y="5437188"/>
            <a:ext cx="1260475"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4" name="Line 17"/>
          <p:cNvSpPr>
            <a:spLocks noChangeShapeType="1"/>
          </p:cNvSpPr>
          <p:nvPr/>
        </p:nvSpPr>
        <p:spPr bwMode="auto">
          <a:xfrm flipH="1">
            <a:off x="1169988" y="6229350"/>
            <a:ext cx="755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5" name="Line 18"/>
          <p:cNvSpPr>
            <a:spLocks noChangeShapeType="1"/>
          </p:cNvSpPr>
          <p:nvPr/>
        </p:nvSpPr>
        <p:spPr bwMode="auto">
          <a:xfrm flipH="1">
            <a:off x="628650" y="6553200"/>
            <a:ext cx="1296988"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6" name="Line 19"/>
          <p:cNvSpPr>
            <a:spLocks noChangeShapeType="1"/>
          </p:cNvSpPr>
          <p:nvPr/>
        </p:nvSpPr>
        <p:spPr bwMode="auto">
          <a:xfrm>
            <a:off x="1169988" y="4068763"/>
            <a:ext cx="0" cy="2160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7" name="Line 20"/>
          <p:cNvSpPr>
            <a:spLocks noChangeShapeType="1"/>
          </p:cNvSpPr>
          <p:nvPr/>
        </p:nvSpPr>
        <p:spPr bwMode="auto">
          <a:xfrm flipH="1" flipV="1">
            <a:off x="665163" y="4787900"/>
            <a:ext cx="2413000" cy="158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8" name="Line 21"/>
          <p:cNvSpPr>
            <a:spLocks noChangeShapeType="1"/>
          </p:cNvSpPr>
          <p:nvPr/>
        </p:nvSpPr>
        <p:spPr bwMode="auto">
          <a:xfrm flipH="1">
            <a:off x="2212975" y="4248150"/>
            <a:ext cx="1692275"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09" name="Line 22"/>
          <p:cNvSpPr>
            <a:spLocks noChangeShapeType="1"/>
          </p:cNvSpPr>
          <p:nvPr/>
        </p:nvSpPr>
        <p:spPr bwMode="auto">
          <a:xfrm flipV="1">
            <a:off x="3078163" y="4248150"/>
            <a:ext cx="0" cy="5397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0" name="Line 23"/>
          <p:cNvSpPr>
            <a:spLocks noChangeShapeType="1"/>
          </p:cNvSpPr>
          <p:nvPr/>
        </p:nvSpPr>
        <p:spPr bwMode="auto">
          <a:xfrm flipV="1">
            <a:off x="665163" y="4787900"/>
            <a:ext cx="0" cy="649288"/>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1" name="Text Box 24"/>
          <p:cNvSpPr txBox="1">
            <a:spLocks noChangeArrowheads="1"/>
          </p:cNvSpPr>
          <p:nvPr/>
        </p:nvSpPr>
        <p:spPr bwMode="auto">
          <a:xfrm>
            <a:off x="306388" y="4897438"/>
            <a:ext cx="29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solidFill>
                  <a:schemeClr val="hlink"/>
                </a:solidFill>
              </a:rPr>
              <a:t>c</a:t>
            </a:r>
            <a:endParaRPr lang="en-US" b="1">
              <a:solidFill>
                <a:schemeClr val="hlink"/>
              </a:solidFill>
            </a:endParaRPr>
          </a:p>
        </p:txBody>
      </p:sp>
      <p:sp>
        <p:nvSpPr>
          <p:cNvPr id="37912" name="Line 25"/>
          <p:cNvSpPr>
            <a:spLocks noChangeShapeType="1"/>
          </p:cNvSpPr>
          <p:nvPr/>
        </p:nvSpPr>
        <p:spPr bwMode="auto">
          <a:xfrm flipH="1">
            <a:off x="2465388" y="5329238"/>
            <a:ext cx="5397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3" name="Line 26"/>
          <p:cNvSpPr>
            <a:spLocks noChangeShapeType="1"/>
          </p:cNvSpPr>
          <p:nvPr/>
        </p:nvSpPr>
        <p:spPr bwMode="auto">
          <a:xfrm flipH="1">
            <a:off x="2466975" y="6408738"/>
            <a:ext cx="466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14" name="Text Box 27"/>
          <p:cNvSpPr txBox="1">
            <a:spLocks noChangeArrowheads="1"/>
          </p:cNvSpPr>
          <p:nvPr/>
        </p:nvSpPr>
        <p:spPr bwMode="auto">
          <a:xfrm>
            <a:off x="2933700" y="5113338"/>
            <a:ext cx="268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t>f</a:t>
            </a:r>
            <a:endParaRPr lang="en-US" b="1"/>
          </a:p>
        </p:txBody>
      </p:sp>
      <p:sp>
        <p:nvSpPr>
          <p:cNvPr id="37915" name="Text Box 28"/>
          <p:cNvSpPr txBox="1">
            <a:spLocks noChangeArrowheads="1"/>
          </p:cNvSpPr>
          <p:nvPr/>
        </p:nvSpPr>
        <p:spPr bwMode="auto">
          <a:xfrm>
            <a:off x="2911475" y="619283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t>g</a:t>
            </a:r>
            <a:endParaRPr lang="en-US" b="1"/>
          </a:p>
        </p:txBody>
      </p:sp>
      <p:sp>
        <p:nvSpPr>
          <p:cNvPr id="37916" name="AutoShape 29"/>
          <p:cNvSpPr>
            <a:spLocks noChangeArrowheads="1"/>
          </p:cNvSpPr>
          <p:nvPr/>
        </p:nvSpPr>
        <p:spPr bwMode="auto">
          <a:xfrm>
            <a:off x="2466975" y="2520950"/>
            <a:ext cx="2376488" cy="1150938"/>
          </a:xfrm>
          <a:prstGeom prst="wedgeRoundRectCallout">
            <a:avLst>
              <a:gd name="adj1" fmla="val -71912"/>
              <a:gd name="adj2" fmla="val -42829"/>
              <a:gd name="adj3" fmla="val 16667"/>
            </a:avLst>
          </a:prstGeom>
          <a:solidFill>
            <a:schemeClr val="bg1"/>
          </a:solidFill>
          <a:ln w="28575">
            <a:solidFill>
              <a:schemeClr val="tx1"/>
            </a:solidFill>
            <a:miter lim="800000"/>
            <a:headEnd/>
            <a:tailEnd/>
          </a:ln>
        </p:spPr>
        <p:txBody>
          <a:bodyPr/>
          <a:lstStyle/>
          <a:p>
            <a:pPr algn="ctr" defTabSz="1042988"/>
            <a:r>
              <a:rPr lang="en-US"/>
              <a:t>The three operation will be executed at the same time!</a:t>
            </a:r>
          </a:p>
        </p:txBody>
      </p:sp>
      <p:sp>
        <p:nvSpPr>
          <p:cNvPr id="37917" name="Oval 30"/>
          <p:cNvSpPr>
            <a:spLocks noChangeArrowheads="1"/>
          </p:cNvSpPr>
          <p:nvPr/>
        </p:nvSpPr>
        <p:spPr bwMode="auto">
          <a:xfrm>
            <a:off x="2827338" y="5076825"/>
            <a:ext cx="503237" cy="503238"/>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8" name="Rectangle 32"/>
          <p:cNvSpPr>
            <a:spLocks noChangeArrowheads="1"/>
          </p:cNvSpPr>
          <p:nvPr/>
        </p:nvSpPr>
        <p:spPr bwMode="auto">
          <a:xfrm>
            <a:off x="3833813" y="3887788"/>
            <a:ext cx="684212" cy="720725"/>
          </a:xfrm>
          <a:prstGeom prst="rect">
            <a:avLst/>
          </a:prstGeom>
          <a:solidFill>
            <a:schemeClr val="bg1"/>
          </a:solidFill>
          <a:ln w="28575">
            <a:solidFill>
              <a:schemeClr val="tx1"/>
            </a:solidFill>
            <a:miter lim="800000"/>
            <a:headEnd/>
            <a:tailEnd/>
          </a:ln>
        </p:spPr>
        <p:txBody>
          <a:bodyPr wrap="none" anchor="ctr"/>
          <a:lstStyle/>
          <a:p>
            <a:pPr algn="ctr" defTabSz="1042988"/>
            <a:r>
              <a:rPr lang="it-IT" b="1"/>
              <a:t>c</a:t>
            </a:r>
            <a:endParaRPr lang="en-US" b="1"/>
          </a:p>
        </p:txBody>
      </p:sp>
      <p:sp>
        <p:nvSpPr>
          <p:cNvPr id="37919" name="Rectangle 33"/>
          <p:cNvSpPr>
            <a:spLocks noChangeArrowheads="1"/>
          </p:cNvSpPr>
          <p:nvPr/>
        </p:nvSpPr>
        <p:spPr bwMode="auto">
          <a:xfrm>
            <a:off x="3833813" y="6048375"/>
            <a:ext cx="684212" cy="720725"/>
          </a:xfrm>
          <a:prstGeom prst="rect">
            <a:avLst/>
          </a:prstGeom>
          <a:solidFill>
            <a:schemeClr val="bg1"/>
          </a:solidFill>
          <a:ln w="28575">
            <a:solidFill>
              <a:schemeClr val="tx1"/>
            </a:solidFill>
            <a:miter lim="800000"/>
            <a:headEnd/>
            <a:tailEnd/>
          </a:ln>
        </p:spPr>
        <p:txBody>
          <a:bodyPr wrap="none" anchor="ctr"/>
          <a:lstStyle/>
          <a:p>
            <a:pPr algn="ctr" defTabSz="1042988"/>
            <a:r>
              <a:rPr lang="it-IT" b="1"/>
              <a:t>g</a:t>
            </a:r>
            <a:endParaRPr lang="en-US" b="1"/>
          </a:p>
        </p:txBody>
      </p:sp>
      <p:sp>
        <p:nvSpPr>
          <p:cNvPr id="37920" name="Rectangle 34"/>
          <p:cNvSpPr>
            <a:spLocks noChangeArrowheads="1"/>
          </p:cNvSpPr>
          <p:nvPr/>
        </p:nvSpPr>
        <p:spPr bwMode="auto">
          <a:xfrm>
            <a:off x="3833813" y="4968875"/>
            <a:ext cx="684212" cy="720725"/>
          </a:xfrm>
          <a:prstGeom prst="rect">
            <a:avLst/>
          </a:prstGeom>
          <a:solidFill>
            <a:schemeClr val="bg1"/>
          </a:solidFill>
          <a:ln w="28575">
            <a:solidFill>
              <a:schemeClr val="tx1"/>
            </a:solidFill>
            <a:miter lim="800000"/>
            <a:headEnd/>
            <a:tailEnd/>
          </a:ln>
        </p:spPr>
        <p:txBody>
          <a:bodyPr wrap="none" anchor="ctr"/>
          <a:lstStyle/>
          <a:p>
            <a:pPr algn="ctr" defTabSz="1042988"/>
            <a:r>
              <a:rPr lang="it-IT" b="1"/>
              <a:t>?</a:t>
            </a:r>
            <a:endParaRPr lang="en-US" b="1"/>
          </a:p>
        </p:txBody>
      </p:sp>
      <p:sp>
        <p:nvSpPr>
          <p:cNvPr id="37921" name="Line 35"/>
          <p:cNvSpPr>
            <a:spLocks noChangeShapeType="1"/>
          </p:cNvSpPr>
          <p:nvPr/>
        </p:nvSpPr>
        <p:spPr bwMode="auto">
          <a:xfrm flipH="1">
            <a:off x="3151188" y="6408738"/>
            <a:ext cx="6826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22" name="Line 36"/>
          <p:cNvSpPr>
            <a:spLocks noChangeShapeType="1"/>
          </p:cNvSpPr>
          <p:nvPr/>
        </p:nvSpPr>
        <p:spPr bwMode="auto">
          <a:xfrm flipH="1">
            <a:off x="3113088" y="5329238"/>
            <a:ext cx="7207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23" name="Line 40"/>
          <p:cNvSpPr>
            <a:spLocks noChangeShapeType="1"/>
          </p:cNvSpPr>
          <p:nvPr/>
        </p:nvSpPr>
        <p:spPr bwMode="auto">
          <a:xfrm>
            <a:off x="1601788" y="4213225"/>
            <a:ext cx="32385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24" name="Line 41"/>
          <p:cNvSpPr>
            <a:spLocks noChangeShapeType="1"/>
          </p:cNvSpPr>
          <p:nvPr/>
        </p:nvSpPr>
        <p:spPr bwMode="auto">
          <a:xfrm>
            <a:off x="1601788" y="5292725"/>
            <a:ext cx="32385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25" name="Line 42"/>
          <p:cNvSpPr>
            <a:spLocks noChangeShapeType="1"/>
          </p:cNvSpPr>
          <p:nvPr/>
        </p:nvSpPr>
        <p:spPr bwMode="auto">
          <a:xfrm>
            <a:off x="1601788" y="6408738"/>
            <a:ext cx="32385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26" name="Line 43"/>
          <p:cNvSpPr>
            <a:spLocks noChangeShapeType="1"/>
          </p:cNvSpPr>
          <p:nvPr/>
        </p:nvSpPr>
        <p:spPr bwMode="auto">
          <a:xfrm>
            <a:off x="7867650" y="1439863"/>
            <a:ext cx="1116013"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27" name="Text Box 44"/>
          <p:cNvSpPr txBox="1">
            <a:spLocks noChangeArrowheads="1"/>
          </p:cNvSpPr>
          <p:nvPr/>
        </p:nvSpPr>
        <p:spPr bwMode="auto">
          <a:xfrm>
            <a:off x="350838" y="3529013"/>
            <a:ext cx="747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solidFill>
                  <a:srgbClr val="808080"/>
                </a:solidFill>
              </a:rPr>
              <a:t>clock</a:t>
            </a:r>
            <a:endParaRPr lang="en-US" b="1">
              <a:solidFill>
                <a:srgbClr val="808080"/>
              </a:solidFill>
            </a:endParaRPr>
          </a:p>
        </p:txBody>
      </p:sp>
      <p:sp>
        <p:nvSpPr>
          <p:cNvPr id="37928" name="AutoShape 31"/>
          <p:cNvSpPr>
            <a:spLocks noChangeArrowheads="1"/>
          </p:cNvSpPr>
          <p:nvPr/>
        </p:nvSpPr>
        <p:spPr bwMode="auto">
          <a:xfrm>
            <a:off x="4770438" y="4897438"/>
            <a:ext cx="2413000" cy="2339975"/>
          </a:xfrm>
          <a:prstGeom prst="wedgeRoundRectCallout">
            <a:avLst>
              <a:gd name="adj1" fmla="val -66315"/>
              <a:gd name="adj2" fmla="val -32495"/>
              <a:gd name="adj3" fmla="val 16667"/>
            </a:avLst>
          </a:prstGeom>
          <a:solidFill>
            <a:schemeClr val="bg1"/>
          </a:solidFill>
          <a:ln w="28575">
            <a:solidFill>
              <a:schemeClr val="accent2"/>
            </a:solidFill>
            <a:miter lim="800000"/>
            <a:headEnd/>
            <a:tailEnd/>
          </a:ln>
          <a:effectLst>
            <a:outerShdw dist="71842" dir="2700000" algn="ctr" rotWithShape="0">
              <a:schemeClr val="bg2">
                <a:alpha val="50000"/>
              </a:schemeClr>
            </a:outerShdw>
          </a:effectLst>
        </p:spPr>
        <p:txBody>
          <a:bodyPr/>
          <a:lstStyle/>
          <a:p>
            <a:pPr algn="ctr" defTabSz="1042988"/>
            <a:r>
              <a:rPr lang="en-US"/>
              <a:t>The result of (a+b), c, will arrive to the input gate of the (a+c) adder after the clock pulse, and so the result will be wrong.</a:t>
            </a:r>
          </a:p>
        </p:txBody>
      </p:sp>
      <p:sp>
        <p:nvSpPr>
          <p:cNvPr id="37929" name="Line 45"/>
          <p:cNvSpPr>
            <a:spLocks noChangeShapeType="1"/>
          </p:cNvSpPr>
          <p:nvPr/>
        </p:nvSpPr>
        <p:spPr bwMode="auto">
          <a:xfrm flipH="1">
            <a:off x="1601788" y="3779838"/>
            <a:ext cx="1587" cy="262890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30" name="Line 46"/>
          <p:cNvSpPr>
            <a:spLocks noChangeShapeType="1"/>
          </p:cNvSpPr>
          <p:nvPr/>
        </p:nvSpPr>
        <p:spPr bwMode="auto">
          <a:xfrm>
            <a:off x="1169988" y="3779838"/>
            <a:ext cx="431800"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931" name="Text Box 47"/>
          <p:cNvSpPr txBox="1">
            <a:spLocks noChangeArrowheads="1"/>
          </p:cNvSpPr>
          <p:nvPr/>
        </p:nvSpPr>
        <p:spPr bwMode="auto">
          <a:xfrm>
            <a:off x="7507288" y="4860925"/>
            <a:ext cx="291623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US"/>
              <a:t>Non-sequentially and lack of high level features makes hardware-level coding pretty difficult.</a:t>
            </a:r>
          </a:p>
          <a:p>
            <a:pPr algn="just" eaLnBrk="1" hangingPunct="1"/>
            <a:r>
              <a:rPr lang="en-US"/>
              <a:t>But this become a strong advantage when we need speed and computation capacity!</a:t>
            </a:r>
          </a:p>
        </p:txBody>
      </p:sp>
      <p:sp>
        <p:nvSpPr>
          <p:cNvPr id="37932" name="Text Box 48"/>
          <p:cNvSpPr txBox="1">
            <a:spLocks noChangeArrowheads="1"/>
          </p:cNvSpPr>
          <p:nvPr/>
        </p:nvSpPr>
        <p:spPr bwMode="auto">
          <a:xfrm>
            <a:off x="5022850" y="2339975"/>
            <a:ext cx="5364163" cy="2376488"/>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dirty="0">
                <a:latin typeface="Courier" pitchFamily="49" charset="0"/>
              </a:rPr>
              <a:t>Just bits to deal with</a:t>
            </a:r>
          </a:p>
          <a:p>
            <a:pPr eaLnBrk="1" hangingPunct="1"/>
            <a:r>
              <a:rPr lang="en-US" dirty="0">
                <a:latin typeface="Courier" pitchFamily="49" charset="0"/>
              </a:rPr>
              <a:t>No subs, pointer, casting, ..</a:t>
            </a:r>
          </a:p>
          <a:p>
            <a:pPr eaLnBrk="1" hangingPunct="1"/>
            <a:r>
              <a:rPr lang="en-US" dirty="0">
                <a:latin typeface="Courier" pitchFamily="49" charset="0"/>
              </a:rPr>
              <a:t>No loops, recursion, iteration</a:t>
            </a:r>
          </a:p>
          <a:p>
            <a:pPr eaLnBrk="1" hangingPunct="1"/>
            <a:r>
              <a:rPr lang="en-US" dirty="0">
                <a:latin typeface="Courier" pitchFamily="49" charset="0"/>
              </a:rPr>
              <a:t>No matrixes/variables, data types</a:t>
            </a:r>
          </a:p>
          <a:p>
            <a:pPr eaLnBrk="1" hangingPunct="1"/>
            <a:r>
              <a:rPr lang="en-US" dirty="0">
                <a:latin typeface="Courier" pitchFamily="49" charset="0"/>
              </a:rPr>
              <a:t>Even no division! (you need IP)</a:t>
            </a:r>
          </a:p>
          <a:p>
            <a:pPr eaLnBrk="1" hangingPunct="1"/>
            <a:r>
              <a:rPr lang="en-US" dirty="0">
                <a:latin typeface="Courier" pitchFamily="49" charset="0"/>
              </a:rPr>
              <a:t>Terrible debugging (no </a:t>
            </a:r>
            <a:r>
              <a:rPr lang="en-US" dirty="0" err="1">
                <a:latin typeface="Courier" pitchFamily="49" charset="0"/>
              </a:rPr>
              <a:t>printf</a:t>
            </a:r>
            <a:r>
              <a:rPr lang="en-US" dirty="0">
                <a:latin typeface="Courier" pitchFamily="49" charset="0"/>
              </a:rPr>
              <a:t>!!)</a:t>
            </a:r>
          </a:p>
          <a:p>
            <a:pPr eaLnBrk="1" hangingPunct="1"/>
            <a:r>
              <a:rPr lang="en-US" dirty="0">
                <a:latin typeface="Courier" pitchFamily="49" charset="0"/>
              </a:rPr>
              <a:t>Timing constrain to consider!</a:t>
            </a:r>
          </a:p>
        </p:txBody>
      </p:sp>
      <p:sp>
        <p:nvSpPr>
          <p:cNvPr id="37933" name="Text Box 49"/>
          <p:cNvSpPr txBox="1">
            <a:spLocks noChangeArrowheads="1"/>
          </p:cNvSpPr>
          <p:nvPr/>
        </p:nvSpPr>
        <p:spPr bwMode="auto">
          <a:xfrm>
            <a:off x="5238750" y="1871663"/>
            <a:ext cx="511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just" eaLnBrk="1" hangingPunct="1"/>
            <a:r>
              <a:rPr lang="en-US"/>
              <a:t>Hardware programming is extremely low-level!</a:t>
            </a:r>
          </a:p>
        </p:txBody>
      </p:sp>
      <p:sp>
        <p:nvSpPr>
          <p:cNvPr id="37934" name="Line 50"/>
          <p:cNvSpPr>
            <a:spLocks noChangeShapeType="1"/>
          </p:cNvSpPr>
          <p:nvPr/>
        </p:nvSpPr>
        <p:spPr bwMode="auto">
          <a:xfrm>
            <a:off x="5346700" y="2232025"/>
            <a:ext cx="48609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ADC </a:t>
            </a:r>
            <a:r>
              <a:rPr lang="en-US" sz="2800" b="1" i="1" dirty="0" smtClean="0"/>
              <a:t>resolution - 2</a:t>
            </a:r>
            <a:endParaRPr lang="en-US" sz="2800" b="1" i="1" dirty="0"/>
          </a:p>
        </p:txBody>
      </p:sp>
      <p:pic>
        <p:nvPicPr>
          <p:cNvPr id="24580" name="Picture 20" descr="NMOS_Sensor_Layout_150D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172" y="2218593"/>
            <a:ext cx="3833312" cy="17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1" descr="NMOS_Sensor_Circuit_150D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3710372"/>
            <a:ext cx="34258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2124075"/>
            <a:ext cx="3671888"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23"/>
          <p:cNvSpPr>
            <a:spLocks noChangeShapeType="1"/>
          </p:cNvSpPr>
          <p:nvPr/>
        </p:nvSpPr>
        <p:spPr bwMode="auto">
          <a:xfrm flipV="1">
            <a:off x="3870325" y="1871663"/>
            <a:ext cx="863600" cy="223202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4" name="Line 24"/>
          <p:cNvSpPr>
            <a:spLocks noChangeShapeType="1"/>
          </p:cNvSpPr>
          <p:nvPr/>
        </p:nvSpPr>
        <p:spPr bwMode="auto">
          <a:xfrm>
            <a:off x="3870325" y="4103688"/>
            <a:ext cx="900113" cy="122555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85" name="Text Box 25"/>
          <p:cNvSpPr txBox="1">
            <a:spLocks noChangeArrowheads="1"/>
          </p:cNvSpPr>
          <p:nvPr/>
        </p:nvSpPr>
        <p:spPr bwMode="auto">
          <a:xfrm>
            <a:off x="8550275" y="4500563"/>
            <a:ext cx="1836738" cy="42545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Pattern noise</a:t>
            </a:r>
          </a:p>
        </p:txBody>
      </p:sp>
      <p:sp>
        <p:nvSpPr>
          <p:cNvPr id="24586" name="Text Box 26"/>
          <p:cNvSpPr txBox="1">
            <a:spLocks noChangeArrowheads="1"/>
          </p:cNvSpPr>
          <p:nvPr/>
        </p:nvSpPr>
        <p:spPr bwMode="auto">
          <a:xfrm>
            <a:off x="8550275" y="3636963"/>
            <a:ext cx="1836738" cy="433387"/>
          </a:xfrm>
          <a:prstGeom prst="rect">
            <a:avLst/>
          </a:prstGeom>
          <a:solidFill>
            <a:srgbClr val="CCFF33"/>
          </a:solidFill>
          <a:ln w="28575">
            <a:solidFill>
              <a:schemeClr val="folHlink"/>
            </a:solidFill>
            <a:miter lim="800000"/>
            <a:headEnd/>
            <a:tailEnd/>
          </a:ln>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Leakage noise</a:t>
            </a:r>
          </a:p>
        </p:txBody>
      </p:sp>
      <p:sp>
        <p:nvSpPr>
          <p:cNvPr id="24587" name="Text Box 27"/>
          <p:cNvSpPr txBox="1">
            <a:spLocks noChangeArrowheads="1"/>
          </p:cNvSpPr>
          <p:nvPr/>
        </p:nvSpPr>
        <p:spPr bwMode="auto">
          <a:xfrm>
            <a:off x="8550275" y="2016125"/>
            <a:ext cx="1836738" cy="431800"/>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Random noise</a:t>
            </a:r>
          </a:p>
        </p:txBody>
      </p:sp>
      <p:sp>
        <p:nvSpPr>
          <p:cNvPr id="24588" name="Text Box 28"/>
          <p:cNvSpPr txBox="1">
            <a:spLocks noChangeArrowheads="1"/>
          </p:cNvSpPr>
          <p:nvPr/>
        </p:nvSpPr>
        <p:spPr bwMode="auto">
          <a:xfrm>
            <a:off x="8550275" y="2808288"/>
            <a:ext cx="1836738" cy="431800"/>
          </a:xfrm>
          <a:prstGeom prst="rect">
            <a:avLst/>
          </a:prstGeom>
          <a:noFill/>
          <a:ln w="28575">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Charge signal</a:t>
            </a:r>
          </a:p>
        </p:txBody>
      </p:sp>
      <p:sp>
        <p:nvSpPr>
          <p:cNvPr id="24589" name="Text Box 29"/>
          <p:cNvSpPr txBox="1">
            <a:spLocks noChangeArrowheads="1"/>
          </p:cNvSpPr>
          <p:nvPr/>
        </p:nvSpPr>
        <p:spPr bwMode="auto">
          <a:xfrm>
            <a:off x="4841875" y="4972050"/>
            <a:ext cx="387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1 mip charge over 5*5 pixels cluster</a:t>
            </a:r>
          </a:p>
        </p:txBody>
      </p:sp>
      <p:sp>
        <p:nvSpPr>
          <p:cNvPr id="24590" name="Text Box 30"/>
          <p:cNvSpPr txBox="1">
            <a:spLocks noChangeArrowheads="1"/>
          </p:cNvSpPr>
          <p:nvPr/>
        </p:nvSpPr>
        <p:spPr bwMode="auto">
          <a:xfrm>
            <a:off x="233363" y="5978525"/>
            <a:ext cx="5653087"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		the SIGNAL range is </a:t>
            </a:r>
            <a:r>
              <a:rPr lang="en-US">
                <a:cs typeface="Times New Roman" pitchFamily="18" charset="0"/>
              </a:rPr>
              <a:t>≈ </a:t>
            </a:r>
            <a:r>
              <a:rPr lang="en-US" b="1"/>
              <a:t>3800 e</a:t>
            </a:r>
            <a:r>
              <a:rPr lang="en-US" b="1" baseline="30000"/>
              <a:t>-</a:t>
            </a:r>
          </a:p>
          <a:p>
            <a:pPr eaLnBrk="1" hangingPunct="1"/>
            <a:r>
              <a:rPr lang="en-US"/>
              <a:t>We can see that:</a:t>
            </a:r>
            <a:r>
              <a:rPr lang="en-US" baseline="30000"/>
              <a:t>	</a:t>
            </a:r>
            <a:r>
              <a:rPr lang="en-US"/>
              <a:t>the RANDOM noise is </a:t>
            </a:r>
            <a:r>
              <a:rPr lang="en-US">
                <a:cs typeface="Times New Roman" pitchFamily="18" charset="0"/>
              </a:rPr>
              <a:t>≈ </a:t>
            </a:r>
            <a:r>
              <a:rPr lang="en-US" b="1">
                <a:cs typeface="Times New Roman" pitchFamily="18" charset="0"/>
              </a:rPr>
              <a:t>50 e</a:t>
            </a:r>
            <a:r>
              <a:rPr lang="en-US" b="1" baseline="30000">
                <a:cs typeface="Times New Roman" pitchFamily="18" charset="0"/>
              </a:rPr>
              <a:t>-</a:t>
            </a:r>
            <a:r>
              <a:rPr lang="en-US"/>
              <a:t> 		the FIXED noise is ≈ </a:t>
            </a:r>
            <a:r>
              <a:rPr lang="en-US" b="1"/>
              <a:t>3200 e</a:t>
            </a:r>
            <a:r>
              <a:rPr lang="en-US" b="1" baseline="30000"/>
              <a:t>-</a:t>
            </a:r>
            <a:r>
              <a:rPr lang="it-IT"/>
              <a:t> </a:t>
            </a:r>
            <a:r>
              <a:rPr lang="it-IT" baseline="30000"/>
              <a:t>	</a:t>
            </a:r>
            <a:endParaRPr lang="en-US" baseline="30000"/>
          </a:p>
        </p:txBody>
      </p:sp>
      <p:sp>
        <p:nvSpPr>
          <p:cNvPr id="24591" name="AutoShape 32"/>
          <p:cNvSpPr>
            <a:spLocks/>
          </p:cNvSpPr>
          <p:nvPr/>
        </p:nvSpPr>
        <p:spPr bwMode="auto">
          <a:xfrm>
            <a:off x="2106613" y="6122988"/>
            <a:ext cx="179387" cy="754062"/>
          </a:xfrm>
          <a:prstGeom prst="leftBrace">
            <a:avLst>
              <a:gd name="adj1" fmla="val 350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AutoShape 33"/>
          <p:cNvSpPr>
            <a:spLocks noChangeArrowheads="1"/>
          </p:cNvSpPr>
          <p:nvPr/>
        </p:nvSpPr>
        <p:spPr bwMode="auto">
          <a:xfrm>
            <a:off x="5741988" y="6264275"/>
            <a:ext cx="719137" cy="504825"/>
          </a:xfrm>
          <a:prstGeom prst="rightArrow">
            <a:avLst>
              <a:gd name="adj1" fmla="val 49685"/>
              <a:gd name="adj2" fmla="val 60694"/>
            </a:avLst>
          </a:prstGeom>
          <a:solidFill>
            <a:schemeClr val="accent2"/>
          </a:solidFill>
          <a:ln w="28575">
            <a:solidFill>
              <a:schemeClr val="tx1"/>
            </a:solidFill>
            <a:miter lim="800000"/>
            <a:headEnd/>
            <a:tailEnd/>
          </a:ln>
        </p:spPr>
        <p:txBody>
          <a:bodyPr wrap="none" anchor="ctr"/>
          <a:lstStyle/>
          <a:p>
            <a:pPr algn="ctr" defTabSz="1042988"/>
            <a:endParaRPr lang="en-US">
              <a:solidFill>
                <a:schemeClr val="accent2"/>
              </a:solidFill>
            </a:endParaRPr>
          </a:p>
        </p:txBody>
      </p:sp>
      <p:graphicFrame>
        <p:nvGraphicFramePr>
          <p:cNvPr id="24593" name="Object 34"/>
          <p:cNvGraphicFramePr>
            <a:graphicFrameLocks noChangeAspect="1"/>
          </p:cNvGraphicFramePr>
          <p:nvPr/>
        </p:nvGraphicFramePr>
        <p:xfrm>
          <a:off x="6656388" y="6100763"/>
          <a:ext cx="3430587" cy="812800"/>
        </p:xfrm>
        <a:graphic>
          <a:graphicData uri="http://schemas.openxmlformats.org/presentationml/2006/ole">
            <mc:AlternateContent xmlns:mc="http://schemas.openxmlformats.org/markup-compatibility/2006">
              <mc:Choice xmlns:v="urn:schemas-microsoft-com:vml" Requires="v">
                <p:oleObj spid="_x0000_s24759" name="Equation" r:id="rId7" imgW="1713756" imgH="406224" progId="Equation.3">
                  <p:embed/>
                </p:oleObj>
              </mc:Choice>
              <mc:Fallback>
                <p:oleObj name="Equation" r:id="rId7" imgW="1713756" imgH="406224" progId="Equation.3">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6388" y="6100763"/>
                        <a:ext cx="3430587"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94" name="Line 35"/>
          <p:cNvSpPr>
            <a:spLocks noChangeShapeType="1"/>
          </p:cNvSpPr>
          <p:nvPr/>
        </p:nvSpPr>
        <p:spPr bwMode="auto">
          <a:xfrm>
            <a:off x="9413875" y="6661150"/>
            <a:ext cx="64928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5" name="Text Box 36"/>
          <p:cNvSpPr txBox="1">
            <a:spLocks noChangeArrowheads="1"/>
          </p:cNvSpPr>
          <p:nvPr/>
        </p:nvSpPr>
        <p:spPr bwMode="auto">
          <a:xfrm>
            <a:off x="4100513" y="4092575"/>
            <a:ext cx="777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600"/>
              <a:t>1000 e</a:t>
            </a:r>
            <a:r>
              <a:rPr lang="it-IT" sz="1600" baseline="30000"/>
              <a:t>-</a:t>
            </a:r>
            <a:endParaRPr lang="en-US" sz="1600" baseline="30000"/>
          </a:p>
        </p:txBody>
      </p:sp>
      <p:sp>
        <p:nvSpPr>
          <p:cNvPr id="24596" name="Text Box 37"/>
          <p:cNvSpPr txBox="1">
            <a:spLocks noChangeArrowheads="1"/>
          </p:cNvSpPr>
          <p:nvPr/>
        </p:nvSpPr>
        <p:spPr bwMode="auto">
          <a:xfrm>
            <a:off x="4100513" y="3384550"/>
            <a:ext cx="777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600"/>
              <a:t>2000 e</a:t>
            </a:r>
            <a:r>
              <a:rPr lang="it-IT" sz="1600" baseline="30000"/>
              <a:t>-</a:t>
            </a:r>
            <a:endParaRPr lang="en-US" sz="1600" baseline="30000"/>
          </a:p>
        </p:txBody>
      </p:sp>
      <p:sp>
        <p:nvSpPr>
          <p:cNvPr id="24597" name="Text Box 38"/>
          <p:cNvSpPr txBox="1">
            <a:spLocks noChangeArrowheads="1"/>
          </p:cNvSpPr>
          <p:nvPr/>
        </p:nvSpPr>
        <p:spPr bwMode="auto">
          <a:xfrm>
            <a:off x="4100513" y="2687638"/>
            <a:ext cx="7778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600"/>
              <a:t>3000 e</a:t>
            </a:r>
            <a:r>
              <a:rPr lang="it-IT" sz="1600" baseline="30000"/>
              <a:t>-</a:t>
            </a:r>
            <a:endParaRPr lang="en-US" sz="1600" baseline="30000"/>
          </a:p>
        </p:txBody>
      </p:sp>
      <p:pic>
        <p:nvPicPr>
          <p:cNvPr id="22"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21" y="1103829"/>
            <a:ext cx="1429147" cy="217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3"/>
          <p:cNvSpPr>
            <a:spLocks noChangeArrowheads="1"/>
          </p:cNvSpPr>
          <p:nvPr/>
        </p:nvSpPr>
        <p:spPr bwMode="auto">
          <a:xfrm>
            <a:off x="306388" y="684721"/>
            <a:ext cx="9720276" cy="75565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cs typeface="Times New Roman" pitchFamily="18" charset="0"/>
              </a:rPr>
              <a:t>Let see an example: the minimum number of bits necessary to read the output of a pixel detector (CMOS) with given noise parameters.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672" y="591962"/>
            <a:ext cx="5100353" cy="43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788" y="4860925"/>
            <a:ext cx="3635375"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p:cNvSpPr txBox="1">
            <a:spLocks noChangeArrowheads="1"/>
          </p:cNvSpPr>
          <p:nvPr/>
        </p:nvSpPr>
        <p:spPr bwMode="auto">
          <a:xfrm>
            <a:off x="161926" y="71438"/>
            <a:ext cx="356552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DAQ starting point</a:t>
            </a:r>
            <a:endParaRPr lang="en-US" sz="2800" b="1" i="1" dirty="0"/>
          </a:p>
        </p:txBody>
      </p:sp>
      <p:sp>
        <p:nvSpPr>
          <p:cNvPr id="6148" name="Rectangle 28"/>
          <p:cNvSpPr>
            <a:spLocks noChangeArrowheads="1"/>
          </p:cNvSpPr>
          <p:nvPr/>
        </p:nvSpPr>
        <p:spPr bwMode="auto">
          <a:xfrm>
            <a:off x="306388" y="3948112"/>
            <a:ext cx="5113337" cy="1740731"/>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smtClean="0">
                <a:cs typeface="Times New Roman" pitchFamily="18" charset="0"/>
              </a:rPr>
              <a:t>We want characterize </a:t>
            </a:r>
            <a:r>
              <a:rPr lang="en-US" dirty="0">
                <a:cs typeface="Times New Roman" pitchFamily="18" charset="0"/>
              </a:rPr>
              <a:t>the response of a detector respect to the incoming ionizing radiation. A common way is to measure the change in time of the charge induced by a single ionizing </a:t>
            </a:r>
            <a:r>
              <a:rPr lang="en-US" dirty="0" smtClean="0">
                <a:cs typeface="Times New Roman" pitchFamily="18" charset="0"/>
              </a:rPr>
              <a:t>particle.</a:t>
            </a:r>
            <a:endParaRPr lang="en-US" dirty="0">
              <a:cs typeface="Times New Roman" pitchFamily="18" charset="0"/>
            </a:endParaRPr>
          </a:p>
        </p:txBody>
      </p:sp>
      <p:graphicFrame>
        <p:nvGraphicFramePr>
          <p:cNvPr id="6154" name="Object 30"/>
          <p:cNvGraphicFramePr>
            <a:graphicFrameLocks noChangeAspect="1"/>
          </p:cNvGraphicFramePr>
          <p:nvPr/>
        </p:nvGraphicFramePr>
        <p:xfrm>
          <a:off x="3475038" y="900113"/>
          <a:ext cx="1692275" cy="796925"/>
        </p:xfrm>
        <a:graphic>
          <a:graphicData uri="http://schemas.openxmlformats.org/presentationml/2006/ole">
            <mc:AlternateContent xmlns:mc="http://schemas.openxmlformats.org/markup-compatibility/2006">
              <mc:Choice xmlns:v="urn:schemas-microsoft-com:vml" Requires="v">
                <p:oleObj spid="_x0000_s6320" name="Equation" r:id="rId6" imgW="863225" imgH="406224" progId="Equation.3">
                  <p:embed/>
                </p:oleObj>
              </mc:Choice>
              <mc:Fallback>
                <p:oleObj name="Equation" r:id="rId6" imgW="863225" imgH="406224" progId="Equation.3">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038" y="900113"/>
                        <a:ext cx="1692275" cy="79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5" name="Text Box 40"/>
          <p:cNvSpPr txBox="1">
            <a:spLocks noChangeArrowheads="1"/>
          </p:cNvSpPr>
          <p:nvPr/>
        </p:nvSpPr>
        <p:spPr bwMode="auto">
          <a:xfrm>
            <a:off x="2934432" y="2916535"/>
            <a:ext cx="23399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dirty="0"/>
              <a:t>Signal conditioning</a:t>
            </a:r>
          </a:p>
        </p:txBody>
      </p:sp>
      <p:sp>
        <p:nvSpPr>
          <p:cNvPr id="6156" name="Rectangle 41"/>
          <p:cNvSpPr>
            <a:spLocks noChangeArrowheads="1"/>
          </p:cNvSpPr>
          <p:nvPr/>
        </p:nvSpPr>
        <p:spPr bwMode="auto">
          <a:xfrm>
            <a:off x="306388" y="5905487"/>
            <a:ext cx="5184775" cy="107950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In that case, the data acquisition is performed by a fast digital oscilloscope that samples the signal and generates the graph above.</a:t>
            </a:r>
          </a:p>
        </p:txBody>
      </p:sp>
      <p:grpSp>
        <p:nvGrpSpPr>
          <p:cNvPr id="2" name="Group 1"/>
          <p:cNvGrpSpPr/>
          <p:nvPr/>
        </p:nvGrpSpPr>
        <p:grpSpPr>
          <a:xfrm>
            <a:off x="2682937" y="1836738"/>
            <a:ext cx="2771775" cy="971550"/>
            <a:chOff x="2898775" y="1836738"/>
            <a:chExt cx="2771775" cy="971550"/>
          </a:xfrm>
        </p:grpSpPr>
        <p:sp>
          <p:nvSpPr>
            <p:cNvPr id="6151" name="Line 37"/>
            <p:cNvSpPr>
              <a:spLocks noChangeShapeType="1"/>
            </p:cNvSpPr>
            <p:nvPr/>
          </p:nvSpPr>
          <p:spPr bwMode="auto">
            <a:xfrm>
              <a:off x="4159250" y="2339975"/>
              <a:ext cx="287338"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6152" name="Line 38"/>
            <p:cNvSpPr>
              <a:spLocks noChangeShapeType="1"/>
            </p:cNvSpPr>
            <p:nvPr/>
          </p:nvSpPr>
          <p:spPr bwMode="auto">
            <a:xfrm>
              <a:off x="2898775" y="2339975"/>
              <a:ext cx="360363"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6153" name="Line 39"/>
            <p:cNvSpPr>
              <a:spLocks noChangeShapeType="1"/>
            </p:cNvSpPr>
            <p:nvPr/>
          </p:nvSpPr>
          <p:spPr bwMode="auto">
            <a:xfrm>
              <a:off x="5167313" y="2339975"/>
              <a:ext cx="503237"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6157" name="AutoShape 35"/>
            <p:cNvSpPr>
              <a:spLocks noChangeArrowheads="1"/>
            </p:cNvSpPr>
            <p:nvPr/>
          </p:nvSpPr>
          <p:spPr bwMode="auto">
            <a:xfrm rot="5400000">
              <a:off x="3241676" y="1854200"/>
              <a:ext cx="971550" cy="936625"/>
            </a:xfrm>
            <a:prstGeom prst="triangle">
              <a:avLst>
                <a:gd name="adj" fmla="val 50000"/>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rot="10800000" vert="eaVert" wrap="none" anchor="ctr"/>
            <a:lstStyle/>
            <a:p>
              <a:pPr algn="ctr" defTabSz="1042988"/>
              <a:r>
                <a:rPr lang="it-IT" b="1"/>
                <a:t>A</a:t>
              </a:r>
              <a:endParaRPr lang="en-US" b="1"/>
            </a:p>
          </p:txBody>
        </p:sp>
        <p:sp>
          <p:nvSpPr>
            <p:cNvPr id="6158" name="Rectangle 36"/>
            <p:cNvSpPr>
              <a:spLocks noChangeArrowheads="1"/>
            </p:cNvSpPr>
            <p:nvPr/>
          </p:nvSpPr>
          <p:spPr bwMode="auto">
            <a:xfrm>
              <a:off x="4411663" y="1836738"/>
              <a:ext cx="935037" cy="971550"/>
            </a:xfrm>
            <a:prstGeom prst="rect">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wrap="none" anchor="ctr"/>
            <a:lstStyle/>
            <a:p>
              <a:pPr algn="ctr" defTabSz="1042988"/>
              <a:r>
                <a:rPr lang="it-IT" b="1"/>
                <a:t>S</a:t>
              </a:r>
              <a:endParaRPr lang="en-US" b="1"/>
            </a:p>
          </p:txBody>
        </p:sp>
      </p:grpSp>
      <p:pic>
        <p:nvPicPr>
          <p:cNvPr id="615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132" y="396255"/>
            <a:ext cx="2858294" cy="4345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ADC </a:t>
            </a:r>
            <a:r>
              <a:rPr lang="en-US" sz="2800" b="1" i="1" dirty="0" smtClean="0"/>
              <a:t>resolution - 3</a:t>
            </a:r>
            <a:endParaRPr lang="en-US" sz="2800" b="1" i="1" dirty="0"/>
          </a:p>
        </p:txBody>
      </p:sp>
      <p:sp>
        <p:nvSpPr>
          <p:cNvPr id="25603" name="Rectangle 3"/>
          <p:cNvSpPr>
            <a:spLocks noChangeArrowheads="1"/>
          </p:cNvSpPr>
          <p:nvPr/>
        </p:nvSpPr>
        <p:spPr bwMode="auto">
          <a:xfrm>
            <a:off x="306388" y="828675"/>
            <a:ext cx="10080625" cy="7207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This example highlight another key point: an experimental system, especially on large scale, should be designed in order to maximize information efficiency</a:t>
            </a:r>
            <a:r>
              <a:rPr lang="it-IT">
                <a:cs typeface="Times New Roman" pitchFamily="18" charset="0"/>
              </a:rPr>
              <a:t>!</a:t>
            </a:r>
            <a:endParaRPr lang="en-US">
              <a:cs typeface="Times New Roman" pitchFamily="18" charset="0"/>
            </a:endParaRPr>
          </a:p>
        </p:txBody>
      </p:sp>
      <p:pic>
        <p:nvPicPr>
          <p:cNvPr id="2560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88" y="1908175"/>
            <a:ext cx="367188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9"/>
          <p:cNvSpPr txBox="1">
            <a:spLocks noChangeArrowheads="1"/>
          </p:cNvSpPr>
          <p:nvPr/>
        </p:nvSpPr>
        <p:spPr bwMode="auto">
          <a:xfrm>
            <a:off x="4194175" y="4362450"/>
            <a:ext cx="1836738" cy="42545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Pattern noise</a:t>
            </a:r>
          </a:p>
        </p:txBody>
      </p:sp>
      <p:sp>
        <p:nvSpPr>
          <p:cNvPr id="25606" name="Text Box 10"/>
          <p:cNvSpPr txBox="1">
            <a:spLocks noChangeArrowheads="1"/>
          </p:cNvSpPr>
          <p:nvPr/>
        </p:nvSpPr>
        <p:spPr bwMode="auto">
          <a:xfrm>
            <a:off x="4194175" y="3568700"/>
            <a:ext cx="1836738" cy="433388"/>
          </a:xfrm>
          <a:prstGeom prst="rect">
            <a:avLst/>
          </a:prstGeom>
          <a:solidFill>
            <a:srgbClr val="CCFF33"/>
          </a:solidFill>
          <a:ln w="28575">
            <a:solidFill>
              <a:schemeClr val="folHlink"/>
            </a:solidFill>
            <a:miter lim="800000"/>
            <a:headEnd/>
            <a:tailEnd/>
          </a:ln>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Leakage noise</a:t>
            </a:r>
          </a:p>
        </p:txBody>
      </p:sp>
      <p:sp>
        <p:nvSpPr>
          <p:cNvPr id="25607" name="Text Box 11"/>
          <p:cNvSpPr txBox="1">
            <a:spLocks noChangeArrowheads="1"/>
          </p:cNvSpPr>
          <p:nvPr/>
        </p:nvSpPr>
        <p:spPr bwMode="auto">
          <a:xfrm>
            <a:off x="4194175" y="2058988"/>
            <a:ext cx="1836738" cy="431800"/>
          </a:xfrm>
          <a:prstGeom prst="rect">
            <a:avLst/>
          </a:prstGeom>
          <a:noFill/>
          <a:ln w="2857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Random noise</a:t>
            </a:r>
          </a:p>
        </p:txBody>
      </p:sp>
      <p:sp>
        <p:nvSpPr>
          <p:cNvPr id="25608" name="Text Box 12"/>
          <p:cNvSpPr txBox="1">
            <a:spLocks noChangeArrowheads="1"/>
          </p:cNvSpPr>
          <p:nvPr/>
        </p:nvSpPr>
        <p:spPr bwMode="auto">
          <a:xfrm>
            <a:off x="4194175" y="2814638"/>
            <a:ext cx="1836738" cy="431800"/>
          </a:xfrm>
          <a:prstGeom prst="rect">
            <a:avLst/>
          </a:prstGeom>
          <a:noFill/>
          <a:ln w="28575">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Charge signal</a:t>
            </a:r>
          </a:p>
        </p:txBody>
      </p:sp>
      <p:sp>
        <p:nvSpPr>
          <p:cNvPr id="25609" name="Text Box 13"/>
          <p:cNvSpPr txBox="1">
            <a:spLocks noChangeArrowheads="1"/>
          </p:cNvSpPr>
          <p:nvPr/>
        </p:nvSpPr>
        <p:spPr bwMode="auto">
          <a:xfrm>
            <a:off x="320675" y="4895850"/>
            <a:ext cx="3873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1 mip charge over 5*5 pixels cluster</a:t>
            </a:r>
          </a:p>
        </p:txBody>
      </p:sp>
      <p:sp>
        <p:nvSpPr>
          <p:cNvPr id="25610" name="Text Box 14"/>
          <p:cNvSpPr txBox="1">
            <a:spLocks noChangeArrowheads="1"/>
          </p:cNvSpPr>
          <p:nvPr/>
        </p:nvSpPr>
        <p:spPr bwMode="auto">
          <a:xfrm>
            <a:off x="306388" y="5903913"/>
            <a:ext cx="10080625" cy="828675"/>
          </a:xfrm>
          <a:prstGeom prst="rect">
            <a:avLst/>
          </a:prstGeom>
          <a:solidFill>
            <a:schemeClr val="bg1"/>
          </a:solidFill>
          <a:ln w="28575">
            <a:solidFill>
              <a:schemeClr val="tx1"/>
            </a:solidFill>
            <a:miter lim="800000"/>
            <a:headEnd/>
            <a:tailEnd/>
          </a:ln>
          <a:effectLst>
            <a:outerShdw blurRad="50800" dist="38100" dir="2700000" algn="tl" rotWithShape="0">
              <a:prstClr val="black">
                <a:alpha val="40000"/>
              </a:prst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Note how 75% of system capacity is used to store un-useful information (fixed noise)! This is a typical indication that the whole system has to be improved!</a:t>
            </a:r>
            <a:endParaRPr lang="en-US" baseline="30000"/>
          </a:p>
        </p:txBody>
      </p:sp>
      <p:graphicFrame>
        <p:nvGraphicFramePr>
          <p:cNvPr id="25611" name="Object 17"/>
          <p:cNvGraphicFramePr>
            <a:graphicFrameLocks noChangeAspect="1"/>
          </p:cNvGraphicFramePr>
          <p:nvPr/>
        </p:nvGraphicFramePr>
        <p:xfrm>
          <a:off x="6678613" y="2051050"/>
          <a:ext cx="3455987" cy="812800"/>
        </p:xfrm>
        <a:graphic>
          <a:graphicData uri="http://schemas.openxmlformats.org/presentationml/2006/ole">
            <mc:AlternateContent xmlns:mc="http://schemas.openxmlformats.org/markup-compatibility/2006">
              <mc:Choice xmlns:v="urn:schemas-microsoft-com:vml" Requires="v">
                <p:oleObj spid="_x0000_s25943" name="Equation" r:id="rId5" imgW="1726451" imgH="406224" progId="Equation.3">
                  <p:embed/>
                </p:oleObj>
              </mc:Choice>
              <mc:Fallback>
                <p:oleObj name="Equation" r:id="rId5" imgW="1726451" imgH="406224"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2051050"/>
                        <a:ext cx="3455987"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2" name="Text Box 19"/>
          <p:cNvSpPr txBox="1">
            <a:spLocks noChangeArrowheads="1"/>
          </p:cNvSpPr>
          <p:nvPr/>
        </p:nvSpPr>
        <p:spPr bwMode="auto">
          <a:xfrm>
            <a:off x="6786563" y="2879725"/>
            <a:ext cx="36004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Only </a:t>
            </a:r>
            <a:r>
              <a:rPr lang="en-US">
                <a:solidFill>
                  <a:srgbClr val="3366FF"/>
                </a:solidFill>
              </a:rPr>
              <a:t>random (Gaussian, white) noise</a:t>
            </a:r>
            <a:r>
              <a:rPr lang="en-US"/>
              <a:t> is considered to determine the necessary number of bits</a:t>
            </a:r>
          </a:p>
        </p:txBody>
      </p:sp>
      <p:sp>
        <p:nvSpPr>
          <p:cNvPr id="25613" name="Oval 20"/>
          <p:cNvSpPr>
            <a:spLocks noChangeArrowheads="1"/>
          </p:cNvSpPr>
          <p:nvPr/>
        </p:nvSpPr>
        <p:spPr bwMode="auto">
          <a:xfrm>
            <a:off x="7867650" y="2447925"/>
            <a:ext cx="431800" cy="395288"/>
          </a:xfrm>
          <a:prstGeom prst="ellipse">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Line 21"/>
          <p:cNvSpPr>
            <a:spLocks noChangeShapeType="1"/>
          </p:cNvSpPr>
          <p:nvPr/>
        </p:nvSpPr>
        <p:spPr bwMode="auto">
          <a:xfrm>
            <a:off x="6030913" y="2484438"/>
            <a:ext cx="1836737" cy="142875"/>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5" name="Text Box 22"/>
          <p:cNvSpPr txBox="1">
            <a:spLocks noChangeArrowheads="1"/>
          </p:cNvSpPr>
          <p:nvPr/>
        </p:nvSpPr>
        <p:spPr bwMode="auto">
          <a:xfrm>
            <a:off x="6786563" y="4932363"/>
            <a:ext cx="36004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The effective resolution we have on the </a:t>
            </a:r>
            <a:r>
              <a:rPr lang="en-US">
                <a:solidFill>
                  <a:srgbClr val="66FF33"/>
                </a:solidFill>
              </a:rPr>
              <a:t>charge signal</a:t>
            </a:r>
            <a:r>
              <a:rPr lang="en-US"/>
              <a:t> is very poor!</a:t>
            </a:r>
          </a:p>
        </p:txBody>
      </p:sp>
      <p:graphicFrame>
        <p:nvGraphicFramePr>
          <p:cNvPr id="25616" name="Object 23"/>
          <p:cNvGraphicFramePr>
            <a:graphicFrameLocks noChangeAspect="1"/>
          </p:cNvGraphicFramePr>
          <p:nvPr/>
        </p:nvGraphicFramePr>
        <p:xfrm>
          <a:off x="6827838" y="3995738"/>
          <a:ext cx="3303587" cy="812800"/>
        </p:xfrm>
        <a:graphic>
          <a:graphicData uri="http://schemas.openxmlformats.org/presentationml/2006/ole">
            <mc:AlternateContent xmlns:mc="http://schemas.openxmlformats.org/markup-compatibility/2006">
              <mc:Choice xmlns:v="urn:schemas-microsoft-com:vml" Requires="v">
                <p:oleObj spid="_x0000_s25944" name="Equation" r:id="rId7" imgW="1651000" imgH="406400" progId="Equation.3">
                  <p:embed/>
                </p:oleObj>
              </mc:Choice>
              <mc:Fallback>
                <p:oleObj name="Equation" r:id="rId7" imgW="1651000" imgH="406400"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7838" y="3995738"/>
                        <a:ext cx="3303587"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7" name="Oval 24"/>
          <p:cNvSpPr>
            <a:spLocks noChangeArrowheads="1"/>
          </p:cNvSpPr>
          <p:nvPr/>
        </p:nvSpPr>
        <p:spPr bwMode="auto">
          <a:xfrm>
            <a:off x="7794625" y="3959225"/>
            <a:ext cx="1692275" cy="468313"/>
          </a:xfrm>
          <a:prstGeom prst="ellipse">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1042988"/>
            <a:endParaRPr lang="en-US">
              <a:solidFill>
                <a:srgbClr val="66FF33"/>
              </a:solidFill>
            </a:endParaRPr>
          </a:p>
        </p:txBody>
      </p:sp>
      <p:sp>
        <p:nvSpPr>
          <p:cNvPr id="25618" name="Line 25"/>
          <p:cNvSpPr>
            <a:spLocks noChangeShapeType="1"/>
          </p:cNvSpPr>
          <p:nvPr/>
        </p:nvSpPr>
        <p:spPr bwMode="auto">
          <a:xfrm>
            <a:off x="6030913" y="3240088"/>
            <a:ext cx="1763712" cy="900112"/>
          </a:xfrm>
          <a:prstGeom prst="line">
            <a:avLst/>
          </a:prstGeom>
          <a:noFill/>
          <a:ln w="28575">
            <a:solidFill>
              <a:srgbClr val="66FF33"/>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19" name="Line 26"/>
          <p:cNvSpPr>
            <a:spLocks noChangeShapeType="1"/>
          </p:cNvSpPr>
          <p:nvPr/>
        </p:nvSpPr>
        <p:spPr bwMode="auto">
          <a:xfrm>
            <a:off x="9737725" y="4572000"/>
            <a:ext cx="3619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0" name="Line 27"/>
          <p:cNvSpPr>
            <a:spLocks noChangeShapeType="1"/>
          </p:cNvSpPr>
          <p:nvPr/>
        </p:nvSpPr>
        <p:spPr bwMode="auto">
          <a:xfrm>
            <a:off x="2970213" y="6551613"/>
            <a:ext cx="345598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1981200"/>
            <a:ext cx="53467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3708400"/>
            <a:ext cx="50196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FPGAs </a:t>
            </a:r>
            <a:r>
              <a:rPr lang="en-US" sz="2800" b="1" i="1" dirty="0"/>
              <a:t>- </a:t>
            </a:r>
            <a:r>
              <a:rPr lang="en-US" sz="2800" b="1" i="1" dirty="0" smtClean="0"/>
              <a:t>3</a:t>
            </a:r>
            <a:endParaRPr lang="en-US" sz="2800" b="1" i="1" dirty="0"/>
          </a:p>
        </p:txBody>
      </p:sp>
      <p:sp>
        <p:nvSpPr>
          <p:cNvPr id="34821" name="Text Box 25"/>
          <p:cNvSpPr txBox="1">
            <a:spLocks noChangeArrowheads="1"/>
          </p:cNvSpPr>
          <p:nvPr/>
        </p:nvSpPr>
        <p:spPr bwMode="auto">
          <a:xfrm>
            <a:off x="5346700" y="1655762"/>
            <a:ext cx="2195512" cy="4860925"/>
          </a:xfrm>
          <a:prstGeom prst="rect">
            <a:avLst/>
          </a:prstGeom>
          <a:solidFill>
            <a:srgbClr val="FFFF99"/>
          </a:solidFill>
          <a:ln w="28575">
            <a:solidFill>
              <a:schemeClr val="tx1"/>
            </a:solidFill>
            <a:miter lim="800000"/>
            <a:headEnd/>
            <a:tailEnd/>
          </a:ln>
          <a:effectLst>
            <a:outerShdw dist="107763" dir="2700000" algn="ctr" rotWithShape="0">
              <a:schemeClr val="bg2">
                <a:alpha val="50000"/>
              </a:schemeClr>
            </a:outerShdw>
          </a:effec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latin typeface="Courier" pitchFamily="49" charset="0"/>
              </a:rPr>
              <a:t>1) Point register with </a:t>
            </a:r>
            <a:r>
              <a:rPr lang="en-US" sz="1600" b="1">
                <a:latin typeface="Courier" pitchFamily="49" charset="0"/>
              </a:rPr>
              <a:t>a</a:t>
            </a:r>
          </a:p>
          <a:p>
            <a:pPr eaLnBrk="1" hangingPunct="1"/>
            <a:r>
              <a:rPr lang="en-US" sz="1600">
                <a:latin typeface="Courier" pitchFamily="49" charset="0"/>
              </a:rPr>
              <a:t>2) Take </a:t>
            </a:r>
            <a:r>
              <a:rPr lang="en-US" sz="1600" b="1">
                <a:latin typeface="Courier" pitchFamily="49" charset="0"/>
              </a:rPr>
              <a:t>a</a:t>
            </a:r>
            <a:r>
              <a:rPr lang="en-US" sz="1600">
                <a:latin typeface="Courier" pitchFamily="49" charset="0"/>
              </a:rPr>
              <a:t> from register</a:t>
            </a:r>
          </a:p>
          <a:p>
            <a:pPr eaLnBrk="1" hangingPunct="1"/>
            <a:r>
              <a:rPr lang="en-US" sz="1600">
                <a:latin typeface="Courier" pitchFamily="49" charset="0"/>
              </a:rPr>
              <a:t>3) Address </a:t>
            </a:r>
            <a:r>
              <a:rPr lang="en-US" sz="1600" b="1">
                <a:latin typeface="Courier" pitchFamily="49" charset="0"/>
              </a:rPr>
              <a:t>a</a:t>
            </a:r>
            <a:r>
              <a:rPr lang="en-US" sz="1600">
                <a:latin typeface="Courier" pitchFamily="49" charset="0"/>
              </a:rPr>
              <a:t> to the ALU</a:t>
            </a:r>
          </a:p>
          <a:p>
            <a:pPr eaLnBrk="1" hangingPunct="1"/>
            <a:r>
              <a:rPr lang="en-US" sz="1600">
                <a:latin typeface="Courier" pitchFamily="49" charset="0"/>
              </a:rPr>
              <a:t>4) Point register with </a:t>
            </a:r>
            <a:r>
              <a:rPr lang="en-US" sz="1600" b="1">
                <a:latin typeface="Courier" pitchFamily="49" charset="0"/>
              </a:rPr>
              <a:t>b</a:t>
            </a:r>
          </a:p>
          <a:p>
            <a:pPr eaLnBrk="1" hangingPunct="1"/>
            <a:r>
              <a:rPr lang="en-US" sz="1600">
                <a:latin typeface="Courier" pitchFamily="49" charset="0"/>
              </a:rPr>
              <a:t>5) Take </a:t>
            </a:r>
            <a:r>
              <a:rPr lang="en-US" sz="1600" b="1">
                <a:latin typeface="Courier" pitchFamily="49" charset="0"/>
              </a:rPr>
              <a:t>b</a:t>
            </a:r>
            <a:r>
              <a:rPr lang="en-US" sz="1600">
                <a:latin typeface="Courier" pitchFamily="49" charset="0"/>
              </a:rPr>
              <a:t> from register</a:t>
            </a:r>
          </a:p>
          <a:p>
            <a:pPr eaLnBrk="1" hangingPunct="1"/>
            <a:r>
              <a:rPr lang="en-US" sz="1600">
                <a:latin typeface="Courier" pitchFamily="49" charset="0"/>
              </a:rPr>
              <a:t>6) Address </a:t>
            </a:r>
            <a:r>
              <a:rPr lang="en-US" sz="1600" b="1">
                <a:latin typeface="Courier" pitchFamily="49" charset="0"/>
              </a:rPr>
              <a:t>b</a:t>
            </a:r>
            <a:r>
              <a:rPr lang="en-US" sz="1600">
                <a:latin typeface="Courier" pitchFamily="49" charset="0"/>
              </a:rPr>
              <a:t> to the ALU</a:t>
            </a:r>
          </a:p>
          <a:p>
            <a:pPr eaLnBrk="1" hangingPunct="1"/>
            <a:r>
              <a:rPr lang="en-US" sz="1600">
                <a:latin typeface="Courier" pitchFamily="49" charset="0"/>
              </a:rPr>
              <a:t>7)Take </a:t>
            </a:r>
            <a:r>
              <a:rPr lang="en-US" sz="1600" b="1">
                <a:latin typeface="Courier" pitchFamily="49" charset="0"/>
              </a:rPr>
              <a:t>c</a:t>
            </a:r>
            <a:r>
              <a:rPr lang="en-US" sz="1600">
                <a:latin typeface="Courier" pitchFamily="49" charset="0"/>
              </a:rPr>
              <a:t> from ALU</a:t>
            </a:r>
          </a:p>
          <a:p>
            <a:pPr eaLnBrk="1" hangingPunct="1"/>
            <a:r>
              <a:rPr lang="en-US" sz="1600">
                <a:latin typeface="Courier" pitchFamily="49" charset="0"/>
              </a:rPr>
              <a:t>8) Set </a:t>
            </a:r>
            <a:r>
              <a:rPr lang="en-US" sz="1600" b="1">
                <a:latin typeface="Courier" pitchFamily="49" charset="0"/>
              </a:rPr>
              <a:t>c</a:t>
            </a:r>
            <a:r>
              <a:rPr lang="en-US" sz="1600">
                <a:latin typeface="Courier" pitchFamily="49" charset="0"/>
              </a:rPr>
              <a:t> into stack</a:t>
            </a:r>
          </a:p>
          <a:p>
            <a:pPr eaLnBrk="1" hangingPunct="1"/>
            <a:r>
              <a:rPr lang="en-US" sz="1600">
                <a:latin typeface="Courier" pitchFamily="49" charset="0"/>
              </a:rPr>
              <a:t>9)Pop the stack</a:t>
            </a:r>
          </a:p>
          <a:p>
            <a:pPr eaLnBrk="1" hangingPunct="1"/>
            <a:r>
              <a:rPr lang="it-IT" sz="1600">
                <a:latin typeface="Courier" pitchFamily="49" charset="0"/>
              </a:rPr>
              <a:t>...</a:t>
            </a:r>
          </a:p>
          <a:p>
            <a:pPr eaLnBrk="1" hangingPunct="1"/>
            <a:r>
              <a:rPr lang="it-IT" sz="1600">
                <a:latin typeface="Courier" pitchFamily="49" charset="0"/>
              </a:rPr>
              <a:t>n) ...</a:t>
            </a:r>
            <a:endParaRPr lang="en-US" sz="1600">
              <a:latin typeface="Courier" pitchFamily="49" charset="0"/>
            </a:endParaRPr>
          </a:p>
        </p:txBody>
      </p:sp>
      <p:sp>
        <p:nvSpPr>
          <p:cNvPr id="34822" name="Text Box 26"/>
          <p:cNvSpPr txBox="1">
            <a:spLocks noChangeArrowheads="1"/>
          </p:cNvSpPr>
          <p:nvPr/>
        </p:nvSpPr>
        <p:spPr bwMode="auto">
          <a:xfrm>
            <a:off x="3438525" y="928688"/>
            <a:ext cx="1513556" cy="52322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800" b="1" dirty="0" smtClean="0"/>
              <a:t>o </a:t>
            </a:r>
            <a:r>
              <a:rPr lang="it-IT" sz="2800" b="1" dirty="0"/>
              <a:t>= a </a:t>
            </a:r>
            <a:r>
              <a:rPr lang="en-US" sz="2800" b="1" dirty="0" smtClean="0">
                <a:cs typeface="Times New Roman" pitchFamily="18" charset="0"/>
              </a:rPr>
              <a:t>+ </a:t>
            </a:r>
            <a:r>
              <a:rPr lang="it-IT" sz="2800" b="1" dirty="0"/>
              <a:t>b</a:t>
            </a:r>
            <a:endParaRPr lang="en-US" sz="2800" b="1" dirty="0"/>
          </a:p>
        </p:txBody>
      </p:sp>
      <p:sp>
        <p:nvSpPr>
          <p:cNvPr id="34823" name="AutoShape 3"/>
          <p:cNvSpPr>
            <a:spLocks noChangeArrowheads="1"/>
          </p:cNvSpPr>
          <p:nvPr/>
        </p:nvSpPr>
        <p:spPr bwMode="auto">
          <a:xfrm>
            <a:off x="162465" y="647700"/>
            <a:ext cx="3060700" cy="3717925"/>
          </a:xfrm>
          <a:prstGeom prst="wedgeRoundRectCallout">
            <a:avLst>
              <a:gd name="adj1" fmla="val 28319"/>
              <a:gd name="adj2" fmla="val 62606"/>
              <a:gd name="adj3" fmla="val 16667"/>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a:buClr>
                <a:srgbClr val="FFCC00"/>
              </a:buClr>
              <a:buSzPct val="75000"/>
              <a:buFont typeface="Times New Roman" pitchFamily="18" charset="0"/>
              <a:buNone/>
            </a:pPr>
            <a:r>
              <a:rPr lang="en-US"/>
              <a:t>Processors are “slow” because they are general-purpose devices, and they have to interpret a code to perform a task. Off course this is their bigger advantage: they are flexible. The result is that you can use a computer to do near everything.</a:t>
            </a:r>
          </a:p>
        </p:txBody>
      </p:sp>
      <p:sp>
        <p:nvSpPr>
          <p:cNvPr id="34824" name="AutoShape 27"/>
          <p:cNvSpPr>
            <a:spLocks noChangeArrowheads="1"/>
          </p:cNvSpPr>
          <p:nvPr/>
        </p:nvSpPr>
        <p:spPr bwMode="auto">
          <a:xfrm>
            <a:off x="5094288" y="684213"/>
            <a:ext cx="5364162" cy="1189037"/>
          </a:xfrm>
          <a:prstGeom prst="wedgeRoundRectCallout">
            <a:avLst>
              <a:gd name="adj1" fmla="val 23042"/>
              <a:gd name="adj2" fmla="val 87782"/>
              <a:gd name="adj3" fmla="val 16667"/>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a:buClr>
                <a:srgbClr val="FFCC00"/>
              </a:buClr>
              <a:buSzPct val="75000"/>
              <a:buFont typeface="Times New Roman" pitchFamily="18" charset="0"/>
              <a:buNone/>
            </a:pPr>
            <a:r>
              <a:rPr lang="en-US"/>
              <a:t>But it is also possible to implement an hardware description of the operation, directly using basic logic elements</a:t>
            </a:r>
          </a:p>
        </p:txBody>
      </p:sp>
      <p:sp>
        <p:nvSpPr>
          <p:cNvPr id="34825" name="Text Box 28"/>
          <p:cNvSpPr txBox="1">
            <a:spLocks noChangeArrowheads="1"/>
          </p:cNvSpPr>
          <p:nvPr/>
        </p:nvSpPr>
        <p:spPr bwMode="auto">
          <a:xfrm>
            <a:off x="3186113" y="6811963"/>
            <a:ext cx="2160587" cy="425450"/>
          </a:xfrm>
          <a:prstGeom prst="rect">
            <a:avLst/>
          </a:prstGeom>
          <a:solidFill>
            <a:schemeClr val="accent1"/>
          </a:solidFill>
          <a:ln w="28575">
            <a:solidFill>
              <a:schemeClr val="tx1"/>
            </a:solidFill>
            <a:miter lim="800000"/>
            <a:headEnd/>
            <a:tailEnd/>
          </a:ln>
          <a:effectLst>
            <a:outerShdw dist="71842" dir="2700000" algn="ctr" rotWithShape="0">
              <a:schemeClr val="bg2">
                <a:alpha val="50000"/>
              </a:schemeClr>
            </a:outerShdw>
          </a:effec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Many clock cycles</a:t>
            </a:r>
          </a:p>
        </p:txBody>
      </p:sp>
      <p:sp>
        <p:nvSpPr>
          <p:cNvPr id="34826" name="AutoShape 30"/>
          <p:cNvSpPr>
            <a:spLocks noChangeArrowheads="1"/>
          </p:cNvSpPr>
          <p:nvPr/>
        </p:nvSpPr>
        <p:spPr bwMode="auto">
          <a:xfrm rot="5400000">
            <a:off x="4051300" y="6227763"/>
            <a:ext cx="503238" cy="792162"/>
          </a:xfrm>
          <a:prstGeom prst="rightArrow">
            <a:avLst>
              <a:gd name="adj1" fmla="val 49898"/>
              <a:gd name="adj2" fmla="val 57097"/>
            </a:avLst>
          </a:prstGeom>
          <a:gradFill rotWithShape="1">
            <a:gsLst>
              <a:gs pos="0">
                <a:srgbClr val="FFCC00">
                  <a:alpha val="89998"/>
                </a:srgbClr>
              </a:gs>
              <a:gs pos="100000">
                <a:srgbClr val="A98700"/>
              </a:gs>
            </a:gsLst>
            <a:lin ang="2700000" scaled="1"/>
          </a:gradFill>
          <a:ln w="12700" algn="ctr">
            <a:solidFill>
              <a:schemeClr val="tx1"/>
            </a:solidFill>
            <a:miter lim="800000"/>
            <a:headEnd/>
            <a:tailEnd/>
          </a:ln>
          <a:effectLst>
            <a:outerShdw dist="35921" dir="2700000" algn="ctr" rotWithShape="0">
              <a:schemeClr val="bg2">
                <a:alpha val="50000"/>
              </a:schemeClr>
            </a:outerShdw>
          </a:effectLst>
        </p:spPr>
        <p:txBody>
          <a:bodyPr wrap="none" anchor="ctr">
            <a:spAutoFit/>
          </a:bodyPr>
          <a:lstStyle/>
          <a:p>
            <a:endParaRPr lang="en-US"/>
          </a:p>
        </p:txBody>
      </p:sp>
      <p:sp>
        <p:nvSpPr>
          <p:cNvPr id="34827" name="Rectangle 32"/>
          <p:cNvSpPr>
            <a:spLocks noChangeArrowheads="1"/>
          </p:cNvSpPr>
          <p:nvPr/>
        </p:nvSpPr>
        <p:spPr bwMode="auto">
          <a:xfrm>
            <a:off x="5526088" y="6010275"/>
            <a:ext cx="4860925" cy="104616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t>The drawback is that this circuit can just </a:t>
            </a:r>
            <a:r>
              <a:rPr lang="en-US" dirty="0" smtClean="0"/>
              <a:t>perform a </a:t>
            </a:r>
            <a:r>
              <a:rPr lang="en-US" dirty="0" smtClean="0">
                <a:cs typeface="Times New Roman" pitchFamily="18" charset="0"/>
              </a:rPr>
              <a:t>+ </a:t>
            </a:r>
            <a:r>
              <a:rPr lang="en-US" dirty="0" smtClean="0"/>
              <a:t>b</a:t>
            </a:r>
            <a:r>
              <a:rPr lang="en-US" dirty="0"/>
              <a:t>. But it takes 1 clock cycle to do it!</a:t>
            </a:r>
          </a:p>
        </p:txBody>
      </p:sp>
      <p:sp>
        <p:nvSpPr>
          <p:cNvPr id="34828" name="Line 33"/>
          <p:cNvSpPr>
            <a:spLocks noChangeShapeType="1"/>
          </p:cNvSpPr>
          <p:nvPr/>
        </p:nvSpPr>
        <p:spPr bwMode="auto">
          <a:xfrm>
            <a:off x="7361238" y="6697663"/>
            <a:ext cx="266541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61925" y="71438"/>
            <a:ext cx="446405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Scaling-up things </a:t>
            </a:r>
            <a:endParaRPr lang="en-US" sz="2800" b="1" i="1" dirty="0"/>
          </a:p>
        </p:txBody>
      </p:sp>
      <p:sp>
        <p:nvSpPr>
          <p:cNvPr id="27651" name="Rectangle 3"/>
          <p:cNvSpPr>
            <a:spLocks noChangeArrowheads="1"/>
          </p:cNvSpPr>
          <p:nvPr/>
        </p:nvSpPr>
        <p:spPr bwMode="auto">
          <a:xfrm>
            <a:off x="306388" y="863600"/>
            <a:ext cx="10080625" cy="1404938"/>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After the ADC conversion, we have to deal with numbers or, better, with binary numbers. This gives us huge capabilities in data manipulation we can perform with our DAQ system. In principle, we are set. Our data are now represented in a quantitative way we can interpret with a computer over our bench.</a:t>
            </a:r>
          </a:p>
        </p:txBody>
      </p:sp>
      <p:pic>
        <p:nvPicPr>
          <p:cNvPr id="27652" name="Picture 23"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4"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73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5"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7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3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7"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01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2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802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30"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0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31"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8325"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32"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3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83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34"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5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35"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4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3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8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37"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64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38"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72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3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84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40"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Picture 41"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6788"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42"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5100"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4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7063"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Picture 45"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5375" y="656113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13" y="2663825"/>
            <a:ext cx="50768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Oval 49"/>
          <p:cNvSpPr>
            <a:spLocks noChangeArrowheads="1"/>
          </p:cNvSpPr>
          <p:nvPr/>
        </p:nvSpPr>
        <p:spPr bwMode="auto">
          <a:xfrm>
            <a:off x="4049713" y="3563938"/>
            <a:ext cx="396875" cy="104457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7676" name="Picture 68"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188" y="3794125"/>
            <a:ext cx="219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7" name="Picture 69"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188" y="3541713"/>
            <a:ext cx="2190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8" name="Picture 70"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188" y="4044950"/>
            <a:ext cx="219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Picture 71"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188" y="4297363"/>
            <a:ext cx="2190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0" name="Picture 72"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188" y="4535488"/>
            <a:ext cx="2190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1" name="Picture 73"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0188" y="3311525"/>
            <a:ext cx="2190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Picture 74" descr="j039843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8550" y="3132138"/>
            <a:ext cx="1668463"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3" name="Line 75"/>
          <p:cNvSpPr>
            <a:spLocks noChangeShapeType="1"/>
          </p:cNvSpPr>
          <p:nvPr/>
        </p:nvSpPr>
        <p:spPr bwMode="auto">
          <a:xfrm>
            <a:off x="5741988" y="4032250"/>
            <a:ext cx="32766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7684" name="Text Box 76"/>
          <p:cNvSpPr txBox="1">
            <a:spLocks noChangeArrowheads="1"/>
          </p:cNvSpPr>
          <p:nvPr/>
        </p:nvSpPr>
        <p:spPr bwMode="auto">
          <a:xfrm>
            <a:off x="5873750" y="3275013"/>
            <a:ext cx="2928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Is this the end of the story?</a:t>
            </a:r>
          </a:p>
        </p:txBody>
      </p:sp>
      <p:sp>
        <p:nvSpPr>
          <p:cNvPr id="27685" name="Text Box 77"/>
          <p:cNvSpPr txBox="1">
            <a:spLocks noChangeArrowheads="1"/>
          </p:cNvSpPr>
          <p:nvPr/>
        </p:nvSpPr>
        <p:spPr bwMode="auto">
          <a:xfrm>
            <a:off x="5741988" y="4625975"/>
            <a:ext cx="3203575" cy="7302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t>Let think if this could ever be the end of the story!</a:t>
            </a:r>
          </a:p>
        </p:txBody>
      </p:sp>
      <p:sp>
        <p:nvSpPr>
          <p:cNvPr id="27686" name="AutoShape 78"/>
          <p:cNvSpPr>
            <a:spLocks noChangeArrowheads="1"/>
          </p:cNvSpPr>
          <p:nvPr/>
        </p:nvSpPr>
        <p:spPr bwMode="auto">
          <a:xfrm>
            <a:off x="846138" y="5616575"/>
            <a:ext cx="3600450" cy="1116013"/>
          </a:xfrm>
          <a:prstGeom prst="wedgeRoundRectCallout">
            <a:avLst>
              <a:gd name="adj1" fmla="val 13097"/>
              <a:gd name="adj2" fmla="val -77171"/>
              <a:gd name="adj3" fmla="val 16667"/>
            </a:avLst>
          </a:prstGeom>
          <a:solidFill>
            <a:schemeClr val="bg1"/>
          </a:solidFill>
          <a:ln w="28575">
            <a:solidFill>
              <a:schemeClr val="tx1"/>
            </a:solidFill>
            <a:miter lim="800000"/>
            <a:headEnd/>
            <a:tailEnd/>
          </a:ln>
          <a:effectLst>
            <a:outerShdw dist="35921" dir="2700000" algn="ctr" rotWithShape="0">
              <a:schemeClr val="bg2"/>
            </a:outerShdw>
          </a:effectLst>
        </p:spPr>
        <p:txBody>
          <a:bodyPr/>
          <a:lstStyle/>
          <a:p>
            <a:pPr algn="ctr" defTabSz="1042988"/>
            <a:r>
              <a:rPr lang="en-US"/>
              <a:t>High Energy Physics (HEP) strip detector: </a:t>
            </a:r>
            <a:r>
              <a:rPr lang="en-US">
                <a:cs typeface="Times New Roman" pitchFamily="18" charset="0"/>
              </a:rPr>
              <a:t>≈</a:t>
            </a:r>
            <a:r>
              <a:rPr lang="en-US"/>
              <a:t> 40000 channels in a silicon tracker </a:t>
            </a:r>
          </a:p>
        </p:txBody>
      </p:sp>
      <p:sp>
        <p:nvSpPr>
          <p:cNvPr id="27687" name="Line 79"/>
          <p:cNvSpPr>
            <a:spLocks noChangeShapeType="1"/>
          </p:cNvSpPr>
          <p:nvPr/>
        </p:nvSpPr>
        <p:spPr bwMode="auto">
          <a:xfrm>
            <a:off x="4446588" y="6156325"/>
            <a:ext cx="3060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688" name="Line 80"/>
          <p:cNvSpPr>
            <a:spLocks noChangeShapeType="1"/>
          </p:cNvSpPr>
          <p:nvPr/>
        </p:nvSpPr>
        <p:spPr bwMode="auto">
          <a:xfrm flipV="1">
            <a:off x="7507288" y="5400675"/>
            <a:ext cx="0" cy="755650"/>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2"/>
          <p:cNvSpPr>
            <a:spLocks noChangeShapeType="1"/>
          </p:cNvSpPr>
          <p:nvPr/>
        </p:nvSpPr>
        <p:spPr bwMode="auto">
          <a:xfrm>
            <a:off x="342900" y="4356100"/>
            <a:ext cx="5413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5" name="Line 38"/>
          <p:cNvSpPr>
            <a:spLocks noChangeShapeType="1"/>
          </p:cNvSpPr>
          <p:nvPr/>
        </p:nvSpPr>
        <p:spPr bwMode="auto">
          <a:xfrm>
            <a:off x="809625" y="3779838"/>
            <a:ext cx="93662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196" name="Text Box 28"/>
          <p:cNvSpPr txBox="1">
            <a:spLocks noChangeArrowheads="1"/>
          </p:cNvSpPr>
          <p:nvPr/>
        </p:nvSpPr>
        <p:spPr bwMode="auto">
          <a:xfrm>
            <a:off x="161926" y="71438"/>
            <a:ext cx="3099594"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Getting complicate</a:t>
            </a:r>
            <a:endParaRPr lang="en-US" sz="2800" b="1" i="1" dirty="0"/>
          </a:p>
        </p:txBody>
      </p:sp>
      <p:sp>
        <p:nvSpPr>
          <p:cNvPr id="8197" name="Rectangle 29"/>
          <p:cNvSpPr>
            <a:spLocks noChangeArrowheads="1"/>
          </p:cNvSpPr>
          <p:nvPr/>
        </p:nvSpPr>
        <p:spPr bwMode="auto">
          <a:xfrm>
            <a:off x="233363" y="825500"/>
            <a:ext cx="10226675" cy="104616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Now look at this different case. Once characterized, we want to use our detector to count the particles passing through a defined area with just raw spatial resolution. The obvious idea is to place an array of such detectors.</a:t>
            </a:r>
          </a:p>
        </p:txBody>
      </p:sp>
      <p:pic>
        <p:nvPicPr>
          <p:cNvPr id="8199" name="Picture 37" descr="Zot_Ball_pur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75" y="3652838"/>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39"/>
          <p:cNvSpPr>
            <a:spLocks noChangeArrowheads="1"/>
          </p:cNvSpPr>
          <p:nvPr/>
        </p:nvSpPr>
        <p:spPr bwMode="auto">
          <a:xfrm>
            <a:off x="6102350" y="2339975"/>
            <a:ext cx="4357688" cy="198120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So, we don’t need all the information carried by the graph registered by the fast digital scope. We need only to know which detector has been struck and, maybe, how many energy has been released inside it.</a:t>
            </a:r>
          </a:p>
        </p:txBody>
      </p:sp>
      <p:pic>
        <p:nvPicPr>
          <p:cNvPr id="8201" name="Picture 41" descr="Zot_Ball_pur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363" y="4248150"/>
            <a:ext cx="2524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Line 43"/>
          <p:cNvSpPr>
            <a:spLocks noChangeShapeType="1"/>
          </p:cNvSpPr>
          <p:nvPr/>
        </p:nvSpPr>
        <p:spPr bwMode="auto">
          <a:xfrm>
            <a:off x="774700" y="5942013"/>
            <a:ext cx="7572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8203" name="Picture 44" descr="Zot_Ball_pur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700" y="5832475"/>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4" name="Group 50"/>
          <p:cNvGrpSpPr>
            <a:grpSpLocks/>
          </p:cNvGrpSpPr>
          <p:nvPr/>
        </p:nvGrpSpPr>
        <p:grpSpPr bwMode="auto">
          <a:xfrm>
            <a:off x="2592388" y="2771775"/>
            <a:ext cx="990600" cy="288925"/>
            <a:chOff x="1719" y="1746"/>
            <a:chExt cx="624" cy="182"/>
          </a:xfrm>
        </p:grpSpPr>
        <p:sp>
          <p:nvSpPr>
            <p:cNvPr id="8237" name="AutoShape 45"/>
            <p:cNvSpPr>
              <a:spLocks noChangeArrowheads="1"/>
            </p:cNvSpPr>
            <p:nvPr/>
          </p:nvSpPr>
          <p:spPr bwMode="auto">
            <a:xfrm rot="5400000">
              <a:off x="1776" y="1749"/>
              <a:ext cx="182" cy="175"/>
            </a:xfrm>
            <a:prstGeom prst="triangle">
              <a:avLst>
                <a:gd name="adj" fmla="val 50000"/>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rot="10800000" vert="eaVert" wrap="none" anchor="ctr"/>
            <a:lstStyle/>
            <a:p>
              <a:pPr algn="ctr" defTabSz="1042988"/>
              <a:r>
                <a:rPr lang="it-IT" sz="1000" b="1"/>
                <a:t>A</a:t>
              </a:r>
              <a:endParaRPr lang="en-US" sz="1000" b="1"/>
            </a:p>
          </p:txBody>
        </p:sp>
        <p:sp>
          <p:nvSpPr>
            <p:cNvPr id="8238" name="Rectangle 46"/>
            <p:cNvSpPr>
              <a:spLocks noChangeArrowheads="1"/>
            </p:cNvSpPr>
            <p:nvPr/>
          </p:nvSpPr>
          <p:spPr bwMode="auto">
            <a:xfrm>
              <a:off x="2053" y="1746"/>
              <a:ext cx="175" cy="182"/>
            </a:xfrm>
            <a:prstGeom prst="rect">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wrap="none" anchor="ctr"/>
            <a:lstStyle/>
            <a:p>
              <a:pPr algn="ctr" defTabSz="1042988"/>
              <a:r>
                <a:rPr lang="it-IT" sz="1000" b="1"/>
                <a:t>S</a:t>
              </a:r>
              <a:endParaRPr lang="en-US" sz="1000" b="1"/>
            </a:p>
          </p:txBody>
        </p:sp>
        <p:sp>
          <p:nvSpPr>
            <p:cNvPr id="8239" name="Line 47"/>
            <p:cNvSpPr>
              <a:spLocks noChangeShapeType="1"/>
            </p:cNvSpPr>
            <p:nvPr/>
          </p:nvSpPr>
          <p:spPr bwMode="auto">
            <a:xfrm>
              <a:off x="1962" y="1837"/>
              <a:ext cx="72"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40" name="Line 48"/>
            <p:cNvSpPr>
              <a:spLocks noChangeShapeType="1"/>
            </p:cNvSpPr>
            <p:nvPr/>
          </p:nvSpPr>
          <p:spPr bwMode="auto">
            <a:xfrm>
              <a:off x="1719" y="1837"/>
              <a:ext cx="61"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41" name="Line 49"/>
            <p:cNvSpPr>
              <a:spLocks noChangeShapeType="1"/>
            </p:cNvSpPr>
            <p:nvPr/>
          </p:nvSpPr>
          <p:spPr bwMode="auto">
            <a:xfrm>
              <a:off x="2234" y="1837"/>
              <a:ext cx="109"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grpSp>
      <p:grpSp>
        <p:nvGrpSpPr>
          <p:cNvPr id="8205" name="Group 51"/>
          <p:cNvGrpSpPr>
            <a:grpSpLocks/>
          </p:cNvGrpSpPr>
          <p:nvPr/>
        </p:nvGrpSpPr>
        <p:grpSpPr bwMode="auto">
          <a:xfrm>
            <a:off x="2592388" y="3536950"/>
            <a:ext cx="990600" cy="288925"/>
            <a:chOff x="1719" y="1746"/>
            <a:chExt cx="624" cy="182"/>
          </a:xfrm>
        </p:grpSpPr>
        <p:sp>
          <p:nvSpPr>
            <p:cNvPr id="8232" name="AutoShape 52"/>
            <p:cNvSpPr>
              <a:spLocks noChangeArrowheads="1"/>
            </p:cNvSpPr>
            <p:nvPr/>
          </p:nvSpPr>
          <p:spPr bwMode="auto">
            <a:xfrm rot="5400000">
              <a:off x="1776" y="1749"/>
              <a:ext cx="182" cy="175"/>
            </a:xfrm>
            <a:prstGeom prst="triangle">
              <a:avLst>
                <a:gd name="adj" fmla="val 50000"/>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rot="10800000" vert="eaVert" wrap="none" anchor="ctr"/>
            <a:lstStyle/>
            <a:p>
              <a:pPr algn="ctr" defTabSz="1042988"/>
              <a:r>
                <a:rPr lang="it-IT" sz="1000" b="1"/>
                <a:t>A</a:t>
              </a:r>
              <a:endParaRPr lang="en-US" sz="1000" b="1"/>
            </a:p>
          </p:txBody>
        </p:sp>
        <p:sp>
          <p:nvSpPr>
            <p:cNvPr id="8233" name="Rectangle 53"/>
            <p:cNvSpPr>
              <a:spLocks noChangeArrowheads="1"/>
            </p:cNvSpPr>
            <p:nvPr/>
          </p:nvSpPr>
          <p:spPr bwMode="auto">
            <a:xfrm>
              <a:off x="2053" y="1746"/>
              <a:ext cx="175" cy="182"/>
            </a:xfrm>
            <a:prstGeom prst="rect">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wrap="none" anchor="ctr"/>
            <a:lstStyle/>
            <a:p>
              <a:pPr algn="ctr" defTabSz="1042988"/>
              <a:r>
                <a:rPr lang="it-IT" sz="1000" b="1"/>
                <a:t>S</a:t>
              </a:r>
              <a:endParaRPr lang="en-US" sz="1000" b="1"/>
            </a:p>
          </p:txBody>
        </p:sp>
        <p:sp>
          <p:nvSpPr>
            <p:cNvPr id="8234" name="Line 54"/>
            <p:cNvSpPr>
              <a:spLocks noChangeShapeType="1"/>
            </p:cNvSpPr>
            <p:nvPr/>
          </p:nvSpPr>
          <p:spPr bwMode="auto">
            <a:xfrm>
              <a:off x="1962" y="1837"/>
              <a:ext cx="72"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35" name="Line 55"/>
            <p:cNvSpPr>
              <a:spLocks noChangeShapeType="1"/>
            </p:cNvSpPr>
            <p:nvPr/>
          </p:nvSpPr>
          <p:spPr bwMode="auto">
            <a:xfrm>
              <a:off x="1719" y="1837"/>
              <a:ext cx="61"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36" name="Line 56"/>
            <p:cNvSpPr>
              <a:spLocks noChangeShapeType="1"/>
            </p:cNvSpPr>
            <p:nvPr/>
          </p:nvSpPr>
          <p:spPr bwMode="auto">
            <a:xfrm>
              <a:off x="2234" y="1837"/>
              <a:ext cx="109"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grpSp>
      <p:grpSp>
        <p:nvGrpSpPr>
          <p:cNvPr id="8206" name="Group 57"/>
          <p:cNvGrpSpPr>
            <a:grpSpLocks/>
          </p:cNvGrpSpPr>
          <p:nvPr/>
        </p:nvGrpSpPr>
        <p:grpSpPr bwMode="auto">
          <a:xfrm>
            <a:off x="2592388" y="4302125"/>
            <a:ext cx="990600" cy="288925"/>
            <a:chOff x="1719" y="1746"/>
            <a:chExt cx="624" cy="182"/>
          </a:xfrm>
        </p:grpSpPr>
        <p:sp>
          <p:nvSpPr>
            <p:cNvPr id="8227" name="AutoShape 58"/>
            <p:cNvSpPr>
              <a:spLocks noChangeArrowheads="1"/>
            </p:cNvSpPr>
            <p:nvPr/>
          </p:nvSpPr>
          <p:spPr bwMode="auto">
            <a:xfrm rot="5400000">
              <a:off x="1776" y="1749"/>
              <a:ext cx="182" cy="175"/>
            </a:xfrm>
            <a:prstGeom prst="triangle">
              <a:avLst>
                <a:gd name="adj" fmla="val 50000"/>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rot="10800000" vert="eaVert" wrap="none" anchor="ctr"/>
            <a:lstStyle/>
            <a:p>
              <a:pPr algn="ctr" defTabSz="1042988"/>
              <a:r>
                <a:rPr lang="it-IT" sz="1000" b="1"/>
                <a:t>A</a:t>
              </a:r>
              <a:endParaRPr lang="en-US" sz="1000" b="1"/>
            </a:p>
          </p:txBody>
        </p:sp>
        <p:sp>
          <p:nvSpPr>
            <p:cNvPr id="8228" name="Rectangle 59"/>
            <p:cNvSpPr>
              <a:spLocks noChangeArrowheads="1"/>
            </p:cNvSpPr>
            <p:nvPr/>
          </p:nvSpPr>
          <p:spPr bwMode="auto">
            <a:xfrm>
              <a:off x="2053" y="1746"/>
              <a:ext cx="175" cy="182"/>
            </a:xfrm>
            <a:prstGeom prst="rect">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wrap="none" anchor="ctr"/>
            <a:lstStyle/>
            <a:p>
              <a:pPr algn="ctr" defTabSz="1042988"/>
              <a:r>
                <a:rPr lang="it-IT" sz="1000" b="1"/>
                <a:t>S</a:t>
              </a:r>
              <a:endParaRPr lang="en-US" sz="1000" b="1"/>
            </a:p>
          </p:txBody>
        </p:sp>
        <p:sp>
          <p:nvSpPr>
            <p:cNvPr id="8229" name="Line 60"/>
            <p:cNvSpPr>
              <a:spLocks noChangeShapeType="1"/>
            </p:cNvSpPr>
            <p:nvPr/>
          </p:nvSpPr>
          <p:spPr bwMode="auto">
            <a:xfrm>
              <a:off x="1962" y="1837"/>
              <a:ext cx="72"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30" name="Line 61"/>
            <p:cNvSpPr>
              <a:spLocks noChangeShapeType="1"/>
            </p:cNvSpPr>
            <p:nvPr/>
          </p:nvSpPr>
          <p:spPr bwMode="auto">
            <a:xfrm>
              <a:off x="1719" y="1837"/>
              <a:ext cx="61"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31" name="Line 62"/>
            <p:cNvSpPr>
              <a:spLocks noChangeShapeType="1"/>
            </p:cNvSpPr>
            <p:nvPr/>
          </p:nvSpPr>
          <p:spPr bwMode="auto">
            <a:xfrm>
              <a:off x="2234" y="1837"/>
              <a:ext cx="109"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grpSp>
      <p:grpSp>
        <p:nvGrpSpPr>
          <p:cNvPr id="8207" name="Group 63"/>
          <p:cNvGrpSpPr>
            <a:grpSpLocks/>
          </p:cNvGrpSpPr>
          <p:nvPr/>
        </p:nvGrpSpPr>
        <p:grpSpPr bwMode="auto">
          <a:xfrm>
            <a:off x="2592388" y="5067300"/>
            <a:ext cx="990600" cy="288925"/>
            <a:chOff x="1719" y="1746"/>
            <a:chExt cx="624" cy="182"/>
          </a:xfrm>
        </p:grpSpPr>
        <p:sp>
          <p:nvSpPr>
            <p:cNvPr id="8222" name="AutoShape 64"/>
            <p:cNvSpPr>
              <a:spLocks noChangeArrowheads="1"/>
            </p:cNvSpPr>
            <p:nvPr/>
          </p:nvSpPr>
          <p:spPr bwMode="auto">
            <a:xfrm rot="5400000">
              <a:off x="1776" y="1749"/>
              <a:ext cx="182" cy="175"/>
            </a:xfrm>
            <a:prstGeom prst="triangle">
              <a:avLst>
                <a:gd name="adj" fmla="val 50000"/>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rot="10800000" vert="eaVert" wrap="none" anchor="ctr"/>
            <a:lstStyle/>
            <a:p>
              <a:pPr algn="ctr" defTabSz="1042988"/>
              <a:r>
                <a:rPr lang="it-IT" sz="1000" b="1"/>
                <a:t>A</a:t>
              </a:r>
              <a:endParaRPr lang="en-US" sz="1000" b="1"/>
            </a:p>
          </p:txBody>
        </p:sp>
        <p:sp>
          <p:nvSpPr>
            <p:cNvPr id="8223" name="Rectangle 65"/>
            <p:cNvSpPr>
              <a:spLocks noChangeArrowheads="1"/>
            </p:cNvSpPr>
            <p:nvPr/>
          </p:nvSpPr>
          <p:spPr bwMode="auto">
            <a:xfrm>
              <a:off x="2053" y="1746"/>
              <a:ext cx="175" cy="182"/>
            </a:xfrm>
            <a:prstGeom prst="rect">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wrap="none" anchor="ctr"/>
            <a:lstStyle/>
            <a:p>
              <a:pPr algn="ctr" defTabSz="1042988"/>
              <a:r>
                <a:rPr lang="it-IT" sz="1000" b="1"/>
                <a:t>S</a:t>
              </a:r>
              <a:endParaRPr lang="en-US" sz="1000" b="1"/>
            </a:p>
          </p:txBody>
        </p:sp>
        <p:sp>
          <p:nvSpPr>
            <p:cNvPr id="8224" name="Line 66"/>
            <p:cNvSpPr>
              <a:spLocks noChangeShapeType="1"/>
            </p:cNvSpPr>
            <p:nvPr/>
          </p:nvSpPr>
          <p:spPr bwMode="auto">
            <a:xfrm>
              <a:off x="1962" y="1837"/>
              <a:ext cx="72"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25" name="Line 67"/>
            <p:cNvSpPr>
              <a:spLocks noChangeShapeType="1"/>
            </p:cNvSpPr>
            <p:nvPr/>
          </p:nvSpPr>
          <p:spPr bwMode="auto">
            <a:xfrm>
              <a:off x="1719" y="1837"/>
              <a:ext cx="61"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26" name="Line 68"/>
            <p:cNvSpPr>
              <a:spLocks noChangeShapeType="1"/>
            </p:cNvSpPr>
            <p:nvPr/>
          </p:nvSpPr>
          <p:spPr bwMode="auto">
            <a:xfrm>
              <a:off x="2234" y="1837"/>
              <a:ext cx="109"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grpSp>
      <p:grpSp>
        <p:nvGrpSpPr>
          <p:cNvPr id="8208" name="Group 69"/>
          <p:cNvGrpSpPr>
            <a:grpSpLocks/>
          </p:cNvGrpSpPr>
          <p:nvPr/>
        </p:nvGrpSpPr>
        <p:grpSpPr bwMode="auto">
          <a:xfrm>
            <a:off x="2592388" y="5832475"/>
            <a:ext cx="990600" cy="288925"/>
            <a:chOff x="1719" y="1746"/>
            <a:chExt cx="624" cy="182"/>
          </a:xfrm>
        </p:grpSpPr>
        <p:sp>
          <p:nvSpPr>
            <p:cNvPr id="8217" name="AutoShape 70"/>
            <p:cNvSpPr>
              <a:spLocks noChangeArrowheads="1"/>
            </p:cNvSpPr>
            <p:nvPr/>
          </p:nvSpPr>
          <p:spPr bwMode="auto">
            <a:xfrm rot="5400000">
              <a:off x="1776" y="1749"/>
              <a:ext cx="182" cy="175"/>
            </a:xfrm>
            <a:prstGeom prst="triangle">
              <a:avLst>
                <a:gd name="adj" fmla="val 50000"/>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rot="10800000" vert="eaVert" wrap="none" anchor="ctr"/>
            <a:lstStyle/>
            <a:p>
              <a:pPr algn="ctr" defTabSz="1042988"/>
              <a:r>
                <a:rPr lang="it-IT" sz="1000" b="1"/>
                <a:t>A</a:t>
              </a:r>
              <a:endParaRPr lang="en-US" sz="1000" b="1"/>
            </a:p>
          </p:txBody>
        </p:sp>
        <p:sp>
          <p:nvSpPr>
            <p:cNvPr id="8218" name="Rectangle 71"/>
            <p:cNvSpPr>
              <a:spLocks noChangeArrowheads="1"/>
            </p:cNvSpPr>
            <p:nvPr/>
          </p:nvSpPr>
          <p:spPr bwMode="auto">
            <a:xfrm>
              <a:off x="2053" y="1746"/>
              <a:ext cx="175" cy="182"/>
            </a:xfrm>
            <a:prstGeom prst="rect">
              <a:avLst/>
            </a:prstGeom>
            <a:solidFill>
              <a:srgbClr val="FFCC66"/>
            </a:solidFill>
            <a:ln w="28575">
              <a:solidFill>
                <a:schemeClr val="tx1"/>
              </a:solidFill>
              <a:miter lim="800000"/>
              <a:headEnd/>
              <a:tailEnd/>
            </a:ln>
            <a:effectLst>
              <a:outerShdw dist="56796" dir="1593903" algn="ctr" rotWithShape="0">
                <a:schemeClr val="bg2">
                  <a:alpha val="50000"/>
                </a:schemeClr>
              </a:outerShdw>
            </a:effectLst>
          </p:spPr>
          <p:txBody>
            <a:bodyPr wrap="none" anchor="ctr"/>
            <a:lstStyle/>
            <a:p>
              <a:pPr algn="ctr" defTabSz="1042988"/>
              <a:r>
                <a:rPr lang="it-IT" sz="1000" b="1"/>
                <a:t>S</a:t>
              </a:r>
              <a:endParaRPr lang="en-US" sz="1000" b="1"/>
            </a:p>
          </p:txBody>
        </p:sp>
        <p:sp>
          <p:nvSpPr>
            <p:cNvPr id="8219" name="Line 72"/>
            <p:cNvSpPr>
              <a:spLocks noChangeShapeType="1"/>
            </p:cNvSpPr>
            <p:nvPr/>
          </p:nvSpPr>
          <p:spPr bwMode="auto">
            <a:xfrm>
              <a:off x="1962" y="1837"/>
              <a:ext cx="72"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20" name="Line 73"/>
            <p:cNvSpPr>
              <a:spLocks noChangeShapeType="1"/>
            </p:cNvSpPr>
            <p:nvPr/>
          </p:nvSpPr>
          <p:spPr bwMode="auto">
            <a:xfrm>
              <a:off x="1719" y="1837"/>
              <a:ext cx="61"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21" name="Line 74"/>
            <p:cNvSpPr>
              <a:spLocks noChangeShapeType="1"/>
            </p:cNvSpPr>
            <p:nvPr/>
          </p:nvSpPr>
          <p:spPr bwMode="auto">
            <a:xfrm>
              <a:off x="2234" y="1837"/>
              <a:ext cx="109"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grpSp>
      <p:sp>
        <p:nvSpPr>
          <p:cNvPr id="8209" name="AutoShape 75"/>
          <p:cNvSpPr>
            <a:spLocks noChangeArrowheads="1"/>
          </p:cNvSpPr>
          <p:nvPr/>
        </p:nvSpPr>
        <p:spPr bwMode="auto">
          <a:xfrm>
            <a:off x="3582988" y="2628900"/>
            <a:ext cx="1223962" cy="3563938"/>
          </a:xfrm>
          <a:prstGeom prst="roundRect">
            <a:avLst>
              <a:gd name="adj" fmla="val 16667"/>
            </a:avLst>
          </a:prstGeom>
          <a:solidFill>
            <a:schemeClr val="folHlink"/>
          </a:solidFill>
          <a:ln w="28575">
            <a:solidFill>
              <a:schemeClr val="tx1"/>
            </a:solidFill>
            <a:round/>
            <a:headEnd/>
            <a:tailEnd/>
          </a:ln>
          <a:effectLst>
            <a:outerShdw dist="71842" dir="2700000" algn="ctr" rotWithShape="0">
              <a:schemeClr val="bg2">
                <a:alpha val="50000"/>
              </a:schemeClr>
            </a:outerShdw>
          </a:effectLst>
        </p:spPr>
        <p:txBody>
          <a:bodyPr wrap="none" anchor="ctr"/>
          <a:lstStyle/>
          <a:p>
            <a:pPr algn="ctr" defTabSz="1042988"/>
            <a:endParaRPr lang="en-US" b="1"/>
          </a:p>
        </p:txBody>
      </p:sp>
      <p:pic>
        <p:nvPicPr>
          <p:cNvPr id="8210" name="Picture 76" descr="j03984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413" y="3960813"/>
            <a:ext cx="960437"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Line 77"/>
          <p:cNvSpPr>
            <a:spLocks noChangeShapeType="1"/>
          </p:cNvSpPr>
          <p:nvPr/>
        </p:nvSpPr>
        <p:spPr bwMode="auto">
          <a:xfrm>
            <a:off x="4843463" y="4464050"/>
            <a:ext cx="503237" cy="0"/>
          </a:xfrm>
          <a:prstGeom prst="line">
            <a:avLst/>
          </a:prstGeom>
          <a:noFill/>
          <a:ln w="28575">
            <a:solidFill>
              <a:schemeClr val="tx1"/>
            </a:solidFill>
            <a:round/>
            <a:headEnd/>
            <a:tailEnd/>
          </a:ln>
          <a:effectLst>
            <a:outerShdw dist="56796" dir="1593903"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GB"/>
          </a:p>
        </p:txBody>
      </p:sp>
      <p:sp>
        <p:nvSpPr>
          <p:cNvPr id="8212" name="AutoShape 40"/>
          <p:cNvSpPr>
            <a:spLocks noChangeArrowheads="1"/>
          </p:cNvSpPr>
          <p:nvPr/>
        </p:nvSpPr>
        <p:spPr bwMode="auto">
          <a:xfrm>
            <a:off x="6102350" y="5221288"/>
            <a:ext cx="4357688" cy="1835150"/>
          </a:xfrm>
          <a:prstGeom prst="wedgeRoundRectCallout">
            <a:avLst>
              <a:gd name="adj1" fmla="val -81912"/>
              <a:gd name="adj2" fmla="val -23269"/>
              <a:gd name="adj3" fmla="val 16667"/>
            </a:avLst>
          </a:prstGeom>
          <a:solidFill>
            <a:schemeClr val="bg1"/>
          </a:solidFill>
          <a:ln w="28575">
            <a:solidFill>
              <a:schemeClr val="tx1"/>
            </a:solidFill>
            <a:miter lim="800000"/>
            <a:headEnd/>
            <a:tailEnd/>
          </a:ln>
          <a:effectLst>
            <a:outerShdw dist="71842"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t>In this new case, a couple of number will be sufficient: detector ID and released energy. This “data reduction” is performed by the DAQ system.</a:t>
            </a:r>
          </a:p>
        </p:txBody>
      </p:sp>
      <p:pic>
        <p:nvPicPr>
          <p:cNvPr id="8213" name="Picture 80" descr="Neur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988" y="2990850"/>
            <a:ext cx="1249362"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4" name="Line 81"/>
          <p:cNvSpPr>
            <a:spLocks noChangeShapeType="1"/>
          </p:cNvSpPr>
          <p:nvPr/>
        </p:nvSpPr>
        <p:spPr bwMode="auto">
          <a:xfrm>
            <a:off x="6642100" y="6553200"/>
            <a:ext cx="9366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15" name="Line 82"/>
          <p:cNvSpPr>
            <a:spLocks noChangeShapeType="1"/>
          </p:cNvSpPr>
          <p:nvPr/>
        </p:nvSpPr>
        <p:spPr bwMode="auto">
          <a:xfrm>
            <a:off x="9810750" y="6264275"/>
            <a:ext cx="3968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16" name="Text Box 83"/>
          <p:cNvSpPr txBox="1">
            <a:spLocks noChangeArrowheads="1"/>
          </p:cNvSpPr>
          <p:nvPr/>
        </p:nvSpPr>
        <p:spPr bwMode="auto">
          <a:xfrm>
            <a:off x="3833813" y="5545138"/>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t>DAQ</a:t>
            </a:r>
            <a:endParaRPr lang="en-US" b="1"/>
          </a:p>
        </p:txBody>
      </p:sp>
      <p:grpSp>
        <p:nvGrpSpPr>
          <p:cNvPr id="2" name="Group 1"/>
          <p:cNvGrpSpPr/>
          <p:nvPr/>
        </p:nvGrpSpPr>
        <p:grpSpPr>
          <a:xfrm>
            <a:off x="1944266" y="2500072"/>
            <a:ext cx="576176" cy="3908851"/>
            <a:chOff x="1944266" y="2500072"/>
            <a:chExt cx="576176" cy="3908851"/>
          </a:xfrm>
        </p:grpSpPr>
        <p:pic>
          <p:nvPicPr>
            <p:cNvPr id="55"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4266" y="2500072"/>
              <a:ext cx="558118" cy="84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4266" y="3276575"/>
              <a:ext cx="558118" cy="84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4266" y="4021538"/>
              <a:ext cx="558118" cy="84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4266" y="4786713"/>
              <a:ext cx="558118" cy="84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2324" y="5560412"/>
              <a:ext cx="558118" cy="84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61925" y="71438"/>
            <a:ext cx="37449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Information - data</a:t>
            </a:r>
          </a:p>
        </p:txBody>
      </p:sp>
      <p:sp>
        <p:nvSpPr>
          <p:cNvPr id="10243" name="Text Box 12"/>
          <p:cNvSpPr txBox="1">
            <a:spLocks noChangeArrowheads="1"/>
          </p:cNvSpPr>
          <p:nvPr/>
        </p:nvSpPr>
        <p:spPr bwMode="auto">
          <a:xfrm>
            <a:off x="1457325" y="2125663"/>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Unsigned byte [0 ÷ 255]</a:t>
            </a:r>
          </a:p>
        </p:txBody>
      </p:sp>
      <p:pic>
        <p:nvPicPr>
          <p:cNvPr id="10244" name="Picture 16"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 y="23320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7"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23320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8"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23320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9"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475" y="23320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20"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 y="2089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1"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2089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2"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2089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3"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475" y="2089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46"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463" y="4251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47"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0" y="4251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48"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138" y="4251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49"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5063" y="4251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54"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2875" y="4251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55"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213" y="4251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56"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550" y="4251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57"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475" y="4251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60"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4000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61"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40005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62"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475" y="40005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63"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288" y="4000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64"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25" y="40005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65"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963" y="4000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66"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888" y="4000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74" descr="sy0026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8063" y="4756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8" name="Rectangle 75"/>
          <p:cNvSpPr>
            <a:spLocks noChangeArrowheads="1"/>
          </p:cNvSpPr>
          <p:nvPr/>
        </p:nvSpPr>
        <p:spPr bwMode="auto">
          <a:xfrm>
            <a:off x="306388" y="827088"/>
            <a:ext cx="10080625" cy="10445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Over the years, some common terminology has been established to refer to different data types. Correct data type selection can save huge amount of transmission/computational resources!</a:t>
            </a:r>
          </a:p>
        </p:txBody>
      </p:sp>
      <p:pic>
        <p:nvPicPr>
          <p:cNvPr id="10269" name="Picture 100"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101"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102"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103"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475"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104"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105"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3"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5" name="Picture 106"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50"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107"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475"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108"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288"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109"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25"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9" name="Picture 110"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963"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0" name="Picture 111"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888"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112"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288"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113"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8625"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114"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5963"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115"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4888"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5" name="Text Box 116"/>
          <p:cNvSpPr txBox="1">
            <a:spLocks noChangeArrowheads="1"/>
          </p:cNvSpPr>
          <p:nvPr/>
        </p:nvSpPr>
        <p:spPr bwMode="auto">
          <a:xfrm>
            <a:off x="2538413" y="2846388"/>
            <a:ext cx="3052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Unsigned integer [0 ÷ 2</a:t>
            </a:r>
            <a:r>
              <a:rPr lang="en-US" baseline="30000"/>
              <a:t>16</a:t>
            </a:r>
            <a:r>
              <a:rPr lang="en-US"/>
              <a:t>-1]</a:t>
            </a:r>
          </a:p>
        </p:txBody>
      </p:sp>
      <p:pic>
        <p:nvPicPr>
          <p:cNvPr id="10286" name="Picture 119"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725"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7" name="Picture 120"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63"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121"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9" name="Picture 122"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1325"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0" name="Picture 123" descr="sy0026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7725"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1" name="Picture 124"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5063"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2" name="Picture 125"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3" name="Picture 126"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1325"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4" name="Picture 127"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138"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128"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475" y="306228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6" name="Picture 129"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813"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7" name="Picture 130"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2738" y="306228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8" name="Picture 131"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138"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9" name="Picture 132"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6475" y="28194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0" name="Picture 133"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3813"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1" name="Picture 134" descr="sy0026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2738" y="28194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2" name="Text Box 135"/>
          <p:cNvSpPr txBox="1">
            <a:spLocks noChangeArrowheads="1"/>
          </p:cNvSpPr>
          <p:nvPr/>
        </p:nvSpPr>
        <p:spPr bwMode="auto">
          <a:xfrm>
            <a:off x="8196263" y="2846388"/>
            <a:ext cx="2279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Integer [-2</a:t>
            </a:r>
            <a:r>
              <a:rPr lang="en-US" baseline="30000"/>
              <a:t>15</a:t>
            </a:r>
            <a:r>
              <a:rPr lang="en-US"/>
              <a:t> ÷ 2</a:t>
            </a:r>
            <a:r>
              <a:rPr lang="en-US" baseline="30000"/>
              <a:t>15</a:t>
            </a:r>
            <a:r>
              <a:rPr lang="en-US"/>
              <a:t>-1]</a:t>
            </a:r>
          </a:p>
        </p:txBody>
      </p:sp>
      <p:sp>
        <p:nvSpPr>
          <p:cNvPr id="10303" name="Text Box 146"/>
          <p:cNvSpPr txBox="1">
            <a:spLocks noChangeArrowheads="1"/>
          </p:cNvSpPr>
          <p:nvPr/>
        </p:nvSpPr>
        <p:spPr bwMode="auto">
          <a:xfrm>
            <a:off x="2970213" y="3492500"/>
            <a:ext cx="280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Unsigned long [0 </a:t>
            </a:r>
            <a:r>
              <a:rPr lang="en-US">
                <a:cs typeface="Times New Roman" pitchFamily="18" charset="0"/>
              </a:rPr>
              <a:t>÷ </a:t>
            </a:r>
            <a:r>
              <a:rPr lang="en-US"/>
              <a:t>2</a:t>
            </a:r>
            <a:r>
              <a:rPr lang="en-US" baseline="30000"/>
              <a:t>32</a:t>
            </a:r>
            <a:r>
              <a:rPr lang="en-US"/>
              <a:t>-1]</a:t>
            </a:r>
          </a:p>
        </p:txBody>
      </p:sp>
      <p:sp>
        <p:nvSpPr>
          <p:cNvPr id="10304" name="Text Box 147"/>
          <p:cNvSpPr txBox="1">
            <a:spLocks noChangeArrowheads="1"/>
          </p:cNvSpPr>
          <p:nvPr/>
        </p:nvSpPr>
        <p:spPr bwMode="auto">
          <a:xfrm>
            <a:off x="2970213" y="3924300"/>
            <a:ext cx="2098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Long [-2</a:t>
            </a:r>
            <a:r>
              <a:rPr lang="en-US" baseline="30000"/>
              <a:t>31</a:t>
            </a:r>
            <a:r>
              <a:rPr lang="en-US"/>
              <a:t> </a:t>
            </a:r>
            <a:r>
              <a:rPr lang="en-US">
                <a:cs typeface="Times New Roman" pitchFamily="18" charset="0"/>
              </a:rPr>
              <a:t>÷</a:t>
            </a:r>
            <a:r>
              <a:rPr lang="en-US"/>
              <a:t> 2</a:t>
            </a:r>
            <a:r>
              <a:rPr lang="en-US" baseline="30000"/>
              <a:t>31</a:t>
            </a:r>
            <a:r>
              <a:rPr lang="en-US"/>
              <a:t>-1]</a:t>
            </a:r>
          </a:p>
        </p:txBody>
      </p:sp>
      <p:pic>
        <p:nvPicPr>
          <p:cNvPr id="10305" name="Picture 149"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9875" y="3997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6" name="Picture 150" descr="sy0026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725" y="4756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7" name="Picture 151" descr="sy00263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9738" y="4756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8" name="Picture 152"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2400" y="4756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9" name="Picture 153" descr="sy00263_"/>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3475" y="4756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0" name="Picture 154" descr="sy00263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200" y="4756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1" name="Picture 155" descr="sy00263_"/>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7213" y="4756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2" name="Picture 156" descr="sy00263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9875" y="4756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3" name="Picture 157" descr="sy00263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78063" y="45037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4" name="Picture 158" descr="sy00263_"/>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90725" y="45037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5" name="Picture 159" descr="sy00263_"/>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09738" y="45037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6" name="Picture 160" descr="sy00263_"/>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22400" y="45037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7" name="Picture 161" descr="sy00263_"/>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33475" y="45037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8" name="Picture 162" descr="sy00263_"/>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8200" y="45037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9" name="Picture 163" descr="sy00263_"/>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7213" y="4503738"/>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0" name="Picture 164" descr="sy00263_"/>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9875" y="4503738"/>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1" name="Text Box 165"/>
          <p:cNvSpPr txBox="1">
            <a:spLocks noChangeArrowheads="1"/>
          </p:cNvSpPr>
          <p:nvPr/>
        </p:nvSpPr>
        <p:spPr bwMode="auto">
          <a:xfrm>
            <a:off x="2974975" y="5076825"/>
            <a:ext cx="3432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Whatever else you want/need…</a:t>
            </a:r>
          </a:p>
        </p:txBody>
      </p:sp>
      <p:sp>
        <p:nvSpPr>
          <p:cNvPr id="10322" name="Text Box 166"/>
          <p:cNvSpPr txBox="1">
            <a:spLocks noChangeArrowheads="1"/>
          </p:cNvSpPr>
          <p:nvPr/>
        </p:nvSpPr>
        <p:spPr bwMode="auto">
          <a:xfrm>
            <a:off x="8154988" y="3817938"/>
            <a:ext cx="23034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This is the reason because we need the compiler being able to perform casting!</a:t>
            </a:r>
          </a:p>
        </p:txBody>
      </p:sp>
      <p:sp>
        <p:nvSpPr>
          <p:cNvPr id="10323" name="AutoShape 167"/>
          <p:cNvSpPr>
            <a:spLocks/>
          </p:cNvSpPr>
          <p:nvPr/>
        </p:nvSpPr>
        <p:spPr bwMode="auto">
          <a:xfrm>
            <a:off x="2662238" y="3529013"/>
            <a:ext cx="252412" cy="1909762"/>
          </a:xfrm>
          <a:prstGeom prst="leftBrace">
            <a:avLst>
              <a:gd name="adj1" fmla="val 63050"/>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4" name="AutoShape 168"/>
          <p:cNvSpPr>
            <a:spLocks/>
          </p:cNvSpPr>
          <p:nvPr/>
        </p:nvSpPr>
        <p:spPr bwMode="auto">
          <a:xfrm flipH="1">
            <a:off x="7702550" y="3563938"/>
            <a:ext cx="307975" cy="1909762"/>
          </a:xfrm>
          <a:prstGeom prst="leftBrace">
            <a:avLst>
              <a:gd name="adj1" fmla="val 51675"/>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5" name="Rectangle 169"/>
          <p:cNvSpPr>
            <a:spLocks noChangeArrowheads="1"/>
          </p:cNvSpPr>
          <p:nvPr/>
        </p:nvSpPr>
        <p:spPr bwMode="auto">
          <a:xfrm>
            <a:off x="306388" y="5867400"/>
            <a:ext cx="10080625" cy="104616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This COULD seem obvious or not important, but it becomes extremely important in the case of hardware level or high speed computing! Mind this when you want perform real time data analysis/acquisition!</a:t>
            </a:r>
          </a:p>
        </p:txBody>
      </p:sp>
      <p:sp>
        <p:nvSpPr>
          <p:cNvPr id="10326" name="Line 170"/>
          <p:cNvSpPr>
            <a:spLocks noChangeShapeType="1"/>
          </p:cNvSpPr>
          <p:nvPr/>
        </p:nvSpPr>
        <p:spPr bwMode="auto">
          <a:xfrm>
            <a:off x="990600" y="6516935"/>
            <a:ext cx="41402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327" name="Text Box 171"/>
          <p:cNvSpPr txBox="1">
            <a:spLocks noChangeArrowheads="1"/>
          </p:cNvSpPr>
          <p:nvPr/>
        </p:nvSpPr>
        <p:spPr bwMode="auto">
          <a:xfrm>
            <a:off x="2970213" y="4356100"/>
            <a:ext cx="49688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Single [-3.402823</a:t>
            </a:r>
            <a:r>
              <a:rPr lang="en-US">
                <a:cs typeface="Times New Roman" pitchFamily="18" charset="0"/>
              </a:rPr>
              <a:t>×</a:t>
            </a:r>
            <a:r>
              <a:rPr lang="en-US"/>
              <a:t>10</a:t>
            </a:r>
            <a:r>
              <a:rPr lang="en-US" baseline="30000"/>
              <a:t>38</a:t>
            </a:r>
            <a:r>
              <a:rPr lang="en-US"/>
              <a:t> </a:t>
            </a:r>
            <a:r>
              <a:rPr lang="en-US">
                <a:cs typeface="Times New Roman" pitchFamily="18" charset="0"/>
              </a:rPr>
              <a:t>÷</a:t>
            </a:r>
            <a:r>
              <a:rPr lang="en-US"/>
              <a:t> -1.401298×10</a:t>
            </a:r>
            <a:r>
              <a:rPr lang="en-US" baseline="30000"/>
              <a:t>-45</a:t>
            </a:r>
            <a:r>
              <a:rPr lang="en-US"/>
              <a:t> &lt; 0 and 1.401298×10</a:t>
            </a:r>
            <a:r>
              <a:rPr lang="en-US" baseline="30000"/>
              <a:t>-45</a:t>
            </a:r>
            <a:r>
              <a:rPr lang="en-US"/>
              <a:t> </a:t>
            </a:r>
            <a:r>
              <a:rPr lang="en-US">
                <a:cs typeface="Times New Roman" pitchFamily="18" charset="0"/>
              </a:rPr>
              <a:t>÷</a:t>
            </a:r>
            <a:r>
              <a:rPr lang="en-US"/>
              <a:t> 3.402823×10</a:t>
            </a:r>
            <a:r>
              <a:rPr lang="en-US" baseline="30000"/>
              <a:t>38</a:t>
            </a:r>
            <a:r>
              <a:rPr lang="en-US"/>
              <a:t> &gt;0]</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61925" y="71438"/>
            <a:ext cx="45386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Information - how</a:t>
            </a:r>
          </a:p>
        </p:txBody>
      </p:sp>
      <p:pic>
        <p:nvPicPr>
          <p:cNvPr id="11267" name="Picture 5"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3050"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2188"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9"/>
          <p:cNvSpPr>
            <a:spLocks noChangeShapeType="1"/>
          </p:cNvSpPr>
          <p:nvPr/>
        </p:nvSpPr>
        <p:spPr bwMode="auto">
          <a:xfrm>
            <a:off x="9018588" y="1260475"/>
            <a:ext cx="129698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0" name="Line 10"/>
          <p:cNvSpPr>
            <a:spLocks noChangeShapeType="1"/>
          </p:cNvSpPr>
          <p:nvPr/>
        </p:nvSpPr>
        <p:spPr bwMode="auto">
          <a:xfrm>
            <a:off x="630238" y="1549400"/>
            <a:ext cx="5976937"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1" name="Line 11"/>
          <p:cNvSpPr>
            <a:spLocks noChangeShapeType="1"/>
          </p:cNvSpPr>
          <p:nvPr/>
        </p:nvSpPr>
        <p:spPr bwMode="auto">
          <a:xfrm>
            <a:off x="9271000" y="1549400"/>
            <a:ext cx="118903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72" name="Line 12"/>
          <p:cNvSpPr>
            <a:spLocks noChangeShapeType="1"/>
          </p:cNvSpPr>
          <p:nvPr/>
        </p:nvSpPr>
        <p:spPr bwMode="auto">
          <a:xfrm>
            <a:off x="636588" y="1871663"/>
            <a:ext cx="219551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1273" name="Picture 13"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400"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4"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3188" y="6553200"/>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5" descr="en00191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75" y="2555875"/>
            <a:ext cx="6746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7"/>
          <p:cNvSpPr txBox="1">
            <a:spLocks noChangeArrowheads="1"/>
          </p:cNvSpPr>
          <p:nvPr/>
        </p:nvSpPr>
        <p:spPr bwMode="auto">
          <a:xfrm>
            <a:off x="2430463" y="2376488"/>
            <a:ext cx="7993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Assume we want to represent all the possible results given by the sum of the throw of two dice. We know that we have 6</a:t>
            </a:r>
            <a:r>
              <a:rPr lang="en-US">
                <a:cs typeface="Times New Roman" pitchFamily="18" charset="0"/>
              </a:rPr>
              <a:t>×</a:t>
            </a:r>
            <a:r>
              <a:rPr lang="en-US"/>
              <a:t>6 = 36 possible combinations, but we also know that only 11 are the possible final results of the sum.</a:t>
            </a:r>
          </a:p>
        </p:txBody>
      </p:sp>
      <p:pic>
        <p:nvPicPr>
          <p:cNvPr id="11277" name="Picture 18" descr="en00191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788" y="2555875"/>
            <a:ext cx="6746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19" name="Text Box 19"/>
          <p:cNvSpPr txBox="1">
            <a:spLocks noChangeArrowheads="1"/>
          </p:cNvSpPr>
          <p:nvPr/>
        </p:nvSpPr>
        <p:spPr bwMode="auto">
          <a:xfrm>
            <a:off x="1122363" y="2555875"/>
            <a:ext cx="444500" cy="641350"/>
          </a:xfrm>
          <a:prstGeom prst="rect">
            <a:avLst/>
          </a:prstGeom>
          <a:noFill/>
          <a:ln w="9525">
            <a:noFill/>
            <a:miter lim="800000"/>
            <a:headEnd/>
            <a:tailEnd/>
          </a:ln>
          <a:effectLst/>
        </p:spPr>
        <p:txBody>
          <a:bodyPr wrap="none">
            <a:spAutoFit/>
          </a:bodyPr>
          <a:lstStyle/>
          <a:p>
            <a:pPr defTabSz="1042988">
              <a:defRPr/>
            </a:pPr>
            <a:r>
              <a:rPr lang="it-IT" sz="3600" b="1">
                <a:effectLst>
                  <a:outerShdw blurRad="38100" dist="38100" dir="2700000" algn="tl">
                    <a:srgbClr val="C0C0C0"/>
                  </a:outerShdw>
                </a:effectLst>
              </a:rPr>
              <a:t>+</a:t>
            </a:r>
            <a:endParaRPr lang="en-US" sz="3600" b="1">
              <a:effectLst>
                <a:outerShdw blurRad="38100" dist="38100" dir="2700000" algn="tl">
                  <a:srgbClr val="C0C0C0"/>
                </a:outerShdw>
              </a:effectLst>
            </a:endParaRPr>
          </a:p>
        </p:txBody>
      </p:sp>
      <p:sp>
        <p:nvSpPr>
          <p:cNvPr id="11279" name="Text Box 20"/>
          <p:cNvSpPr txBox="1">
            <a:spLocks noChangeArrowheads="1"/>
          </p:cNvSpPr>
          <p:nvPr/>
        </p:nvSpPr>
        <p:spPr bwMode="auto">
          <a:xfrm>
            <a:off x="2230438" y="4641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p>
        </p:txBody>
      </p:sp>
      <p:sp>
        <p:nvSpPr>
          <p:cNvPr id="11280" name="Text Box 21"/>
          <p:cNvSpPr txBox="1">
            <a:spLocks noChangeArrowheads="1"/>
          </p:cNvSpPr>
          <p:nvPr/>
        </p:nvSpPr>
        <p:spPr bwMode="auto">
          <a:xfrm>
            <a:off x="450850" y="3889375"/>
            <a:ext cx="7813675" cy="1006475"/>
          </a:xfrm>
          <a:prstGeom prst="rect">
            <a:avLst/>
          </a:prstGeom>
          <a:solidFill>
            <a:schemeClr val="tx1"/>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solidFill>
                  <a:srgbClr val="FFFF66"/>
                </a:solidFill>
              </a:rPr>
              <a:t>1 2 3 4 5 6   1 2 3 4 5 6   1 2 3 4 5 6   1 2 3 4 5 6   1 2 3 4 5 6   1 2 3 4 5 6</a:t>
            </a:r>
          </a:p>
          <a:p>
            <a:pPr eaLnBrk="1" hangingPunct="1"/>
            <a:r>
              <a:rPr lang="it-IT">
                <a:solidFill>
                  <a:srgbClr val="3366FF"/>
                </a:solidFill>
              </a:rPr>
              <a:t>1 1 1 1 1 1   2 2 2 2 2 2   3 3 3 3 3 3   4 4 4 4 4 4   5 5 5 5 5 5   6 6 6 6 6 6</a:t>
            </a:r>
          </a:p>
          <a:p>
            <a:pPr eaLnBrk="1" hangingPunct="1"/>
            <a:r>
              <a:rPr lang="it-IT">
                <a:solidFill>
                  <a:srgbClr val="66FF33"/>
                </a:solidFill>
              </a:rPr>
              <a:t>2 3 4 5 6 7   3 4 5 6 7 8   4 5 6 7 8 9   5 6 7 8 9 A  6 7 8 9 AB   7 8 9 ABC</a:t>
            </a:r>
            <a:endParaRPr lang="en-US">
              <a:solidFill>
                <a:srgbClr val="66FF33"/>
              </a:solidFill>
            </a:endParaRPr>
          </a:p>
        </p:txBody>
      </p:sp>
      <p:sp>
        <p:nvSpPr>
          <p:cNvPr id="11281" name="Text Box 22"/>
          <p:cNvSpPr txBox="1">
            <a:spLocks noChangeArrowheads="1"/>
          </p:cNvSpPr>
          <p:nvPr/>
        </p:nvSpPr>
        <p:spPr bwMode="auto">
          <a:xfrm>
            <a:off x="450850" y="5329238"/>
            <a:ext cx="640873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Thus we can agree on just 11 different possible messages to communicate the result of the throw. This is made possible because of not all possible results have the same probability to came.</a:t>
            </a:r>
          </a:p>
        </p:txBody>
      </p:sp>
      <p:sp>
        <p:nvSpPr>
          <p:cNvPr id="11282" name="Text Box 23"/>
          <p:cNvSpPr txBox="1">
            <a:spLocks noChangeArrowheads="1"/>
          </p:cNvSpPr>
          <p:nvPr/>
        </p:nvSpPr>
        <p:spPr bwMode="auto">
          <a:xfrm>
            <a:off x="7542213" y="5508625"/>
            <a:ext cx="2916237" cy="701675"/>
          </a:xfrm>
          <a:prstGeom prst="rect">
            <a:avLst/>
          </a:prstGeom>
          <a:solidFill>
            <a:schemeClr val="tx1"/>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solidFill>
                  <a:srgbClr val="66FF33"/>
                </a:solidFill>
              </a:rPr>
              <a:t>2  3  4  5  6  7  8  9  A B C</a:t>
            </a:r>
          </a:p>
          <a:p>
            <a:pPr eaLnBrk="1" hangingPunct="1"/>
            <a:r>
              <a:rPr lang="it-IT">
                <a:solidFill>
                  <a:schemeClr val="bg1"/>
                </a:solidFill>
              </a:rPr>
              <a:t>1  2  3  4  5  6  5  4  3  2  1</a:t>
            </a:r>
            <a:endParaRPr lang="en-US">
              <a:solidFill>
                <a:schemeClr val="bg1"/>
              </a:solidFill>
            </a:endParaRPr>
          </a:p>
        </p:txBody>
      </p:sp>
      <p:sp>
        <p:nvSpPr>
          <p:cNvPr id="11283" name="Line 24"/>
          <p:cNvSpPr>
            <a:spLocks noChangeShapeType="1"/>
          </p:cNvSpPr>
          <p:nvPr/>
        </p:nvSpPr>
        <p:spPr bwMode="auto">
          <a:xfrm>
            <a:off x="6823075" y="3024188"/>
            <a:ext cx="93662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284" name="Line 25"/>
          <p:cNvSpPr>
            <a:spLocks noChangeShapeType="1"/>
          </p:cNvSpPr>
          <p:nvPr/>
        </p:nvSpPr>
        <p:spPr bwMode="auto">
          <a:xfrm>
            <a:off x="4829175" y="3348038"/>
            <a:ext cx="75723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285" name="Group 26"/>
          <p:cNvGrpSpPr>
            <a:grpSpLocks/>
          </p:cNvGrpSpPr>
          <p:nvPr/>
        </p:nvGrpSpPr>
        <p:grpSpPr bwMode="auto">
          <a:xfrm rot="-5400000">
            <a:off x="8317707" y="4555331"/>
            <a:ext cx="863600" cy="611187"/>
            <a:chOff x="3912" y="2631"/>
            <a:chExt cx="114" cy="227"/>
          </a:xfrm>
        </p:grpSpPr>
        <p:sp>
          <p:nvSpPr>
            <p:cNvPr id="11289" name="Line 27"/>
            <p:cNvSpPr>
              <a:spLocks noChangeShapeType="1"/>
            </p:cNvSpPr>
            <p:nvPr/>
          </p:nvSpPr>
          <p:spPr bwMode="auto">
            <a:xfrm flipV="1">
              <a:off x="3912" y="2857"/>
              <a:ext cx="114" cy="1"/>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sp>
          <p:nvSpPr>
            <p:cNvPr id="11290" name="Line 28"/>
            <p:cNvSpPr>
              <a:spLocks noChangeShapeType="1"/>
            </p:cNvSpPr>
            <p:nvPr/>
          </p:nvSpPr>
          <p:spPr bwMode="auto">
            <a:xfrm>
              <a:off x="4026" y="2631"/>
              <a:ext cx="0" cy="22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1286" name="Rectangle 29"/>
          <p:cNvSpPr>
            <a:spLocks noChangeArrowheads="1"/>
          </p:cNvSpPr>
          <p:nvPr/>
        </p:nvSpPr>
        <p:spPr bwMode="auto">
          <a:xfrm>
            <a:off x="306388" y="827088"/>
            <a:ext cx="10080625" cy="1081087"/>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The amount of information we need to describe a message is directly linked to its entropy (</a:t>
            </a:r>
            <a:r>
              <a:rPr lang="en-US" i="1">
                <a:cs typeface="Times New Roman" pitchFamily="18" charset="0"/>
              </a:rPr>
              <a:t>H(M)</a:t>
            </a:r>
            <a:r>
              <a:rPr lang="en-US">
                <a:cs typeface="Times New Roman" pitchFamily="18" charset="0"/>
              </a:rPr>
              <a:t>), i.e. to its level of indetermination. By the contrary, a message known “a priori” (</a:t>
            </a:r>
            <a:r>
              <a:rPr lang="en-US" i="1">
                <a:cs typeface="Times New Roman" pitchFamily="18" charset="0"/>
              </a:rPr>
              <a:t>H(M) = 0</a:t>
            </a:r>
            <a:r>
              <a:rPr lang="en-US">
                <a:cs typeface="Times New Roman" pitchFamily="18" charset="0"/>
              </a:rPr>
              <a:t>) does not need any information to be transmitted: we already know it!</a:t>
            </a:r>
          </a:p>
        </p:txBody>
      </p:sp>
      <p:sp>
        <p:nvSpPr>
          <p:cNvPr id="11287" name="Text Box 31"/>
          <p:cNvSpPr txBox="1">
            <a:spLocks noChangeArrowheads="1"/>
          </p:cNvSpPr>
          <p:nvPr/>
        </p:nvSpPr>
        <p:spPr bwMode="auto">
          <a:xfrm>
            <a:off x="6715125" y="5256213"/>
            <a:ext cx="107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solidFill>
                  <a:schemeClr val="accent2"/>
                </a:solidFill>
              </a:rPr>
              <a:t>Message</a:t>
            </a:r>
            <a:endParaRPr lang="en-US">
              <a:solidFill>
                <a:schemeClr val="accent2"/>
              </a:solidFill>
            </a:endParaRPr>
          </a:p>
        </p:txBody>
      </p:sp>
      <p:sp>
        <p:nvSpPr>
          <p:cNvPr id="11288" name="Text Box 32"/>
          <p:cNvSpPr txBox="1">
            <a:spLocks noChangeArrowheads="1"/>
          </p:cNvSpPr>
          <p:nvPr/>
        </p:nvSpPr>
        <p:spPr bwMode="auto">
          <a:xfrm>
            <a:off x="6629400" y="6013450"/>
            <a:ext cx="126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solidFill>
                  <a:schemeClr val="accent2"/>
                </a:solidFill>
              </a:rPr>
              <a:t>Frequency</a:t>
            </a:r>
            <a:endParaRPr lang="en-US">
              <a:solidFill>
                <a:schemeClr val="accent2"/>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61925" y="71438"/>
            <a:ext cx="32051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Information entropy</a:t>
            </a:r>
          </a:p>
        </p:txBody>
      </p:sp>
      <p:graphicFrame>
        <p:nvGraphicFramePr>
          <p:cNvPr id="12291" name="Object 3"/>
          <p:cNvGraphicFramePr>
            <a:graphicFrameLocks noChangeAspect="1"/>
          </p:cNvGraphicFramePr>
          <p:nvPr/>
        </p:nvGraphicFramePr>
        <p:xfrm>
          <a:off x="1887538" y="3095625"/>
          <a:ext cx="6375400" cy="855663"/>
        </p:xfrm>
        <a:graphic>
          <a:graphicData uri="http://schemas.openxmlformats.org/presentationml/2006/ole">
            <mc:AlternateContent xmlns:mc="http://schemas.openxmlformats.org/markup-compatibility/2006">
              <mc:Choice xmlns:v="urn:schemas-microsoft-com:vml" Requires="v">
                <p:oleObj spid="_x0000_s12636" name="Equation" r:id="rId4" imgW="2552700" imgH="342900" progId="Equation.3">
                  <p:embed/>
                </p:oleObj>
              </mc:Choice>
              <mc:Fallback>
                <p:oleObj name="Equation" r:id="rId4" imgW="2552700" imgH="342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7538" y="3095625"/>
                        <a:ext cx="63754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2" name="Text Box 4"/>
          <p:cNvSpPr txBox="1">
            <a:spLocks noChangeArrowheads="1"/>
          </p:cNvSpPr>
          <p:nvPr/>
        </p:nvSpPr>
        <p:spPr bwMode="auto">
          <a:xfrm>
            <a:off x="1169988" y="4498975"/>
            <a:ext cx="4745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p(</a:t>
            </a:r>
            <a:r>
              <a:rPr lang="en-US" i="1"/>
              <a:t>m</a:t>
            </a:r>
            <a:r>
              <a:rPr lang="en-US"/>
              <a:t>) is the probability distribution of </a:t>
            </a:r>
            <a:r>
              <a:rPr lang="en-US" i="1"/>
              <a:t>m</a:t>
            </a:r>
            <a:r>
              <a:rPr lang="en-US"/>
              <a:t> in </a:t>
            </a:r>
            <a:r>
              <a:rPr lang="en-US" b="1" i="1"/>
              <a:t>M</a:t>
            </a:r>
          </a:p>
        </p:txBody>
      </p:sp>
      <p:sp>
        <p:nvSpPr>
          <p:cNvPr id="12293" name="Text Box 5"/>
          <p:cNvSpPr txBox="1">
            <a:spLocks noChangeArrowheads="1"/>
          </p:cNvSpPr>
          <p:nvPr/>
        </p:nvSpPr>
        <p:spPr bwMode="auto">
          <a:xfrm>
            <a:off x="142875" y="4067175"/>
            <a:ext cx="5759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i="1"/>
              <a:t>M</a:t>
            </a:r>
            <a:r>
              <a:rPr lang="en-US"/>
              <a:t> is the set of all possible </a:t>
            </a:r>
            <a:r>
              <a:rPr lang="en-US" i="1"/>
              <a:t>m</a:t>
            </a:r>
            <a:r>
              <a:rPr lang="en-US"/>
              <a:t> messages that </a:t>
            </a:r>
            <a:r>
              <a:rPr lang="en-US" i="1"/>
              <a:t>M</a:t>
            </a:r>
            <a:r>
              <a:rPr lang="en-US"/>
              <a:t> could be</a:t>
            </a:r>
          </a:p>
        </p:txBody>
      </p:sp>
      <p:sp>
        <p:nvSpPr>
          <p:cNvPr id="12294" name="Line 7"/>
          <p:cNvSpPr>
            <a:spLocks noChangeShapeType="1"/>
          </p:cNvSpPr>
          <p:nvPr/>
        </p:nvSpPr>
        <p:spPr bwMode="auto">
          <a:xfrm>
            <a:off x="7486650" y="3635375"/>
            <a:ext cx="64928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2295" name="Group 17"/>
          <p:cNvGrpSpPr>
            <a:grpSpLocks/>
          </p:cNvGrpSpPr>
          <p:nvPr/>
        </p:nvGrpSpPr>
        <p:grpSpPr bwMode="auto">
          <a:xfrm>
            <a:off x="5938838" y="3635375"/>
            <a:ext cx="1873250" cy="1079500"/>
            <a:chOff x="3912" y="2449"/>
            <a:chExt cx="1180" cy="680"/>
          </a:xfrm>
        </p:grpSpPr>
        <p:sp>
          <p:nvSpPr>
            <p:cNvPr id="12314" name="Line 8"/>
            <p:cNvSpPr>
              <a:spLocks noChangeShapeType="1"/>
            </p:cNvSpPr>
            <p:nvPr/>
          </p:nvSpPr>
          <p:spPr bwMode="auto">
            <a:xfrm>
              <a:off x="5092" y="2449"/>
              <a:ext cx="0" cy="68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15" name="Line 10"/>
            <p:cNvSpPr>
              <a:spLocks noChangeShapeType="1"/>
            </p:cNvSpPr>
            <p:nvPr/>
          </p:nvSpPr>
          <p:spPr bwMode="auto">
            <a:xfrm>
              <a:off x="3912" y="3129"/>
              <a:ext cx="1180" cy="0"/>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grpSp>
      <p:sp>
        <p:nvSpPr>
          <p:cNvPr id="12296" name="Rectangle 11"/>
          <p:cNvSpPr>
            <a:spLocks noChangeArrowheads="1"/>
          </p:cNvSpPr>
          <p:nvPr/>
        </p:nvSpPr>
        <p:spPr bwMode="auto">
          <a:xfrm>
            <a:off x="306388" y="757238"/>
            <a:ext cx="10080625" cy="165576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A formal description of what sketched before is given by the information entropy theorem. Assume we have to receive a message </a:t>
            </a:r>
            <a:r>
              <a:rPr lang="en-US" i="1">
                <a:cs typeface="Times New Roman" pitchFamily="18" charset="0"/>
              </a:rPr>
              <a:t>M.</a:t>
            </a:r>
            <a:r>
              <a:rPr lang="en-US">
                <a:cs typeface="Times New Roman" pitchFamily="18" charset="0"/>
              </a:rPr>
              <a:t> Even if we don’t know “a priori” what the message will tell us, anyway we could guess about the most probable meanings of the message. The degree of uncertainty we have about the content of a message is equal to its information entropy.</a:t>
            </a:r>
          </a:p>
        </p:txBody>
      </p:sp>
      <p:sp>
        <p:nvSpPr>
          <p:cNvPr id="12297" name="Line 12"/>
          <p:cNvSpPr>
            <a:spLocks noChangeShapeType="1"/>
          </p:cNvSpPr>
          <p:nvPr/>
        </p:nvSpPr>
        <p:spPr bwMode="auto">
          <a:xfrm>
            <a:off x="5975350" y="3924300"/>
            <a:ext cx="28733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2298" name="Group 16"/>
          <p:cNvGrpSpPr>
            <a:grpSpLocks/>
          </p:cNvGrpSpPr>
          <p:nvPr/>
        </p:nvGrpSpPr>
        <p:grpSpPr bwMode="auto">
          <a:xfrm>
            <a:off x="5938838" y="3924300"/>
            <a:ext cx="180975" cy="360363"/>
            <a:chOff x="3912" y="2631"/>
            <a:chExt cx="114" cy="227"/>
          </a:xfrm>
        </p:grpSpPr>
        <p:sp>
          <p:nvSpPr>
            <p:cNvPr id="12312" name="Line 9"/>
            <p:cNvSpPr>
              <a:spLocks noChangeShapeType="1"/>
            </p:cNvSpPr>
            <p:nvPr/>
          </p:nvSpPr>
          <p:spPr bwMode="auto">
            <a:xfrm flipV="1">
              <a:off x="3912" y="2857"/>
              <a:ext cx="114" cy="1"/>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sp>
          <p:nvSpPr>
            <p:cNvPr id="12313" name="Line 13"/>
            <p:cNvSpPr>
              <a:spLocks noChangeShapeType="1"/>
            </p:cNvSpPr>
            <p:nvPr/>
          </p:nvSpPr>
          <p:spPr bwMode="auto">
            <a:xfrm>
              <a:off x="4026" y="2631"/>
              <a:ext cx="0" cy="22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299" name="Rectangle 15"/>
          <p:cNvSpPr>
            <a:spLocks noChangeArrowheads="1"/>
          </p:cNvSpPr>
          <p:nvPr/>
        </p:nvSpPr>
        <p:spPr bwMode="auto">
          <a:xfrm>
            <a:off x="1854200" y="3095625"/>
            <a:ext cx="1044575" cy="57626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300" name="Group 18"/>
          <p:cNvGrpSpPr>
            <a:grpSpLocks/>
          </p:cNvGrpSpPr>
          <p:nvPr/>
        </p:nvGrpSpPr>
        <p:grpSpPr bwMode="auto">
          <a:xfrm flipH="1" flipV="1">
            <a:off x="2176463" y="2663825"/>
            <a:ext cx="755650" cy="433388"/>
            <a:chOff x="3912" y="2631"/>
            <a:chExt cx="114" cy="227"/>
          </a:xfrm>
        </p:grpSpPr>
        <p:sp>
          <p:nvSpPr>
            <p:cNvPr id="12310" name="Line 19"/>
            <p:cNvSpPr>
              <a:spLocks noChangeShapeType="1"/>
            </p:cNvSpPr>
            <p:nvPr/>
          </p:nvSpPr>
          <p:spPr bwMode="auto">
            <a:xfrm flipV="1">
              <a:off x="3912" y="2857"/>
              <a:ext cx="114" cy="1"/>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sp>
          <p:nvSpPr>
            <p:cNvPr id="12311" name="Line 20"/>
            <p:cNvSpPr>
              <a:spLocks noChangeShapeType="1"/>
            </p:cNvSpPr>
            <p:nvPr/>
          </p:nvSpPr>
          <p:spPr bwMode="auto">
            <a:xfrm>
              <a:off x="4026" y="2631"/>
              <a:ext cx="0" cy="22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301" name="Text Box 21"/>
          <p:cNvSpPr txBox="1">
            <a:spLocks noChangeArrowheads="1"/>
          </p:cNvSpPr>
          <p:nvPr/>
        </p:nvSpPr>
        <p:spPr bwMode="auto">
          <a:xfrm>
            <a:off x="2914650" y="2447925"/>
            <a:ext cx="156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Entropy of M</a:t>
            </a:r>
            <a:endParaRPr lang="en-US" i="1"/>
          </a:p>
        </p:txBody>
      </p:sp>
      <p:sp>
        <p:nvSpPr>
          <p:cNvPr id="12302" name="Rectangle 23"/>
          <p:cNvSpPr>
            <a:spLocks noChangeArrowheads="1"/>
          </p:cNvSpPr>
          <p:nvPr/>
        </p:nvSpPr>
        <p:spPr bwMode="auto">
          <a:xfrm>
            <a:off x="306388" y="5113338"/>
            <a:ext cx="10080625" cy="827087"/>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i="1">
                <a:cs typeface="Times New Roman" pitchFamily="18" charset="0"/>
              </a:rPr>
              <a:t>H(M)</a:t>
            </a:r>
            <a:r>
              <a:rPr lang="en-US">
                <a:cs typeface="Times New Roman" pitchFamily="18" charset="0"/>
              </a:rPr>
              <a:t> is maximized when all possible message contents </a:t>
            </a:r>
            <a:r>
              <a:rPr lang="en-US" i="1">
                <a:cs typeface="Times New Roman" pitchFamily="18" charset="0"/>
              </a:rPr>
              <a:t>m</a:t>
            </a:r>
            <a:r>
              <a:rPr lang="en-US">
                <a:cs typeface="Times New Roman" pitchFamily="18" charset="0"/>
              </a:rPr>
              <a:t> have equal probability to appear. In this case, the content of the message is completely random.</a:t>
            </a:r>
          </a:p>
        </p:txBody>
      </p:sp>
      <p:sp>
        <p:nvSpPr>
          <p:cNvPr id="12303" name="Line 24"/>
          <p:cNvSpPr>
            <a:spLocks noChangeShapeType="1"/>
          </p:cNvSpPr>
          <p:nvPr/>
        </p:nvSpPr>
        <p:spPr bwMode="auto">
          <a:xfrm>
            <a:off x="703263" y="5508625"/>
            <a:ext cx="92519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2304" name="Picture 32" descr="j041507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2325" y="3240088"/>
            <a:ext cx="1404938"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43" descr="en00191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475" y="6264275"/>
            <a:ext cx="67468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44" descr="en00191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5388" y="6264275"/>
            <a:ext cx="6746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93" name="Text Box 45"/>
          <p:cNvSpPr txBox="1">
            <a:spLocks noChangeArrowheads="1"/>
          </p:cNvSpPr>
          <p:nvPr/>
        </p:nvSpPr>
        <p:spPr bwMode="auto">
          <a:xfrm>
            <a:off x="3092450" y="6264275"/>
            <a:ext cx="444500" cy="641350"/>
          </a:xfrm>
          <a:prstGeom prst="rect">
            <a:avLst/>
          </a:prstGeom>
          <a:noFill/>
          <a:ln w="9525">
            <a:noFill/>
            <a:miter lim="800000"/>
            <a:headEnd/>
            <a:tailEnd/>
          </a:ln>
          <a:effectLst/>
        </p:spPr>
        <p:txBody>
          <a:bodyPr wrap="none">
            <a:spAutoFit/>
          </a:bodyPr>
          <a:lstStyle/>
          <a:p>
            <a:pPr defTabSz="1042988">
              <a:defRPr/>
            </a:pPr>
            <a:r>
              <a:rPr lang="it-IT" sz="3600" b="1">
                <a:effectLst>
                  <a:outerShdw blurRad="38100" dist="38100" dir="2700000" algn="tl">
                    <a:srgbClr val="C0C0C0"/>
                  </a:outerShdw>
                </a:effectLst>
              </a:rPr>
              <a:t>+</a:t>
            </a:r>
            <a:endParaRPr lang="en-US" sz="3600" b="1">
              <a:effectLst>
                <a:outerShdw blurRad="38100" dist="38100" dir="2700000" algn="tl">
                  <a:srgbClr val="C0C0C0"/>
                </a:outerShdw>
              </a:effectLst>
            </a:endParaRPr>
          </a:p>
        </p:txBody>
      </p:sp>
      <p:graphicFrame>
        <p:nvGraphicFramePr>
          <p:cNvPr id="12308" name="Object 46"/>
          <p:cNvGraphicFramePr>
            <a:graphicFrameLocks noChangeAspect="1"/>
          </p:cNvGraphicFramePr>
          <p:nvPr/>
        </p:nvGraphicFramePr>
        <p:xfrm>
          <a:off x="4464050" y="6223000"/>
          <a:ext cx="3833813" cy="798513"/>
        </p:xfrm>
        <a:graphic>
          <a:graphicData uri="http://schemas.openxmlformats.org/presentationml/2006/ole">
            <mc:AlternateContent xmlns:mc="http://schemas.openxmlformats.org/markup-compatibility/2006">
              <mc:Choice xmlns:v="urn:schemas-microsoft-com:vml" Requires="v">
                <p:oleObj spid="_x0000_s12637" name="Equation" r:id="rId9" imgW="2070100" imgH="431800" progId="Equation.3">
                  <p:embed/>
                </p:oleObj>
              </mc:Choice>
              <mc:Fallback>
                <p:oleObj name="Equation" r:id="rId9" imgW="2070100" imgH="431800" progId="Equation.3">
                  <p:embed/>
                  <p:pic>
                    <p:nvPicPr>
                      <p:cNvPr id="0" name="Object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4050" y="6223000"/>
                        <a:ext cx="3833813" cy="798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9" name="Line 47"/>
          <p:cNvSpPr>
            <a:spLocks noChangeShapeType="1"/>
          </p:cNvSpPr>
          <p:nvPr/>
        </p:nvSpPr>
        <p:spPr bwMode="auto">
          <a:xfrm>
            <a:off x="6499225" y="6840538"/>
            <a:ext cx="3968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1925" y="71438"/>
            <a:ext cx="30241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Smart DAQ</a:t>
            </a:r>
          </a:p>
        </p:txBody>
      </p:sp>
      <p:grpSp>
        <p:nvGrpSpPr>
          <p:cNvPr id="13315" name="Group 14"/>
          <p:cNvGrpSpPr>
            <a:grpSpLocks/>
          </p:cNvGrpSpPr>
          <p:nvPr/>
        </p:nvGrpSpPr>
        <p:grpSpPr bwMode="auto">
          <a:xfrm rot="-5400000">
            <a:off x="80962" y="2386013"/>
            <a:ext cx="1674813" cy="719138"/>
            <a:chOff x="408" y="2156"/>
            <a:chExt cx="1055" cy="453"/>
          </a:xfrm>
        </p:grpSpPr>
        <p:pic>
          <p:nvPicPr>
            <p:cNvPr id="13348" name="Picture 3" descr="en0019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 y="2156"/>
              <a:ext cx="42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4" descr="en0019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 y="2156"/>
              <a:ext cx="42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9" name="Text Box 5"/>
            <p:cNvSpPr txBox="1">
              <a:spLocks noChangeArrowheads="1"/>
            </p:cNvSpPr>
            <p:nvPr/>
          </p:nvSpPr>
          <p:spPr bwMode="auto">
            <a:xfrm rot="-21600000">
              <a:off x="777" y="2156"/>
              <a:ext cx="280" cy="404"/>
            </a:xfrm>
            <a:prstGeom prst="rect">
              <a:avLst/>
            </a:prstGeom>
            <a:noFill/>
            <a:ln w="9525">
              <a:noFill/>
              <a:miter lim="800000"/>
              <a:headEnd/>
              <a:tailEnd/>
            </a:ln>
            <a:effectLst/>
          </p:spPr>
          <p:txBody>
            <a:bodyPr wrap="none">
              <a:spAutoFit/>
            </a:bodyPr>
            <a:lstStyle/>
            <a:p>
              <a:pPr defTabSz="1042988">
                <a:defRPr/>
              </a:pPr>
              <a:r>
                <a:rPr lang="it-IT" sz="3600" b="1">
                  <a:effectLst>
                    <a:outerShdw blurRad="38100" dist="38100" dir="2700000" algn="tl">
                      <a:srgbClr val="C0C0C0"/>
                    </a:outerShdw>
                  </a:effectLst>
                </a:rPr>
                <a:t>+</a:t>
              </a:r>
              <a:endParaRPr lang="en-US" sz="3600" b="1">
                <a:effectLst>
                  <a:outerShdw blurRad="38100" dist="38100" dir="2700000" algn="tl">
                    <a:srgbClr val="C0C0C0"/>
                  </a:outerShdw>
                </a:effectLst>
              </a:endParaRPr>
            </a:p>
          </p:txBody>
        </p:sp>
      </p:grpSp>
      <p:sp>
        <p:nvSpPr>
          <p:cNvPr id="13316" name="Text Box 6"/>
          <p:cNvSpPr txBox="1">
            <a:spLocks noChangeArrowheads="1"/>
          </p:cNvSpPr>
          <p:nvPr/>
        </p:nvSpPr>
        <p:spPr bwMode="auto">
          <a:xfrm>
            <a:off x="4302125" y="4914900"/>
            <a:ext cx="2916238" cy="701675"/>
          </a:xfrm>
          <a:prstGeom prst="rect">
            <a:avLst/>
          </a:prstGeom>
          <a:solidFill>
            <a:schemeClr val="tx1"/>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solidFill>
                  <a:srgbClr val="66FF33"/>
                </a:solidFill>
              </a:rPr>
              <a:t>2  3  4  5  6  7  8  9  A B C</a:t>
            </a:r>
          </a:p>
          <a:p>
            <a:pPr eaLnBrk="1" hangingPunct="1"/>
            <a:r>
              <a:rPr lang="it-IT">
                <a:solidFill>
                  <a:schemeClr val="bg1"/>
                </a:solidFill>
              </a:rPr>
              <a:t>1  2  3  4  5  6  5  4  3  2  1</a:t>
            </a:r>
            <a:endParaRPr lang="en-US">
              <a:solidFill>
                <a:schemeClr val="bg1"/>
              </a:solidFill>
            </a:endParaRPr>
          </a:p>
        </p:txBody>
      </p:sp>
      <p:sp>
        <p:nvSpPr>
          <p:cNvPr id="13317" name="Text Box 8"/>
          <p:cNvSpPr txBox="1">
            <a:spLocks noChangeArrowheads="1"/>
          </p:cNvSpPr>
          <p:nvPr/>
        </p:nvSpPr>
        <p:spPr bwMode="auto">
          <a:xfrm>
            <a:off x="4194175" y="2305050"/>
            <a:ext cx="3060700" cy="1006475"/>
          </a:xfrm>
          <a:prstGeom prst="rect">
            <a:avLst/>
          </a:prstGeom>
          <a:solidFill>
            <a:schemeClr val="tx1"/>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solidFill>
                  <a:srgbClr val="FFFF66"/>
                </a:solidFill>
              </a:rPr>
              <a:t>1 2 3 4 5 6   …   1 2 3 4 5 6</a:t>
            </a:r>
          </a:p>
          <a:p>
            <a:pPr eaLnBrk="1" hangingPunct="1"/>
            <a:r>
              <a:rPr lang="it-IT">
                <a:solidFill>
                  <a:srgbClr val="3366FF"/>
                </a:solidFill>
              </a:rPr>
              <a:t>1 1 1 1 1 1   …   6 6 6 6 6 6</a:t>
            </a:r>
          </a:p>
          <a:p>
            <a:pPr eaLnBrk="1" hangingPunct="1"/>
            <a:r>
              <a:rPr lang="it-IT">
                <a:solidFill>
                  <a:srgbClr val="66FF33"/>
                </a:solidFill>
              </a:rPr>
              <a:t>2 3 4 5 6 7   …  7 8 9 ABC</a:t>
            </a:r>
            <a:endParaRPr lang="en-US">
              <a:solidFill>
                <a:srgbClr val="66FF33"/>
              </a:solidFill>
            </a:endParaRPr>
          </a:p>
        </p:txBody>
      </p:sp>
      <p:sp>
        <p:nvSpPr>
          <p:cNvPr id="13318" name="Rectangle 10"/>
          <p:cNvSpPr>
            <a:spLocks noChangeArrowheads="1"/>
          </p:cNvSpPr>
          <p:nvPr/>
        </p:nvSpPr>
        <p:spPr bwMode="auto">
          <a:xfrm>
            <a:off x="306388" y="684213"/>
            <a:ext cx="10080625" cy="10445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Go back to our dice. Consider the dice sum is the physical event we are looking for. The sensors (our eyes in that case) give me much more information than what I need. A good DAQ system uses only the information that really matter!</a:t>
            </a:r>
          </a:p>
        </p:txBody>
      </p:sp>
      <p:pic>
        <p:nvPicPr>
          <p:cNvPr id="13319" name="Picture 11" descr="j02812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5638" y="2484438"/>
            <a:ext cx="129698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20" name="Object 12"/>
          <p:cNvGraphicFramePr>
            <a:graphicFrameLocks noChangeAspect="1"/>
          </p:cNvGraphicFramePr>
          <p:nvPr/>
        </p:nvGraphicFramePr>
        <p:xfrm>
          <a:off x="6048375" y="3959225"/>
          <a:ext cx="1457325" cy="352425"/>
        </p:xfrm>
        <a:graphic>
          <a:graphicData uri="http://schemas.openxmlformats.org/presentationml/2006/ole">
            <mc:AlternateContent xmlns:mc="http://schemas.openxmlformats.org/markup-compatibility/2006">
              <mc:Choice xmlns:v="urn:schemas-microsoft-com:vml" Requires="v">
                <p:oleObj spid="_x0000_s13511" name="Equation" r:id="rId7" imgW="787400" imgH="190500" progId="Equation.3">
                  <p:embed/>
                </p:oleObj>
              </mc:Choice>
              <mc:Fallback>
                <p:oleObj name="Equation" r:id="rId7" imgW="787400" imgH="19050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75" y="3959225"/>
                        <a:ext cx="145732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Line 13"/>
          <p:cNvSpPr>
            <a:spLocks noChangeShapeType="1"/>
          </p:cNvSpPr>
          <p:nvPr/>
        </p:nvSpPr>
        <p:spPr bwMode="auto">
          <a:xfrm flipH="1">
            <a:off x="1241425" y="2808288"/>
            <a:ext cx="503238" cy="1587"/>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sp>
        <p:nvSpPr>
          <p:cNvPr id="13322" name="Line 15"/>
          <p:cNvSpPr>
            <a:spLocks noChangeShapeType="1"/>
          </p:cNvSpPr>
          <p:nvPr/>
        </p:nvSpPr>
        <p:spPr bwMode="auto">
          <a:xfrm flipH="1">
            <a:off x="3402013" y="2773363"/>
            <a:ext cx="503237" cy="1587"/>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sp>
        <p:nvSpPr>
          <p:cNvPr id="13323" name="Line 18"/>
          <p:cNvSpPr>
            <a:spLocks noChangeShapeType="1"/>
          </p:cNvSpPr>
          <p:nvPr/>
        </p:nvSpPr>
        <p:spPr bwMode="auto">
          <a:xfrm flipH="1">
            <a:off x="7470775" y="2771775"/>
            <a:ext cx="503238" cy="1588"/>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pic>
        <p:nvPicPr>
          <p:cNvPr id="13324" name="Picture 19"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1525" y="2374900"/>
            <a:ext cx="439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0"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4763" y="2374900"/>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1"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99463" y="2816225"/>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2"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94763" y="2816225"/>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3"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71013" y="2374900"/>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24"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71013" y="2816225"/>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Line 25"/>
          <p:cNvSpPr>
            <a:spLocks noChangeShapeType="1"/>
          </p:cNvSpPr>
          <p:nvPr/>
        </p:nvSpPr>
        <p:spPr bwMode="auto">
          <a:xfrm flipH="1">
            <a:off x="7434263" y="5256213"/>
            <a:ext cx="503237" cy="1587"/>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pic>
        <p:nvPicPr>
          <p:cNvPr id="13331" name="Picture 26"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7400" y="4814888"/>
            <a:ext cx="439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7"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10638" y="4814888"/>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8"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15338" y="5256213"/>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9" descr="sy00263_"/>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10638" y="5256213"/>
            <a:ext cx="4397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30" descr="Neur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59363" y="3024188"/>
            <a:ext cx="1046162"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Oval 31"/>
          <p:cNvSpPr>
            <a:spLocks noChangeArrowheads="1"/>
          </p:cNvSpPr>
          <p:nvPr/>
        </p:nvSpPr>
        <p:spPr bwMode="auto">
          <a:xfrm>
            <a:off x="6894513" y="3887788"/>
            <a:ext cx="684212" cy="4683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3337" name="Group 32"/>
          <p:cNvGrpSpPr>
            <a:grpSpLocks/>
          </p:cNvGrpSpPr>
          <p:nvPr/>
        </p:nvGrpSpPr>
        <p:grpSpPr bwMode="auto">
          <a:xfrm rot="5400000" flipH="1" flipV="1">
            <a:off x="7946231" y="3699669"/>
            <a:ext cx="523875" cy="1258888"/>
            <a:chOff x="3912" y="2631"/>
            <a:chExt cx="114" cy="227"/>
          </a:xfrm>
        </p:grpSpPr>
        <p:sp>
          <p:nvSpPr>
            <p:cNvPr id="13346" name="Line 33"/>
            <p:cNvSpPr>
              <a:spLocks noChangeShapeType="1"/>
            </p:cNvSpPr>
            <p:nvPr/>
          </p:nvSpPr>
          <p:spPr bwMode="auto">
            <a:xfrm flipV="1">
              <a:off x="3912" y="2857"/>
              <a:ext cx="114" cy="1"/>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sp>
          <p:nvSpPr>
            <p:cNvPr id="13347" name="Line 34"/>
            <p:cNvSpPr>
              <a:spLocks noChangeShapeType="1"/>
            </p:cNvSpPr>
            <p:nvPr/>
          </p:nvSpPr>
          <p:spPr bwMode="auto">
            <a:xfrm>
              <a:off x="4026" y="2631"/>
              <a:ext cx="0" cy="22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3338" name="Rectangle 35"/>
          <p:cNvSpPr>
            <a:spLocks noChangeArrowheads="1"/>
          </p:cNvSpPr>
          <p:nvPr/>
        </p:nvSpPr>
        <p:spPr bwMode="auto">
          <a:xfrm>
            <a:off x="306388" y="6048375"/>
            <a:ext cx="10080625" cy="10445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This very trivial example shows how what could seem just euristic (use the smaller possible # of bits) is in fact supported by robust math theory. And math theory comes handy when you have to deal with systems more complicated than two dice!</a:t>
            </a:r>
          </a:p>
        </p:txBody>
      </p:sp>
      <p:sp>
        <p:nvSpPr>
          <p:cNvPr id="13339" name="AutoShape 36"/>
          <p:cNvSpPr>
            <a:spLocks noChangeArrowheads="1"/>
          </p:cNvSpPr>
          <p:nvPr/>
        </p:nvSpPr>
        <p:spPr bwMode="auto">
          <a:xfrm>
            <a:off x="233363" y="3779838"/>
            <a:ext cx="3636962" cy="2052637"/>
          </a:xfrm>
          <a:prstGeom prst="wedgeRoundRectCallout">
            <a:avLst>
              <a:gd name="adj1" fmla="val 91685"/>
              <a:gd name="adj2" fmla="val -36773"/>
              <a:gd name="adj3" fmla="val 16667"/>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defTabSz="1042988"/>
            <a:r>
              <a:rPr lang="en-US"/>
              <a:t>Pay attention! The neuron is NOT a brain. DAQ can handle information only operating on a priori parameter, so DOES NOT perform any real data analysis!</a:t>
            </a:r>
          </a:p>
        </p:txBody>
      </p:sp>
      <p:sp>
        <p:nvSpPr>
          <p:cNvPr id="13340" name="Line 37"/>
          <p:cNvSpPr>
            <a:spLocks noChangeShapeType="1"/>
          </p:cNvSpPr>
          <p:nvPr/>
        </p:nvSpPr>
        <p:spPr bwMode="auto">
          <a:xfrm>
            <a:off x="6067425" y="4321175"/>
            <a:ext cx="75723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41" name="Text Box 38"/>
          <p:cNvSpPr txBox="1">
            <a:spLocks noChangeArrowheads="1"/>
          </p:cNvSpPr>
          <p:nvPr/>
        </p:nvSpPr>
        <p:spPr bwMode="auto">
          <a:xfrm>
            <a:off x="4460875" y="1908175"/>
            <a:ext cx="2578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Signal out of the sensor</a:t>
            </a:r>
          </a:p>
        </p:txBody>
      </p:sp>
      <p:sp>
        <p:nvSpPr>
          <p:cNvPr id="13342" name="Text Box 39"/>
          <p:cNvSpPr txBox="1">
            <a:spLocks noChangeArrowheads="1"/>
          </p:cNvSpPr>
          <p:nvPr/>
        </p:nvSpPr>
        <p:spPr bwMode="auto">
          <a:xfrm>
            <a:off x="4703763" y="5580063"/>
            <a:ext cx="2119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Useful information</a:t>
            </a:r>
          </a:p>
        </p:txBody>
      </p:sp>
      <p:sp>
        <p:nvSpPr>
          <p:cNvPr id="13343" name="Line 40"/>
          <p:cNvSpPr>
            <a:spLocks noChangeShapeType="1"/>
          </p:cNvSpPr>
          <p:nvPr/>
        </p:nvSpPr>
        <p:spPr bwMode="auto">
          <a:xfrm flipV="1">
            <a:off x="3843338" y="6697663"/>
            <a:ext cx="19081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44" name="Rectangle 42"/>
          <p:cNvSpPr>
            <a:spLocks noChangeArrowheads="1"/>
          </p:cNvSpPr>
          <p:nvPr/>
        </p:nvSpPr>
        <p:spPr bwMode="auto">
          <a:xfrm>
            <a:off x="8226425" y="4679950"/>
            <a:ext cx="1260475" cy="108108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5" name="Text Box 43"/>
          <p:cNvSpPr txBox="1">
            <a:spLocks noChangeArrowheads="1"/>
          </p:cNvSpPr>
          <p:nvPr/>
        </p:nvSpPr>
        <p:spPr bwMode="auto">
          <a:xfrm>
            <a:off x="8012113" y="3203575"/>
            <a:ext cx="219551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sz="1600"/>
              <a:t>I need 6 bits to represent 36 possible results</a:t>
            </a:r>
            <a:r>
              <a:rPr lang="en-US"/>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61925" y="71438"/>
            <a:ext cx="37449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ADC errors - 1</a:t>
            </a:r>
          </a:p>
        </p:txBody>
      </p:sp>
      <p:pic>
        <p:nvPicPr>
          <p:cNvPr id="174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223963"/>
            <a:ext cx="475297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8138" y="1189038"/>
            <a:ext cx="47164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9"/>
          <p:cNvSpPr>
            <a:spLocks noChangeShapeType="1"/>
          </p:cNvSpPr>
          <p:nvPr/>
        </p:nvSpPr>
        <p:spPr bwMode="auto">
          <a:xfrm flipV="1">
            <a:off x="1169988" y="1547813"/>
            <a:ext cx="2771775" cy="2773362"/>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14" name="Line 10"/>
          <p:cNvSpPr>
            <a:spLocks noChangeShapeType="1"/>
          </p:cNvSpPr>
          <p:nvPr/>
        </p:nvSpPr>
        <p:spPr bwMode="auto">
          <a:xfrm flipV="1">
            <a:off x="6570663" y="1512888"/>
            <a:ext cx="2735262" cy="27717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17415" name="Object 12"/>
          <p:cNvGraphicFramePr>
            <a:graphicFrameLocks noChangeAspect="1"/>
          </p:cNvGraphicFramePr>
          <p:nvPr/>
        </p:nvGraphicFramePr>
        <p:xfrm>
          <a:off x="1601788" y="5616575"/>
          <a:ext cx="2259012" cy="1039813"/>
        </p:xfrm>
        <a:graphic>
          <a:graphicData uri="http://schemas.openxmlformats.org/presentationml/2006/ole">
            <mc:AlternateContent xmlns:mc="http://schemas.openxmlformats.org/markup-compatibility/2006">
              <mc:Choice xmlns:v="urn:schemas-microsoft-com:vml" Requires="v">
                <p:oleObj spid="_x0000_s17741" name="Equation" r:id="rId6" imgW="1129810" imgH="520474" progId="Equation.3">
                  <p:embed/>
                </p:oleObj>
              </mc:Choice>
              <mc:Fallback>
                <p:oleObj name="Equation" r:id="rId6" imgW="1129810" imgH="520474"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788" y="5616575"/>
                        <a:ext cx="2259012"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6" name="Object 13"/>
          <p:cNvGraphicFramePr>
            <a:graphicFrameLocks noChangeAspect="1"/>
          </p:cNvGraphicFramePr>
          <p:nvPr/>
        </p:nvGraphicFramePr>
        <p:xfrm>
          <a:off x="6223000" y="5616575"/>
          <a:ext cx="3300413" cy="1039813"/>
        </p:xfrm>
        <a:graphic>
          <a:graphicData uri="http://schemas.openxmlformats.org/presentationml/2006/ole">
            <mc:AlternateContent xmlns:mc="http://schemas.openxmlformats.org/markup-compatibility/2006">
              <mc:Choice xmlns:v="urn:schemas-microsoft-com:vml" Requires="v">
                <p:oleObj spid="_x0000_s17742" name="Equation" r:id="rId8" imgW="1651000" imgH="520700" progId="Equation.3">
                  <p:embed/>
                </p:oleObj>
              </mc:Choice>
              <mc:Fallback>
                <p:oleObj name="Equation" r:id="rId8" imgW="1651000" imgH="52070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000" y="5616575"/>
                        <a:ext cx="3300413" cy="1039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7" name="Oval 14"/>
          <p:cNvSpPr>
            <a:spLocks noChangeArrowheads="1"/>
          </p:cNvSpPr>
          <p:nvPr/>
        </p:nvSpPr>
        <p:spPr bwMode="auto">
          <a:xfrm>
            <a:off x="8839200" y="5737225"/>
            <a:ext cx="755650" cy="9080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1042988"/>
            <a:endParaRPr lang="en-US"/>
          </a:p>
        </p:txBody>
      </p:sp>
      <p:sp>
        <p:nvSpPr>
          <p:cNvPr id="17418" name="Text Box 15"/>
          <p:cNvSpPr txBox="1">
            <a:spLocks noChangeArrowheads="1"/>
          </p:cNvSpPr>
          <p:nvPr/>
        </p:nvSpPr>
        <p:spPr bwMode="auto">
          <a:xfrm>
            <a:off x="306388" y="6659563"/>
            <a:ext cx="10080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By loosing 1/2</a:t>
            </a:r>
            <a:r>
              <a:rPr lang="en-US" baseline="30000"/>
              <a:t>n</a:t>
            </a:r>
            <a:r>
              <a:rPr lang="en-US"/>
              <a:t> in dynamic range I can improves by a factor 2 the quantization error RMS</a:t>
            </a:r>
          </a:p>
        </p:txBody>
      </p:sp>
      <p:sp>
        <p:nvSpPr>
          <p:cNvPr id="17419" name="Rectangle 3"/>
          <p:cNvSpPr>
            <a:spLocks noChangeArrowheads="1"/>
          </p:cNvSpPr>
          <p:nvPr/>
        </p:nvSpPr>
        <p:spPr bwMode="auto">
          <a:xfrm>
            <a:off x="306388" y="755650"/>
            <a:ext cx="10080625" cy="5048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Quantization error: error due to the flooring made by the ADC</a:t>
            </a:r>
          </a:p>
        </p:txBody>
      </p:sp>
      <p:sp>
        <p:nvSpPr>
          <p:cNvPr id="17420" name="Oval 16"/>
          <p:cNvSpPr>
            <a:spLocks noChangeArrowheads="1"/>
          </p:cNvSpPr>
          <p:nvPr/>
        </p:nvSpPr>
        <p:spPr bwMode="auto">
          <a:xfrm>
            <a:off x="3259138" y="5716588"/>
            <a:ext cx="755650" cy="9080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1042988"/>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457325"/>
            <a:ext cx="619283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2"/>
          <p:cNvSpPr txBox="1">
            <a:spLocks noChangeArrowheads="1"/>
          </p:cNvSpPr>
          <p:nvPr/>
        </p:nvSpPr>
        <p:spPr bwMode="auto">
          <a:xfrm>
            <a:off x="161925" y="71438"/>
            <a:ext cx="37449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ADC errors - 2</a:t>
            </a:r>
          </a:p>
        </p:txBody>
      </p:sp>
      <p:sp>
        <p:nvSpPr>
          <p:cNvPr id="18436" name="Line 5"/>
          <p:cNvSpPr>
            <a:spLocks noChangeShapeType="1"/>
          </p:cNvSpPr>
          <p:nvPr/>
        </p:nvSpPr>
        <p:spPr bwMode="auto">
          <a:xfrm flipH="1">
            <a:off x="1277938" y="2520950"/>
            <a:ext cx="36512" cy="255587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37" name="Line 6"/>
          <p:cNvSpPr>
            <a:spLocks noChangeShapeType="1"/>
          </p:cNvSpPr>
          <p:nvPr/>
        </p:nvSpPr>
        <p:spPr bwMode="auto">
          <a:xfrm flipV="1">
            <a:off x="882650" y="3024188"/>
            <a:ext cx="0" cy="201612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graphicFrame>
        <p:nvGraphicFramePr>
          <p:cNvPr id="18438" name="Object 7"/>
          <p:cNvGraphicFramePr>
            <a:graphicFrameLocks noChangeAspect="1"/>
          </p:cNvGraphicFramePr>
          <p:nvPr/>
        </p:nvGraphicFramePr>
        <p:xfrm>
          <a:off x="306388" y="5221288"/>
          <a:ext cx="3706812" cy="762000"/>
        </p:xfrm>
        <a:graphic>
          <a:graphicData uri="http://schemas.openxmlformats.org/presentationml/2006/ole">
            <mc:AlternateContent xmlns:mc="http://schemas.openxmlformats.org/markup-compatibility/2006">
              <mc:Choice xmlns:v="urn:schemas-microsoft-com:vml" Requires="v">
                <p:oleObj spid="_x0000_s19315" name="Equation" r:id="rId5" imgW="1854200" imgH="381000" progId="Equation.3">
                  <p:embed/>
                </p:oleObj>
              </mc:Choice>
              <mc:Fallback>
                <p:oleObj name="Equation" r:id="rId5" imgW="1854200" imgH="3810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388" y="5221288"/>
                        <a:ext cx="370681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9" name="Object 8"/>
          <p:cNvGraphicFramePr>
            <a:graphicFrameLocks noChangeAspect="1"/>
          </p:cNvGraphicFramePr>
          <p:nvPr/>
        </p:nvGraphicFramePr>
        <p:xfrm>
          <a:off x="6175375" y="1763713"/>
          <a:ext cx="1828800" cy="811212"/>
        </p:xfrm>
        <a:graphic>
          <a:graphicData uri="http://schemas.openxmlformats.org/presentationml/2006/ole">
            <mc:AlternateContent xmlns:mc="http://schemas.openxmlformats.org/markup-compatibility/2006">
              <mc:Choice xmlns:v="urn:schemas-microsoft-com:vml" Requires="v">
                <p:oleObj spid="_x0000_s19316" name="Equation" r:id="rId7" imgW="914003" imgH="406224" progId="Equation.3">
                  <p:embed/>
                </p:oleObj>
              </mc:Choice>
              <mc:Fallback>
                <p:oleObj name="Equation" r:id="rId7" imgW="914003" imgH="406224"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5375" y="1763713"/>
                        <a:ext cx="1828800" cy="811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0" name="Rectangle 11"/>
          <p:cNvSpPr>
            <a:spLocks noChangeArrowheads="1"/>
          </p:cNvSpPr>
          <p:nvPr/>
        </p:nvSpPr>
        <p:spPr bwMode="auto">
          <a:xfrm>
            <a:off x="306388" y="755650"/>
            <a:ext cx="10080625" cy="50482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Error due to the clock jitter must be kept under control to not spoil resolution</a:t>
            </a:r>
          </a:p>
        </p:txBody>
      </p:sp>
      <p:graphicFrame>
        <p:nvGraphicFramePr>
          <p:cNvPr id="18441" name="Object 13"/>
          <p:cNvGraphicFramePr>
            <a:graphicFrameLocks noChangeAspect="1"/>
          </p:cNvGraphicFramePr>
          <p:nvPr/>
        </p:nvGraphicFramePr>
        <p:xfrm>
          <a:off x="8191500" y="1944688"/>
          <a:ext cx="2016125" cy="388937"/>
        </p:xfrm>
        <a:graphic>
          <a:graphicData uri="http://schemas.openxmlformats.org/presentationml/2006/ole">
            <mc:AlternateContent xmlns:mc="http://schemas.openxmlformats.org/markup-compatibility/2006">
              <mc:Choice xmlns:v="urn:schemas-microsoft-com:vml" Requires="v">
                <p:oleObj spid="_x0000_s19317" name="Equation" r:id="rId9" imgW="1054100" imgH="203200" progId="Equation.3">
                  <p:embed/>
                </p:oleObj>
              </mc:Choice>
              <mc:Fallback>
                <p:oleObj name="Equation" r:id="rId9" imgW="1054100" imgH="203200"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1500" y="1944688"/>
                        <a:ext cx="2016125" cy="38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2" name="Object 14"/>
          <p:cNvGraphicFramePr>
            <a:graphicFrameLocks noChangeAspect="1"/>
          </p:cNvGraphicFramePr>
          <p:nvPr/>
        </p:nvGraphicFramePr>
        <p:xfrm>
          <a:off x="6175375" y="2989263"/>
          <a:ext cx="4240213" cy="457200"/>
        </p:xfrm>
        <a:graphic>
          <a:graphicData uri="http://schemas.openxmlformats.org/presentationml/2006/ole">
            <mc:AlternateContent xmlns:mc="http://schemas.openxmlformats.org/markup-compatibility/2006">
              <mc:Choice xmlns:v="urn:schemas-microsoft-com:vml" Requires="v">
                <p:oleObj spid="_x0000_s19318" name="Equation" r:id="rId11" imgW="2120900" imgH="228600" progId="Equation.3">
                  <p:embed/>
                </p:oleObj>
              </mc:Choice>
              <mc:Fallback>
                <p:oleObj name="Equation" r:id="rId11" imgW="2120900" imgH="2286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5375" y="2989263"/>
                        <a:ext cx="42402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7437" name="Group 413"/>
          <p:cNvGraphicFramePr>
            <a:graphicFrameLocks noGrp="1"/>
          </p:cNvGraphicFramePr>
          <p:nvPr/>
        </p:nvGraphicFramePr>
        <p:xfrm>
          <a:off x="4230688" y="4140200"/>
          <a:ext cx="6156325" cy="3078284"/>
        </p:xfrm>
        <a:graphic>
          <a:graphicData uri="http://schemas.openxmlformats.org/drawingml/2006/table">
            <a:tbl>
              <a:tblPr/>
              <a:tblGrid>
                <a:gridCol w="825500"/>
                <a:gridCol w="949325"/>
                <a:gridCol w="1076325"/>
                <a:gridCol w="1011237"/>
                <a:gridCol w="1012825"/>
                <a:gridCol w="1281113"/>
              </a:tblGrid>
              <a:tr h="39619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bits</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smtClean="0">
                          <a:ln>
                            <a:noFill/>
                          </a:ln>
                          <a:solidFill>
                            <a:schemeClr val="tx1"/>
                          </a:solidFill>
                          <a:effectLst/>
                          <a:latin typeface="Times New Roman" pitchFamily="18" charset="0"/>
                          <a:cs typeface="Times New Roman" pitchFamily="18" charset="0"/>
                        </a:rPr>
                        <a:t>Δ</a:t>
                      </a:r>
                      <a:r>
                        <a:rPr kumimoji="0" lang="en-US" sz="2000" b="0" i="0" u="none" strike="noStrike" cap="none" normalizeH="0" baseline="0" smtClean="0">
                          <a:ln>
                            <a:noFill/>
                          </a:ln>
                          <a:solidFill>
                            <a:schemeClr val="tx1"/>
                          </a:solidFill>
                          <a:effectLst/>
                          <a:latin typeface="Times New Roman" pitchFamily="18" charset="0"/>
                        </a:rPr>
                        <a:t>T limit for various input frequency </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0982">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44 kHz</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192 kHz</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 MHz</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10 MHz</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100 MHz</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96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8</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28.2 ns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6.48 ns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1.24 ns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124 ps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12.4 ps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96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12</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1.76 ns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405 </a:t>
                      </a:r>
                      <a:r>
                        <a:rPr kumimoji="0" lang="en-US" sz="2000" b="0" i="0" u="none" strike="noStrike" cap="none" normalizeH="0" baseline="0" dirty="0" err="1" smtClean="0">
                          <a:ln>
                            <a:noFill/>
                          </a:ln>
                          <a:solidFill>
                            <a:schemeClr val="tx1"/>
                          </a:solidFill>
                          <a:effectLst/>
                          <a:latin typeface="Times New Roman" pitchFamily="18" charset="0"/>
                        </a:rPr>
                        <a:t>ps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77.7 </a:t>
                      </a:r>
                      <a:r>
                        <a:rPr kumimoji="0" lang="en-US" sz="2000" b="0" i="0" u="none" strike="noStrike" cap="none" normalizeH="0" baseline="0" dirty="0" err="1" smtClean="0">
                          <a:ln>
                            <a:noFill/>
                          </a:ln>
                          <a:solidFill>
                            <a:schemeClr val="tx1"/>
                          </a:solidFill>
                          <a:effectLst/>
                          <a:latin typeface="Times New Roman" pitchFamily="18" charset="0"/>
                        </a:rPr>
                        <a:t>ps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7.77 </a:t>
                      </a:r>
                      <a:r>
                        <a:rPr kumimoji="0" lang="en-US" sz="2000" b="0" i="0" u="none" strike="noStrike" cap="none" normalizeH="0" baseline="0" dirty="0" err="1" smtClean="0">
                          <a:ln>
                            <a:noFill/>
                          </a:ln>
                          <a:solidFill>
                            <a:schemeClr val="tx1"/>
                          </a:solidFill>
                          <a:effectLst/>
                          <a:latin typeface="Times New Roman" pitchFamily="18" charset="0"/>
                        </a:rPr>
                        <a:t>ps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777 fs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96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14</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441 ps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101 </a:t>
                      </a:r>
                      <a:r>
                        <a:rPr kumimoji="0" lang="en-US" sz="2000" b="0" i="0" u="none" strike="noStrike" cap="none" normalizeH="0" baseline="0" dirty="0" err="1" smtClean="0">
                          <a:ln>
                            <a:noFill/>
                          </a:ln>
                          <a:solidFill>
                            <a:schemeClr val="tx1"/>
                          </a:solidFill>
                          <a:effectLst/>
                          <a:latin typeface="Times New Roman" pitchFamily="18" charset="0"/>
                        </a:rPr>
                        <a:t>ps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19.4 </a:t>
                      </a:r>
                      <a:r>
                        <a:rPr kumimoji="0" lang="en-US" sz="2000" b="0" i="0" u="none" strike="noStrike" cap="none" normalizeH="0" baseline="0" dirty="0" err="1" smtClean="0">
                          <a:ln>
                            <a:noFill/>
                          </a:ln>
                          <a:solidFill>
                            <a:schemeClr val="tx1"/>
                          </a:solidFill>
                          <a:effectLst/>
                          <a:latin typeface="Times New Roman" pitchFamily="18" charset="0"/>
                        </a:rPr>
                        <a:t>ps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1.94 </a:t>
                      </a:r>
                      <a:r>
                        <a:rPr kumimoji="0" lang="en-US" sz="2000" b="0" i="0" u="none" strike="noStrike" cap="none" normalizeH="0" baseline="0" dirty="0" err="1" smtClean="0">
                          <a:ln>
                            <a:noFill/>
                          </a:ln>
                          <a:solidFill>
                            <a:schemeClr val="tx1"/>
                          </a:solidFill>
                          <a:effectLst/>
                          <a:latin typeface="Times New Roman" pitchFamily="18" charset="0"/>
                        </a:rPr>
                        <a:t>ps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194 </a:t>
                      </a:r>
                      <a:r>
                        <a:rPr kumimoji="0" lang="en-US" sz="2000" b="0" i="0" u="none" strike="noStrike" cap="none" normalizeH="0" baseline="0" dirty="0" err="1" smtClean="0">
                          <a:ln>
                            <a:noFill/>
                          </a:ln>
                          <a:solidFill>
                            <a:schemeClr val="tx1"/>
                          </a:solidFill>
                          <a:effectLst/>
                          <a:latin typeface="Times New Roman" pitchFamily="18" charset="0"/>
                        </a:rPr>
                        <a:t>fs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96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16</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110 ps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25.3 ps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4.86 ps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486 </a:t>
                      </a:r>
                      <a:r>
                        <a:rPr kumimoji="0" lang="en-US" sz="2000" b="0" i="0" u="none" strike="noStrike" cap="none" normalizeH="0" baseline="0" dirty="0" err="1" smtClean="0">
                          <a:ln>
                            <a:noFill/>
                          </a:ln>
                          <a:solidFill>
                            <a:schemeClr val="tx1"/>
                          </a:solidFill>
                          <a:effectLst/>
                          <a:latin typeface="Times New Roman" pitchFamily="18" charset="0"/>
                        </a:rPr>
                        <a:t>fs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48.6 </a:t>
                      </a:r>
                      <a:r>
                        <a:rPr kumimoji="0" lang="en-US" sz="2000" b="0" i="0" u="none" strike="noStrike" cap="none" normalizeH="0" baseline="0" dirty="0" err="1" smtClean="0">
                          <a:ln>
                            <a:noFill/>
                          </a:ln>
                          <a:solidFill>
                            <a:schemeClr val="tx1"/>
                          </a:solidFill>
                          <a:effectLst/>
                          <a:latin typeface="Times New Roman" pitchFamily="18" charset="0"/>
                        </a:rPr>
                        <a:t>fs</a:t>
                      </a:r>
                      <a:endParaRPr kumimoji="0" lang="en-US" sz="2000" b="0" i="0" u="none" strike="noStrike" cap="none" normalizeH="0" baseline="0" dirty="0" smtClean="0">
                        <a:ln>
                          <a:noFill/>
                        </a:ln>
                        <a:solidFill>
                          <a:schemeClr val="tx1"/>
                        </a:solidFill>
                        <a:effectLst/>
                        <a:latin typeface="Times New Roman" pitchFamily="18" charset="0"/>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396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24</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430 fs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98.8 fs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19.0 fs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1.9 fs</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190 as</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graphicFrame>
        <p:nvGraphicFramePr>
          <p:cNvPr id="18496" name="Object 395"/>
          <p:cNvGraphicFramePr>
            <a:graphicFrameLocks noChangeAspect="1"/>
          </p:cNvGraphicFramePr>
          <p:nvPr/>
        </p:nvGraphicFramePr>
        <p:xfrm>
          <a:off x="1563688" y="6048375"/>
          <a:ext cx="1320800" cy="811213"/>
        </p:xfrm>
        <a:graphic>
          <a:graphicData uri="http://schemas.openxmlformats.org/presentationml/2006/ole">
            <mc:AlternateContent xmlns:mc="http://schemas.openxmlformats.org/markup-compatibility/2006">
              <mc:Choice xmlns:v="urn:schemas-microsoft-com:vml" Requires="v">
                <p:oleObj spid="_x0000_s19319" name="Equation" r:id="rId13" imgW="660113" imgH="406224" progId="Equation.3">
                  <p:embed/>
                </p:oleObj>
              </mc:Choice>
              <mc:Fallback>
                <p:oleObj name="Equation" r:id="rId13" imgW="660113" imgH="406224" progId="Equation.3">
                  <p:embed/>
                  <p:pic>
                    <p:nvPicPr>
                      <p:cNvPr id="0" name="Object 3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3688" y="6048375"/>
                        <a:ext cx="1320800"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97" name="Line 396"/>
          <p:cNvSpPr>
            <a:spLocks noChangeShapeType="1"/>
          </p:cNvSpPr>
          <p:nvPr/>
        </p:nvSpPr>
        <p:spPr bwMode="auto">
          <a:xfrm>
            <a:off x="1709738" y="3060700"/>
            <a:ext cx="0" cy="2016125"/>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8" name="Rectangle 399"/>
          <p:cNvSpPr>
            <a:spLocks noChangeArrowheads="1"/>
          </p:cNvSpPr>
          <p:nvPr/>
        </p:nvSpPr>
        <p:spPr bwMode="auto">
          <a:xfrm>
            <a:off x="2538413" y="1439863"/>
            <a:ext cx="2808287" cy="2052637"/>
          </a:xfrm>
          <a:prstGeom prst="rect">
            <a:avLst/>
          </a:prstGeom>
          <a:solidFill>
            <a:schemeClr val="bg1"/>
          </a:solidFill>
          <a:ln w="28575">
            <a:solidFill>
              <a:schemeClr val="accent2"/>
            </a:solidFill>
            <a:miter lim="800000"/>
            <a:headEnd/>
            <a:tailEnd/>
          </a:ln>
        </p:spPr>
        <p:txBody>
          <a:bodyPr wrap="none" anchor="ctr"/>
          <a:lstStyle/>
          <a:p>
            <a:endParaRPr lang="en-US"/>
          </a:p>
        </p:txBody>
      </p:sp>
      <p:sp>
        <p:nvSpPr>
          <p:cNvPr id="18499" name="Line 400"/>
          <p:cNvSpPr>
            <a:spLocks noChangeShapeType="1"/>
          </p:cNvSpPr>
          <p:nvPr/>
        </p:nvSpPr>
        <p:spPr bwMode="auto">
          <a:xfrm>
            <a:off x="3295650" y="2052638"/>
            <a:ext cx="0" cy="118745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0" name="Line 401"/>
          <p:cNvSpPr>
            <a:spLocks noChangeShapeType="1"/>
          </p:cNvSpPr>
          <p:nvPr/>
        </p:nvSpPr>
        <p:spPr bwMode="auto">
          <a:xfrm>
            <a:off x="3835400" y="1728788"/>
            <a:ext cx="0" cy="151130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1" name="Line 402"/>
          <p:cNvSpPr>
            <a:spLocks noChangeShapeType="1"/>
          </p:cNvSpPr>
          <p:nvPr/>
        </p:nvSpPr>
        <p:spPr bwMode="auto">
          <a:xfrm>
            <a:off x="4411663" y="2016125"/>
            <a:ext cx="0" cy="1223963"/>
          </a:xfrm>
          <a:prstGeom prst="line">
            <a:avLst/>
          </a:prstGeom>
          <a:noFill/>
          <a:ln w="28575">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502" name="Line 403"/>
          <p:cNvSpPr>
            <a:spLocks noChangeShapeType="1"/>
          </p:cNvSpPr>
          <p:nvPr/>
        </p:nvSpPr>
        <p:spPr bwMode="auto">
          <a:xfrm>
            <a:off x="4735513" y="2520950"/>
            <a:ext cx="0" cy="719138"/>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3" name="Line 405"/>
          <p:cNvSpPr>
            <a:spLocks noChangeShapeType="1"/>
          </p:cNvSpPr>
          <p:nvPr/>
        </p:nvSpPr>
        <p:spPr bwMode="auto">
          <a:xfrm flipH="1">
            <a:off x="4735513" y="2051050"/>
            <a:ext cx="0" cy="433388"/>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04" name="Text Box 406"/>
          <p:cNvSpPr txBox="1">
            <a:spLocks noChangeArrowheads="1"/>
          </p:cNvSpPr>
          <p:nvPr/>
        </p:nvSpPr>
        <p:spPr bwMode="auto">
          <a:xfrm>
            <a:off x="4713288" y="2052638"/>
            <a:ext cx="633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l-GR">
                <a:cs typeface="Times New Roman" pitchFamily="18" charset="0"/>
              </a:rPr>
              <a:t>Δ</a:t>
            </a:r>
            <a:r>
              <a:rPr lang="it-IT"/>
              <a:t>V</a:t>
            </a:r>
            <a:r>
              <a:rPr lang="it-IT" baseline="-25000"/>
              <a:t>T</a:t>
            </a:r>
            <a:endParaRPr lang="en-US" baseline="-25000"/>
          </a:p>
        </p:txBody>
      </p:sp>
      <p:sp>
        <p:nvSpPr>
          <p:cNvPr id="18505" name="Freeform 398"/>
          <p:cNvSpPr>
            <a:spLocks/>
          </p:cNvSpPr>
          <p:nvPr/>
        </p:nvSpPr>
        <p:spPr bwMode="auto">
          <a:xfrm>
            <a:off x="2754313" y="1728788"/>
            <a:ext cx="2273300" cy="1465262"/>
          </a:xfrm>
          <a:custGeom>
            <a:avLst/>
            <a:gdLst>
              <a:gd name="T0" fmla="*/ 0 w 1432"/>
              <a:gd name="T1" fmla="*/ 2147483647 h 923"/>
              <a:gd name="T2" fmla="*/ 2147483647 w 1432"/>
              <a:gd name="T3" fmla="*/ 2147483647 h 923"/>
              <a:gd name="T4" fmla="*/ 2147483647 w 1432"/>
              <a:gd name="T5" fmla="*/ 2147483647 h 923"/>
              <a:gd name="T6" fmla="*/ 0 60000 65536"/>
              <a:gd name="T7" fmla="*/ 0 60000 65536"/>
              <a:gd name="T8" fmla="*/ 0 60000 65536"/>
              <a:gd name="T9" fmla="*/ 0 w 1432"/>
              <a:gd name="T10" fmla="*/ 0 h 923"/>
              <a:gd name="T11" fmla="*/ 1432 w 1432"/>
              <a:gd name="T12" fmla="*/ 923 h 923"/>
            </a:gdLst>
            <a:ahLst/>
            <a:cxnLst>
              <a:cxn ang="T6">
                <a:pos x="T0" y="T1"/>
              </a:cxn>
              <a:cxn ang="T7">
                <a:pos x="T2" y="T3"/>
              </a:cxn>
              <a:cxn ang="T8">
                <a:pos x="T4" y="T5"/>
              </a:cxn>
            </a:cxnLst>
            <a:rect l="T9" t="T10" r="T11" b="T12"/>
            <a:pathLst>
              <a:path w="1432" h="923">
                <a:moveTo>
                  <a:pt x="0" y="907"/>
                </a:moveTo>
                <a:cubicBezTo>
                  <a:pt x="208" y="235"/>
                  <a:pt x="457" y="0"/>
                  <a:pt x="696" y="3"/>
                </a:cubicBezTo>
                <a:cubicBezTo>
                  <a:pt x="935" y="6"/>
                  <a:pt x="1176" y="219"/>
                  <a:pt x="1432" y="923"/>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506" name="Oval 408"/>
          <p:cNvSpPr>
            <a:spLocks noChangeArrowheads="1"/>
          </p:cNvSpPr>
          <p:nvPr/>
        </p:nvSpPr>
        <p:spPr bwMode="auto">
          <a:xfrm>
            <a:off x="1025525" y="2413000"/>
            <a:ext cx="541338" cy="395288"/>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7" name="Line 409"/>
          <p:cNvSpPr>
            <a:spLocks noChangeShapeType="1"/>
          </p:cNvSpPr>
          <p:nvPr/>
        </p:nvSpPr>
        <p:spPr bwMode="auto">
          <a:xfrm flipV="1">
            <a:off x="1314450" y="1439863"/>
            <a:ext cx="1223963" cy="973137"/>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8" name="Line 410"/>
          <p:cNvSpPr>
            <a:spLocks noChangeShapeType="1"/>
          </p:cNvSpPr>
          <p:nvPr/>
        </p:nvSpPr>
        <p:spPr bwMode="auto">
          <a:xfrm>
            <a:off x="1314450" y="2808288"/>
            <a:ext cx="1116013" cy="6477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9" name="Line 414"/>
          <p:cNvSpPr>
            <a:spLocks noChangeShapeType="1"/>
          </p:cNvSpPr>
          <p:nvPr/>
        </p:nvSpPr>
        <p:spPr bwMode="auto">
          <a:xfrm>
            <a:off x="3294063" y="2052638"/>
            <a:ext cx="53975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0" name="Line 415"/>
          <p:cNvSpPr>
            <a:spLocks noChangeShapeType="1"/>
          </p:cNvSpPr>
          <p:nvPr/>
        </p:nvSpPr>
        <p:spPr bwMode="auto">
          <a:xfrm>
            <a:off x="3833813" y="1728788"/>
            <a:ext cx="53975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1" name="Line 416"/>
          <p:cNvSpPr>
            <a:spLocks noChangeShapeType="1"/>
          </p:cNvSpPr>
          <p:nvPr/>
        </p:nvSpPr>
        <p:spPr bwMode="auto">
          <a:xfrm>
            <a:off x="4410075" y="2052638"/>
            <a:ext cx="539750"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18512" name="Line 417"/>
          <p:cNvSpPr>
            <a:spLocks noChangeShapeType="1"/>
          </p:cNvSpPr>
          <p:nvPr/>
        </p:nvSpPr>
        <p:spPr bwMode="auto">
          <a:xfrm>
            <a:off x="4735513" y="2520950"/>
            <a:ext cx="53975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13" name="Text Box 418"/>
          <p:cNvSpPr txBox="1">
            <a:spLocks noChangeArrowheads="1"/>
          </p:cNvSpPr>
          <p:nvPr/>
        </p:nvSpPr>
        <p:spPr bwMode="auto">
          <a:xfrm>
            <a:off x="4352925" y="2484438"/>
            <a:ext cx="417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l-GR">
                <a:cs typeface="Times New Roman" pitchFamily="18" charset="0"/>
              </a:rPr>
              <a:t>Δ</a:t>
            </a:r>
            <a:r>
              <a:rPr lang="it-IT"/>
              <a:t>t</a:t>
            </a:r>
            <a:endParaRPr lang="en-US" baseline="-25000"/>
          </a:p>
        </p:txBody>
      </p:sp>
      <p:sp>
        <p:nvSpPr>
          <p:cNvPr id="18514" name="Line 419"/>
          <p:cNvSpPr>
            <a:spLocks noChangeShapeType="1"/>
          </p:cNvSpPr>
          <p:nvPr/>
        </p:nvSpPr>
        <p:spPr bwMode="auto">
          <a:xfrm>
            <a:off x="4410075" y="2520950"/>
            <a:ext cx="323850" cy="0"/>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61925" y="71438"/>
            <a:ext cx="37449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Information - bits</a:t>
            </a:r>
          </a:p>
        </p:txBody>
      </p:sp>
      <p:pic>
        <p:nvPicPr>
          <p:cNvPr id="9219" name="Picture 3" descr="sy0025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3500" y="30829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sy0024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0" y="2592388"/>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p:cNvSpPr>
            <a:spLocks noChangeArrowheads="1"/>
          </p:cNvSpPr>
          <p:nvPr/>
        </p:nvSpPr>
        <p:spPr bwMode="auto">
          <a:xfrm>
            <a:off x="306388" y="3852863"/>
            <a:ext cx="5040312" cy="16922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DAQ system are mainly based on computers and electronics, and the only basic word computers know is the </a:t>
            </a:r>
            <a:r>
              <a:rPr lang="en-US" b="1" i="1">
                <a:cs typeface="Times New Roman" pitchFamily="18" charset="0"/>
              </a:rPr>
              <a:t>bit</a:t>
            </a:r>
            <a:r>
              <a:rPr lang="en-US">
                <a:cs typeface="Times New Roman" pitchFamily="18" charset="0"/>
              </a:rPr>
              <a:t>. So, it is handy to think about the information we want to gather from our sensors in terms of bits.</a:t>
            </a:r>
          </a:p>
        </p:txBody>
      </p:sp>
      <p:pic>
        <p:nvPicPr>
          <p:cNvPr id="9222" name="Picture 7" descr="j04150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313" y="2484438"/>
            <a:ext cx="122555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Line 9"/>
          <p:cNvSpPr>
            <a:spLocks noChangeShapeType="1"/>
          </p:cNvSpPr>
          <p:nvPr/>
        </p:nvSpPr>
        <p:spPr bwMode="auto">
          <a:xfrm flipH="1">
            <a:off x="1674813" y="3024188"/>
            <a:ext cx="755650" cy="1587"/>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pic>
        <p:nvPicPr>
          <p:cNvPr id="9224" name="Picture 19"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4788" y="2647950"/>
            <a:ext cx="8763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0"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425" y="2870200"/>
            <a:ext cx="439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Line 21"/>
          <p:cNvSpPr>
            <a:spLocks noChangeShapeType="1"/>
          </p:cNvSpPr>
          <p:nvPr/>
        </p:nvSpPr>
        <p:spPr bwMode="auto">
          <a:xfrm flipH="1">
            <a:off x="3114675" y="3060700"/>
            <a:ext cx="755650" cy="1588"/>
          </a:xfrm>
          <a:prstGeom prst="line">
            <a:avLst/>
          </a:prstGeom>
          <a:noFill/>
          <a:ln w="28575">
            <a:solidFill>
              <a:schemeClr val="accent2"/>
            </a:solidFill>
            <a:round/>
            <a:headEnd type="triangle" w="lg" len="med"/>
            <a:tailEnd/>
          </a:ln>
          <a:extLst>
            <a:ext uri="{909E8E84-426E-40DD-AFC4-6F175D3DCCD1}">
              <a14:hiddenFill xmlns:a14="http://schemas.microsoft.com/office/drawing/2010/main">
                <a:noFill/>
              </a14:hiddenFill>
            </a:ext>
          </a:extLst>
        </p:spPr>
        <p:txBody>
          <a:bodyPr/>
          <a:lstStyle/>
          <a:p>
            <a:endParaRPr lang="en-GB"/>
          </a:p>
        </p:txBody>
      </p:sp>
      <p:sp>
        <p:nvSpPr>
          <p:cNvPr id="9227" name="Text Box 22"/>
          <p:cNvSpPr txBox="1">
            <a:spLocks noChangeArrowheads="1"/>
          </p:cNvSpPr>
          <p:nvPr/>
        </p:nvSpPr>
        <p:spPr bwMode="auto">
          <a:xfrm>
            <a:off x="4092575" y="3384550"/>
            <a:ext cx="64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1 bit</a:t>
            </a:r>
            <a:endParaRPr lang="en-US"/>
          </a:p>
        </p:txBody>
      </p:sp>
      <p:sp>
        <p:nvSpPr>
          <p:cNvPr id="9228" name="Text Box 23"/>
          <p:cNvSpPr txBox="1">
            <a:spLocks noChangeArrowheads="1"/>
          </p:cNvSpPr>
          <p:nvPr/>
        </p:nvSpPr>
        <p:spPr bwMode="auto">
          <a:xfrm>
            <a:off x="7218363" y="2833688"/>
            <a:ext cx="291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 2</a:t>
            </a:r>
            <a:r>
              <a:rPr lang="en-US" baseline="30000"/>
              <a:t>1</a:t>
            </a:r>
            <a:r>
              <a:rPr lang="en-US"/>
              <a:t> = 2 possible messages</a:t>
            </a:r>
          </a:p>
        </p:txBody>
      </p:sp>
      <p:pic>
        <p:nvPicPr>
          <p:cNvPr id="9229" name="Picture 24"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425" y="3590925"/>
            <a:ext cx="439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25"/>
          <p:cNvSpPr txBox="1">
            <a:spLocks noChangeArrowheads="1"/>
          </p:cNvSpPr>
          <p:nvPr/>
        </p:nvSpPr>
        <p:spPr bwMode="auto">
          <a:xfrm>
            <a:off x="7218363" y="3581400"/>
            <a:ext cx="291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 2</a:t>
            </a:r>
            <a:r>
              <a:rPr lang="en-US" baseline="30000"/>
              <a:t>2</a:t>
            </a:r>
            <a:r>
              <a:rPr lang="en-US"/>
              <a:t> = 4 possible messages</a:t>
            </a:r>
          </a:p>
        </p:txBody>
      </p:sp>
      <p:pic>
        <p:nvPicPr>
          <p:cNvPr id="9231" name="Picture 26"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4150" y="3590925"/>
            <a:ext cx="4397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7"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425" y="450056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8"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4763" y="450056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9"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100" y="450056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30"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1025" y="450056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31"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425" y="42576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32"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4763" y="425767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33"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100" y="42576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34"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1025" y="42576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0" name="Text Box 35"/>
          <p:cNvSpPr txBox="1">
            <a:spLocks noChangeArrowheads="1"/>
          </p:cNvSpPr>
          <p:nvPr/>
        </p:nvSpPr>
        <p:spPr bwMode="auto">
          <a:xfrm>
            <a:off x="7254875" y="4248150"/>
            <a:ext cx="316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 2</a:t>
            </a:r>
            <a:r>
              <a:rPr lang="en-US" baseline="30000"/>
              <a:t>8</a:t>
            </a:r>
            <a:r>
              <a:rPr lang="en-US"/>
              <a:t> = 256 possible messages</a:t>
            </a:r>
          </a:p>
        </p:txBody>
      </p:sp>
      <p:pic>
        <p:nvPicPr>
          <p:cNvPr id="9241" name="Picture 36"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4088" y="521176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37"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1425" y="521176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38"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763" y="521176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39"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7688" y="521176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40"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4088" y="496887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41"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1425" y="49688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42"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763" y="496887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Picture 43"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7688" y="496887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9" name="Text Box 44"/>
          <p:cNvSpPr txBox="1">
            <a:spLocks noChangeArrowheads="1"/>
          </p:cNvSpPr>
          <p:nvPr/>
        </p:nvSpPr>
        <p:spPr bwMode="auto">
          <a:xfrm>
            <a:off x="8482013" y="5005388"/>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 2</a:t>
            </a:r>
            <a:r>
              <a:rPr lang="en-US" baseline="30000"/>
              <a:t>16</a:t>
            </a:r>
            <a:r>
              <a:rPr lang="en-US"/>
              <a:t> = 65536 …</a:t>
            </a:r>
          </a:p>
        </p:txBody>
      </p:sp>
      <p:pic>
        <p:nvPicPr>
          <p:cNvPr id="9250" name="Picture 45"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5500" y="521176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Picture 46"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2838" y="521176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47"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0175" y="521176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Picture 48"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9100" y="521176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Picture 49"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5500" y="49688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50"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2838" y="496887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Picture 51"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0175" y="49688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Picture 52"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9100" y="496887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Picture 53"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500" y="639921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Picture 54"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9838" y="639921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Picture 55"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7175" y="639921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1" name="Picture 56"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6100" y="639921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57"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2500" y="6156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58"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9838" y="6156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59"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7175" y="6156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60"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6100" y="6156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6" name="Picture 61"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3913" y="639921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62"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1250" y="6399213"/>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8" name="Picture 63"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8588" y="639921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64"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7513" y="6399213"/>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0" name="Picture 65"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3913" y="6156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1" name="Picture 66"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1250" y="6156325"/>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67"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8588" y="6156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3" name="Picture 68"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7513" y="6156325"/>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74" name="Text Box 69"/>
          <p:cNvSpPr txBox="1">
            <a:spLocks noChangeArrowheads="1"/>
          </p:cNvSpPr>
          <p:nvPr/>
        </p:nvSpPr>
        <p:spPr bwMode="auto">
          <a:xfrm>
            <a:off x="8482013" y="6121400"/>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 2</a:t>
            </a:r>
            <a:r>
              <a:rPr lang="en-US" baseline="30000"/>
              <a:t>32</a:t>
            </a:r>
            <a:r>
              <a:rPr lang="en-US"/>
              <a:t> = …</a:t>
            </a:r>
          </a:p>
        </p:txBody>
      </p:sp>
      <p:pic>
        <p:nvPicPr>
          <p:cNvPr id="9275" name="Picture 70"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913" y="5905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6" name="Picture 71"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8250" y="59055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7" name="Picture 72"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5588" y="5905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8" name="Picture 73"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4513" y="5905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9" name="Picture 74"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2325" y="59055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0" name="Picture 75"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9663" y="590550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1" name="Picture 76"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7000" y="59055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2" name="Picture 77"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5925" y="590550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3" name="Picture 78"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4088" y="6661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4" name="Picture 79"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1425" y="6661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5" name="Picture 80"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763" y="6661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6" name="Picture 81"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7688" y="6661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7" name="Picture 82"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5500" y="6661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8" name="Picture 83"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2838" y="6661150"/>
            <a:ext cx="2238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89" name="Picture 84"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0175" y="6661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0" name="Picture 85" descr="sy002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9100" y="6661150"/>
            <a:ext cx="223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91" name="Rectangle 86"/>
          <p:cNvSpPr>
            <a:spLocks noChangeArrowheads="1"/>
          </p:cNvSpPr>
          <p:nvPr/>
        </p:nvSpPr>
        <p:spPr bwMode="auto">
          <a:xfrm>
            <a:off x="306388" y="827088"/>
            <a:ext cx="10080625" cy="1335087"/>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We can define the DAQ as the (sub) system of an experimental setup </a:t>
            </a:r>
            <a:r>
              <a:rPr lang="en-US"/>
              <a:t>assigned</a:t>
            </a:r>
            <a:br>
              <a:rPr lang="en-US"/>
            </a:br>
            <a:r>
              <a:rPr lang="en-US">
                <a:cs typeface="Times New Roman" pitchFamily="18" charset="0"/>
              </a:rPr>
              <a:t>to transport the information from the detector to the data analysis/storage system.</a:t>
            </a:r>
          </a:p>
          <a:p>
            <a:pPr marL="266700" indent="-266700" algn="just">
              <a:buClr>
                <a:srgbClr val="FFCC00"/>
              </a:buClr>
              <a:buSzPct val="75000"/>
              <a:buFont typeface="Times New Roman" pitchFamily="18" charset="0"/>
              <a:buChar char="►"/>
            </a:pPr>
            <a:r>
              <a:rPr lang="en-US">
                <a:cs typeface="Times New Roman" pitchFamily="18" charset="0"/>
              </a:rPr>
              <a:t>As DAQ systems job is to gather and transfer information, it is interesting to get an insight about what information is before proceeding.</a:t>
            </a:r>
          </a:p>
        </p:txBody>
      </p:sp>
      <p:sp>
        <p:nvSpPr>
          <p:cNvPr id="9292" name="Oval 87"/>
          <p:cNvSpPr>
            <a:spLocks noChangeArrowheads="1"/>
          </p:cNvSpPr>
          <p:nvPr/>
        </p:nvSpPr>
        <p:spPr bwMode="auto">
          <a:xfrm>
            <a:off x="5994400" y="2808288"/>
            <a:ext cx="576263" cy="576262"/>
          </a:xfrm>
          <a:prstGeom prst="ellipse">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93" name="Oval 88"/>
          <p:cNvSpPr>
            <a:spLocks noChangeArrowheads="1"/>
          </p:cNvSpPr>
          <p:nvPr/>
        </p:nvSpPr>
        <p:spPr bwMode="auto">
          <a:xfrm>
            <a:off x="5994400" y="3508375"/>
            <a:ext cx="577850" cy="577850"/>
          </a:xfrm>
          <a:prstGeom prst="ellipse">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94" name="Oval 89"/>
          <p:cNvSpPr>
            <a:spLocks noChangeArrowheads="1"/>
          </p:cNvSpPr>
          <p:nvPr/>
        </p:nvSpPr>
        <p:spPr bwMode="auto">
          <a:xfrm>
            <a:off x="6030913" y="4213225"/>
            <a:ext cx="287337" cy="287338"/>
          </a:xfrm>
          <a:prstGeom prst="ellipse">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95" name="Oval 90"/>
          <p:cNvSpPr>
            <a:spLocks noChangeArrowheads="1"/>
          </p:cNvSpPr>
          <p:nvPr/>
        </p:nvSpPr>
        <p:spPr bwMode="auto">
          <a:xfrm>
            <a:off x="5994400" y="4933950"/>
            <a:ext cx="288925" cy="287338"/>
          </a:xfrm>
          <a:prstGeom prst="ellipse">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96" name="Oval 91"/>
          <p:cNvSpPr>
            <a:spLocks noChangeArrowheads="1"/>
          </p:cNvSpPr>
          <p:nvPr/>
        </p:nvSpPr>
        <p:spPr bwMode="auto">
          <a:xfrm>
            <a:off x="5994400" y="5868988"/>
            <a:ext cx="290513" cy="288925"/>
          </a:xfrm>
          <a:prstGeom prst="ellipse">
            <a:avLst/>
          </a:prstGeom>
          <a:noFill/>
          <a:ln w="28575">
            <a:solidFill>
              <a:srgbClr val="00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97" name="Line 92"/>
          <p:cNvSpPr>
            <a:spLocks noChangeShapeType="1"/>
          </p:cNvSpPr>
          <p:nvPr/>
        </p:nvSpPr>
        <p:spPr bwMode="auto">
          <a:xfrm>
            <a:off x="5813425" y="3097213"/>
            <a:ext cx="1809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98" name="Line 93"/>
          <p:cNvSpPr>
            <a:spLocks noChangeShapeType="1"/>
          </p:cNvSpPr>
          <p:nvPr/>
        </p:nvSpPr>
        <p:spPr bwMode="auto">
          <a:xfrm>
            <a:off x="5813425" y="3816350"/>
            <a:ext cx="180975"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99" name="Line 94"/>
          <p:cNvSpPr>
            <a:spLocks noChangeShapeType="1"/>
          </p:cNvSpPr>
          <p:nvPr/>
        </p:nvSpPr>
        <p:spPr bwMode="auto">
          <a:xfrm>
            <a:off x="5813425" y="4356100"/>
            <a:ext cx="180975"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00" name="Line 95"/>
          <p:cNvSpPr>
            <a:spLocks noChangeShapeType="1"/>
          </p:cNvSpPr>
          <p:nvPr/>
        </p:nvSpPr>
        <p:spPr bwMode="auto">
          <a:xfrm>
            <a:off x="5813425" y="5076825"/>
            <a:ext cx="180975"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01" name="Line 96"/>
          <p:cNvSpPr>
            <a:spLocks noChangeShapeType="1"/>
          </p:cNvSpPr>
          <p:nvPr/>
        </p:nvSpPr>
        <p:spPr bwMode="auto">
          <a:xfrm>
            <a:off x="3475038" y="6013450"/>
            <a:ext cx="2520950" cy="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02" name="Line 97"/>
          <p:cNvSpPr>
            <a:spLocks noChangeShapeType="1"/>
          </p:cNvSpPr>
          <p:nvPr/>
        </p:nvSpPr>
        <p:spPr bwMode="auto">
          <a:xfrm>
            <a:off x="5815013" y="3097213"/>
            <a:ext cx="0" cy="2916237"/>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03" name="Text Box 98"/>
          <p:cNvSpPr txBox="1">
            <a:spLocks noChangeArrowheads="1"/>
          </p:cNvSpPr>
          <p:nvPr/>
        </p:nvSpPr>
        <p:spPr bwMode="auto">
          <a:xfrm>
            <a:off x="303213" y="5797550"/>
            <a:ext cx="3135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t>Most Significant Bit (MSB)</a:t>
            </a:r>
          </a:p>
        </p:txBody>
      </p:sp>
      <p:sp>
        <p:nvSpPr>
          <p:cNvPr id="9304" name="Text Box 99"/>
          <p:cNvSpPr txBox="1">
            <a:spLocks noChangeArrowheads="1"/>
          </p:cNvSpPr>
          <p:nvPr/>
        </p:nvSpPr>
        <p:spPr bwMode="auto">
          <a:xfrm>
            <a:off x="306388" y="6389688"/>
            <a:ext cx="310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b="1"/>
              <a:t>Least Significant Bit (LSB)</a:t>
            </a:r>
          </a:p>
        </p:txBody>
      </p:sp>
      <p:sp>
        <p:nvSpPr>
          <p:cNvPr id="9305" name="Oval 100"/>
          <p:cNvSpPr>
            <a:spLocks noChangeArrowheads="1"/>
          </p:cNvSpPr>
          <p:nvPr/>
        </p:nvSpPr>
        <p:spPr bwMode="auto">
          <a:xfrm>
            <a:off x="8010525" y="6624638"/>
            <a:ext cx="290513" cy="288925"/>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06" name="Oval 101"/>
          <p:cNvSpPr>
            <a:spLocks noChangeArrowheads="1"/>
          </p:cNvSpPr>
          <p:nvPr/>
        </p:nvSpPr>
        <p:spPr bwMode="auto">
          <a:xfrm>
            <a:off x="8010525" y="5184775"/>
            <a:ext cx="290513" cy="288925"/>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07" name="Oval 102"/>
          <p:cNvSpPr>
            <a:spLocks noChangeArrowheads="1"/>
          </p:cNvSpPr>
          <p:nvPr/>
        </p:nvSpPr>
        <p:spPr bwMode="auto">
          <a:xfrm>
            <a:off x="6894513" y="4464050"/>
            <a:ext cx="290512" cy="288925"/>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08" name="Oval 104"/>
          <p:cNvSpPr>
            <a:spLocks noChangeArrowheads="1"/>
          </p:cNvSpPr>
          <p:nvPr/>
        </p:nvSpPr>
        <p:spPr bwMode="auto">
          <a:xfrm>
            <a:off x="6461125" y="3527425"/>
            <a:ext cx="577850" cy="577850"/>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09" name="Line 105"/>
          <p:cNvSpPr>
            <a:spLocks noChangeShapeType="1"/>
          </p:cNvSpPr>
          <p:nvPr/>
        </p:nvSpPr>
        <p:spPr bwMode="auto">
          <a:xfrm>
            <a:off x="3475038" y="6624638"/>
            <a:ext cx="2339975" cy="0"/>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310" name="Line 106"/>
          <p:cNvSpPr>
            <a:spLocks noChangeShapeType="1"/>
          </p:cNvSpPr>
          <p:nvPr/>
        </p:nvSpPr>
        <p:spPr bwMode="auto">
          <a:xfrm>
            <a:off x="5778500" y="6588125"/>
            <a:ext cx="36513" cy="468313"/>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311" name="Line 107"/>
          <p:cNvSpPr>
            <a:spLocks noChangeShapeType="1"/>
          </p:cNvSpPr>
          <p:nvPr/>
        </p:nvSpPr>
        <p:spPr bwMode="auto">
          <a:xfrm>
            <a:off x="5815013" y="7056438"/>
            <a:ext cx="2376487" cy="0"/>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312" name="Line 108"/>
          <p:cNvSpPr>
            <a:spLocks noChangeShapeType="1"/>
          </p:cNvSpPr>
          <p:nvPr/>
        </p:nvSpPr>
        <p:spPr bwMode="auto">
          <a:xfrm flipV="1">
            <a:off x="8191500" y="6913563"/>
            <a:ext cx="0" cy="142875"/>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313" name="Line 109"/>
          <p:cNvSpPr>
            <a:spLocks noChangeShapeType="1"/>
          </p:cNvSpPr>
          <p:nvPr/>
        </p:nvSpPr>
        <p:spPr bwMode="auto">
          <a:xfrm>
            <a:off x="8154988" y="5472113"/>
            <a:ext cx="0" cy="1116012"/>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314" name="Line 110"/>
          <p:cNvSpPr>
            <a:spLocks noChangeShapeType="1"/>
          </p:cNvSpPr>
          <p:nvPr/>
        </p:nvSpPr>
        <p:spPr bwMode="auto">
          <a:xfrm>
            <a:off x="7183438" y="4716463"/>
            <a:ext cx="827087" cy="504825"/>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9315" name="Line 111"/>
          <p:cNvSpPr>
            <a:spLocks noChangeShapeType="1"/>
          </p:cNvSpPr>
          <p:nvPr/>
        </p:nvSpPr>
        <p:spPr bwMode="auto">
          <a:xfrm>
            <a:off x="6823075" y="4068763"/>
            <a:ext cx="144463" cy="395287"/>
          </a:xfrm>
          <a:prstGeom prst="line">
            <a:avLst/>
          </a:prstGeom>
          <a:noFill/>
          <a:ln w="28575">
            <a:solidFill>
              <a:srgbClr val="FF00FF"/>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61925" y="71438"/>
            <a:ext cx="32400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Approximation ADC</a:t>
            </a:r>
          </a:p>
        </p:txBody>
      </p:sp>
      <p:sp>
        <p:nvSpPr>
          <p:cNvPr id="19459" name="Rectangle 3"/>
          <p:cNvSpPr>
            <a:spLocks noChangeArrowheads="1"/>
          </p:cNvSpPr>
          <p:nvPr/>
        </p:nvSpPr>
        <p:spPr bwMode="auto">
          <a:xfrm>
            <a:off x="306388" y="684213"/>
            <a:ext cx="10080625" cy="75565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Successive approximation ADCs offer a higher resolution (up to 24 bits) at the price of a lower sampling rate. Many different implementation are possible.</a:t>
            </a:r>
          </a:p>
        </p:txBody>
      </p:sp>
      <p:pic>
        <p:nvPicPr>
          <p:cNvPr id="194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2197100"/>
            <a:ext cx="51244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4464050"/>
            <a:ext cx="49339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5263" y="1620838"/>
            <a:ext cx="49339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9"/>
          <p:cNvSpPr txBox="1">
            <a:spLocks noChangeArrowheads="1"/>
          </p:cNvSpPr>
          <p:nvPr/>
        </p:nvSpPr>
        <p:spPr bwMode="auto">
          <a:xfrm>
            <a:off x="5538788" y="3889375"/>
            <a:ext cx="1392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Ramp ADC</a:t>
            </a:r>
          </a:p>
        </p:txBody>
      </p:sp>
      <p:sp>
        <p:nvSpPr>
          <p:cNvPr id="19464" name="Text Box 10"/>
          <p:cNvSpPr txBox="1">
            <a:spLocks noChangeArrowheads="1"/>
          </p:cNvSpPr>
          <p:nvPr/>
        </p:nvSpPr>
        <p:spPr bwMode="auto">
          <a:xfrm>
            <a:off x="5491163" y="6732588"/>
            <a:ext cx="2335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Approximation ADC</a:t>
            </a:r>
          </a:p>
        </p:txBody>
      </p:sp>
      <p:sp>
        <p:nvSpPr>
          <p:cNvPr id="19465" name="Line 11"/>
          <p:cNvSpPr>
            <a:spLocks noChangeShapeType="1"/>
          </p:cNvSpPr>
          <p:nvPr/>
        </p:nvSpPr>
        <p:spPr bwMode="auto">
          <a:xfrm flipV="1">
            <a:off x="6067425" y="3313113"/>
            <a:ext cx="503238" cy="0"/>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6" name="Line 13"/>
          <p:cNvSpPr>
            <a:spLocks noChangeShapeType="1"/>
          </p:cNvSpPr>
          <p:nvPr/>
        </p:nvSpPr>
        <p:spPr bwMode="auto">
          <a:xfrm flipV="1">
            <a:off x="7831138" y="3529013"/>
            <a:ext cx="287337" cy="0"/>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467" name="Oval 14"/>
          <p:cNvSpPr>
            <a:spLocks noChangeArrowheads="1"/>
          </p:cNvSpPr>
          <p:nvPr/>
        </p:nvSpPr>
        <p:spPr bwMode="auto">
          <a:xfrm>
            <a:off x="771525" y="4319588"/>
            <a:ext cx="1154113" cy="11525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700" y="2205038"/>
            <a:ext cx="53467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93888"/>
            <a:ext cx="53467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2"/>
          <p:cNvSpPr txBox="1">
            <a:spLocks noChangeArrowheads="1"/>
          </p:cNvSpPr>
          <p:nvPr/>
        </p:nvSpPr>
        <p:spPr bwMode="auto">
          <a:xfrm>
            <a:off x="161925" y="71438"/>
            <a:ext cx="32400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Pipelined ADC</a:t>
            </a:r>
          </a:p>
        </p:txBody>
      </p:sp>
      <p:sp>
        <p:nvSpPr>
          <p:cNvPr id="20485" name="Rectangle 3"/>
          <p:cNvSpPr>
            <a:spLocks noChangeArrowheads="1"/>
          </p:cNvSpPr>
          <p:nvPr/>
        </p:nvSpPr>
        <p:spPr bwMode="auto">
          <a:xfrm>
            <a:off x="306388" y="684213"/>
            <a:ext cx="10080625" cy="10445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The majority of nowadays medium to high speed ADCs (some to some 100 MSamples/s) uses the pipeline architecture. It is an excellent compromise between speed and resolution. For even faster sampling (GSamples/s) flash ADCs are at present the only way.</a:t>
            </a:r>
          </a:p>
        </p:txBody>
      </p:sp>
      <p:sp>
        <p:nvSpPr>
          <p:cNvPr id="20486" name="Text Box 8"/>
          <p:cNvSpPr txBox="1">
            <a:spLocks noChangeArrowheads="1"/>
          </p:cNvSpPr>
          <p:nvPr/>
        </p:nvSpPr>
        <p:spPr bwMode="auto">
          <a:xfrm>
            <a:off x="5346700" y="5905500"/>
            <a:ext cx="5040313" cy="104298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Data output of a  pipeline ADC will be delayed by a number of clocks equal to the number of conversion steps.</a:t>
            </a:r>
          </a:p>
        </p:txBody>
      </p:sp>
      <p:sp>
        <p:nvSpPr>
          <p:cNvPr id="20487" name="Line 9"/>
          <p:cNvSpPr>
            <a:spLocks noChangeShapeType="1"/>
          </p:cNvSpPr>
          <p:nvPr/>
        </p:nvSpPr>
        <p:spPr bwMode="auto">
          <a:xfrm flipH="1">
            <a:off x="9234488" y="5040313"/>
            <a:ext cx="1587" cy="86360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20488" name="Oval 11"/>
          <p:cNvSpPr>
            <a:spLocks noChangeArrowheads="1"/>
          </p:cNvSpPr>
          <p:nvPr/>
        </p:nvSpPr>
        <p:spPr bwMode="auto">
          <a:xfrm>
            <a:off x="10117138" y="2052638"/>
            <a:ext cx="539750" cy="53975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489" name="Group 35"/>
          <p:cNvGrpSpPr>
            <a:grpSpLocks/>
          </p:cNvGrpSpPr>
          <p:nvPr/>
        </p:nvGrpSpPr>
        <p:grpSpPr bwMode="auto">
          <a:xfrm>
            <a:off x="738188" y="5221288"/>
            <a:ext cx="684212" cy="1439862"/>
            <a:chOff x="533" y="3289"/>
            <a:chExt cx="431" cy="907"/>
          </a:xfrm>
        </p:grpSpPr>
        <p:sp>
          <p:nvSpPr>
            <p:cNvPr id="20517" name="Rectangle 14"/>
            <p:cNvSpPr>
              <a:spLocks noChangeArrowheads="1"/>
            </p:cNvSpPr>
            <p:nvPr/>
          </p:nvSpPr>
          <p:spPr bwMode="auto">
            <a:xfrm rot="10800000">
              <a:off x="715" y="3289"/>
              <a:ext cx="249" cy="907"/>
            </a:xfrm>
            <a:prstGeom prst="rect">
              <a:avLst/>
            </a:prstGeom>
            <a:solidFill>
              <a:srgbClr val="808080"/>
            </a:solidFill>
            <a:ln w="28575">
              <a:solidFill>
                <a:schemeClr val="tx1"/>
              </a:solidFill>
              <a:miter lim="800000"/>
              <a:headEnd/>
              <a:tailEnd/>
            </a:ln>
          </p:spPr>
          <p:txBody>
            <a:bodyPr vert="eaVert" wrap="none" anchor="ctr"/>
            <a:lstStyle/>
            <a:p>
              <a:pPr algn="ctr" defTabSz="1042988"/>
              <a:r>
                <a:rPr lang="it-IT"/>
                <a:t>2 bit ADC</a:t>
              </a:r>
              <a:endParaRPr lang="en-US"/>
            </a:p>
          </p:txBody>
        </p:sp>
        <p:sp>
          <p:nvSpPr>
            <p:cNvPr id="20518" name="Line 15"/>
            <p:cNvSpPr>
              <a:spLocks noChangeShapeType="1"/>
            </p:cNvSpPr>
            <p:nvPr/>
          </p:nvSpPr>
          <p:spPr bwMode="auto">
            <a:xfrm flipH="1">
              <a:off x="533" y="3969"/>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9" name="Line 16"/>
            <p:cNvSpPr>
              <a:spLocks noChangeShapeType="1"/>
            </p:cNvSpPr>
            <p:nvPr/>
          </p:nvSpPr>
          <p:spPr bwMode="auto">
            <a:xfrm flipH="1">
              <a:off x="533" y="3742"/>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0" name="Line 17"/>
            <p:cNvSpPr>
              <a:spLocks noChangeShapeType="1"/>
            </p:cNvSpPr>
            <p:nvPr/>
          </p:nvSpPr>
          <p:spPr bwMode="auto">
            <a:xfrm flipH="1">
              <a:off x="533" y="3515"/>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490" name="Rectangle 19"/>
          <p:cNvSpPr>
            <a:spLocks noChangeArrowheads="1"/>
          </p:cNvSpPr>
          <p:nvPr/>
        </p:nvSpPr>
        <p:spPr bwMode="auto">
          <a:xfrm>
            <a:off x="522288" y="5832475"/>
            <a:ext cx="107950" cy="8286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1" name="Text Box 20"/>
          <p:cNvSpPr txBox="1">
            <a:spLocks noChangeArrowheads="1"/>
          </p:cNvSpPr>
          <p:nvPr/>
        </p:nvSpPr>
        <p:spPr bwMode="auto">
          <a:xfrm>
            <a:off x="1092200" y="669766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10</a:t>
            </a:r>
            <a:endParaRPr lang="en-US"/>
          </a:p>
        </p:txBody>
      </p:sp>
      <p:grpSp>
        <p:nvGrpSpPr>
          <p:cNvPr id="20492" name="Group 36"/>
          <p:cNvGrpSpPr>
            <a:grpSpLocks/>
          </p:cNvGrpSpPr>
          <p:nvPr/>
        </p:nvGrpSpPr>
        <p:grpSpPr bwMode="auto">
          <a:xfrm>
            <a:off x="2139950" y="5221288"/>
            <a:ext cx="684213" cy="1439862"/>
            <a:chOff x="533" y="3289"/>
            <a:chExt cx="431" cy="907"/>
          </a:xfrm>
        </p:grpSpPr>
        <p:sp>
          <p:nvSpPr>
            <p:cNvPr id="20513" name="Rectangle 37"/>
            <p:cNvSpPr>
              <a:spLocks noChangeArrowheads="1"/>
            </p:cNvSpPr>
            <p:nvPr/>
          </p:nvSpPr>
          <p:spPr bwMode="auto">
            <a:xfrm rot="10800000">
              <a:off x="715" y="3289"/>
              <a:ext cx="249" cy="907"/>
            </a:xfrm>
            <a:prstGeom prst="rect">
              <a:avLst/>
            </a:prstGeom>
            <a:solidFill>
              <a:srgbClr val="808080"/>
            </a:solidFill>
            <a:ln w="28575">
              <a:solidFill>
                <a:schemeClr val="tx1"/>
              </a:solidFill>
              <a:miter lim="800000"/>
              <a:headEnd/>
              <a:tailEnd/>
            </a:ln>
          </p:spPr>
          <p:txBody>
            <a:bodyPr vert="eaVert" wrap="none" anchor="ctr"/>
            <a:lstStyle/>
            <a:p>
              <a:pPr algn="ctr" defTabSz="1042988"/>
              <a:r>
                <a:rPr lang="it-IT"/>
                <a:t>2 bit ADC</a:t>
              </a:r>
              <a:endParaRPr lang="en-US"/>
            </a:p>
          </p:txBody>
        </p:sp>
        <p:sp>
          <p:nvSpPr>
            <p:cNvPr id="20514" name="Line 38"/>
            <p:cNvSpPr>
              <a:spLocks noChangeShapeType="1"/>
            </p:cNvSpPr>
            <p:nvPr/>
          </p:nvSpPr>
          <p:spPr bwMode="auto">
            <a:xfrm flipH="1">
              <a:off x="533" y="3969"/>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5" name="Line 39"/>
            <p:cNvSpPr>
              <a:spLocks noChangeShapeType="1"/>
            </p:cNvSpPr>
            <p:nvPr/>
          </p:nvSpPr>
          <p:spPr bwMode="auto">
            <a:xfrm flipH="1">
              <a:off x="533" y="3742"/>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6" name="Line 40"/>
            <p:cNvSpPr>
              <a:spLocks noChangeShapeType="1"/>
            </p:cNvSpPr>
            <p:nvPr/>
          </p:nvSpPr>
          <p:spPr bwMode="auto">
            <a:xfrm flipH="1">
              <a:off x="533" y="3515"/>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493" name="Rectangle 41"/>
          <p:cNvSpPr>
            <a:spLocks noChangeArrowheads="1"/>
          </p:cNvSpPr>
          <p:nvPr/>
        </p:nvSpPr>
        <p:spPr bwMode="auto">
          <a:xfrm>
            <a:off x="1958975" y="6337300"/>
            <a:ext cx="107950" cy="3238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494" name="Text Box 42"/>
          <p:cNvSpPr txBox="1">
            <a:spLocks noChangeArrowheads="1"/>
          </p:cNvSpPr>
          <p:nvPr/>
        </p:nvSpPr>
        <p:spPr bwMode="auto">
          <a:xfrm>
            <a:off x="2359025" y="669766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00</a:t>
            </a:r>
            <a:endParaRPr lang="en-US"/>
          </a:p>
        </p:txBody>
      </p:sp>
      <p:sp>
        <p:nvSpPr>
          <p:cNvPr id="20495" name="Line 43"/>
          <p:cNvSpPr>
            <a:spLocks noChangeShapeType="1"/>
          </p:cNvSpPr>
          <p:nvPr/>
        </p:nvSpPr>
        <p:spPr bwMode="auto">
          <a:xfrm>
            <a:off x="630238" y="5940425"/>
            <a:ext cx="1295400" cy="720725"/>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496" name="Line 44"/>
          <p:cNvSpPr>
            <a:spLocks noChangeShapeType="1"/>
          </p:cNvSpPr>
          <p:nvPr/>
        </p:nvSpPr>
        <p:spPr bwMode="auto">
          <a:xfrm>
            <a:off x="630238" y="5832475"/>
            <a:ext cx="1331912" cy="504825"/>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0497" name="Group 45"/>
          <p:cNvGrpSpPr>
            <a:grpSpLocks/>
          </p:cNvGrpSpPr>
          <p:nvPr/>
        </p:nvGrpSpPr>
        <p:grpSpPr bwMode="auto">
          <a:xfrm>
            <a:off x="3617913" y="5221288"/>
            <a:ext cx="684212" cy="1439862"/>
            <a:chOff x="533" y="3289"/>
            <a:chExt cx="431" cy="907"/>
          </a:xfrm>
        </p:grpSpPr>
        <p:sp>
          <p:nvSpPr>
            <p:cNvPr id="20509" name="Rectangle 46"/>
            <p:cNvSpPr>
              <a:spLocks noChangeArrowheads="1"/>
            </p:cNvSpPr>
            <p:nvPr/>
          </p:nvSpPr>
          <p:spPr bwMode="auto">
            <a:xfrm rot="10800000">
              <a:off x="715" y="3289"/>
              <a:ext cx="249" cy="907"/>
            </a:xfrm>
            <a:prstGeom prst="rect">
              <a:avLst/>
            </a:prstGeom>
            <a:solidFill>
              <a:srgbClr val="808080"/>
            </a:solidFill>
            <a:ln w="28575">
              <a:solidFill>
                <a:schemeClr val="tx1"/>
              </a:solidFill>
              <a:miter lim="800000"/>
              <a:headEnd/>
              <a:tailEnd/>
            </a:ln>
          </p:spPr>
          <p:txBody>
            <a:bodyPr vert="eaVert" wrap="none" anchor="ctr"/>
            <a:lstStyle/>
            <a:p>
              <a:pPr algn="ctr" defTabSz="1042988"/>
              <a:r>
                <a:rPr lang="it-IT"/>
                <a:t>2 bit ADC</a:t>
              </a:r>
              <a:endParaRPr lang="en-US"/>
            </a:p>
          </p:txBody>
        </p:sp>
        <p:sp>
          <p:nvSpPr>
            <p:cNvPr id="20510" name="Line 47"/>
            <p:cNvSpPr>
              <a:spLocks noChangeShapeType="1"/>
            </p:cNvSpPr>
            <p:nvPr/>
          </p:nvSpPr>
          <p:spPr bwMode="auto">
            <a:xfrm flipH="1">
              <a:off x="533" y="3969"/>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1" name="Line 48"/>
            <p:cNvSpPr>
              <a:spLocks noChangeShapeType="1"/>
            </p:cNvSpPr>
            <p:nvPr/>
          </p:nvSpPr>
          <p:spPr bwMode="auto">
            <a:xfrm flipH="1">
              <a:off x="533" y="3742"/>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12" name="Line 49"/>
            <p:cNvSpPr>
              <a:spLocks noChangeShapeType="1"/>
            </p:cNvSpPr>
            <p:nvPr/>
          </p:nvSpPr>
          <p:spPr bwMode="auto">
            <a:xfrm flipH="1">
              <a:off x="533" y="3515"/>
              <a:ext cx="1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498" name="Text Box 50"/>
          <p:cNvSpPr txBox="1">
            <a:spLocks noChangeArrowheads="1"/>
          </p:cNvSpPr>
          <p:nvPr/>
        </p:nvSpPr>
        <p:spPr bwMode="auto">
          <a:xfrm>
            <a:off x="3870325" y="6697663"/>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11</a:t>
            </a:r>
            <a:endParaRPr lang="en-US"/>
          </a:p>
        </p:txBody>
      </p:sp>
      <p:sp>
        <p:nvSpPr>
          <p:cNvPr id="20499" name="Text Box 51"/>
          <p:cNvSpPr txBox="1">
            <a:spLocks noChangeArrowheads="1"/>
          </p:cNvSpPr>
          <p:nvPr/>
        </p:nvSpPr>
        <p:spPr bwMode="auto">
          <a:xfrm>
            <a:off x="1530350" y="5905500"/>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solidFill>
                  <a:schemeClr val="accent2"/>
                </a:solidFill>
                <a:cs typeface="Times New Roman" pitchFamily="18" charset="0"/>
              </a:rPr>
              <a:t>×4</a:t>
            </a:r>
          </a:p>
        </p:txBody>
      </p:sp>
      <p:sp>
        <p:nvSpPr>
          <p:cNvPr id="20500" name="Rectangle 52"/>
          <p:cNvSpPr>
            <a:spLocks noChangeArrowheads="1"/>
          </p:cNvSpPr>
          <p:nvPr/>
        </p:nvSpPr>
        <p:spPr bwMode="auto">
          <a:xfrm>
            <a:off x="3438525" y="5400675"/>
            <a:ext cx="10795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0501" name="Line 53"/>
          <p:cNvSpPr>
            <a:spLocks noChangeShapeType="1"/>
          </p:cNvSpPr>
          <p:nvPr/>
        </p:nvSpPr>
        <p:spPr bwMode="auto">
          <a:xfrm>
            <a:off x="2066925" y="6661150"/>
            <a:ext cx="1335088" cy="0"/>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02" name="Line 54"/>
          <p:cNvSpPr>
            <a:spLocks noChangeShapeType="1"/>
          </p:cNvSpPr>
          <p:nvPr/>
        </p:nvSpPr>
        <p:spPr bwMode="auto">
          <a:xfrm flipV="1">
            <a:off x="2103438" y="5437188"/>
            <a:ext cx="1263650" cy="900112"/>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03" name="Text Box 55"/>
          <p:cNvSpPr txBox="1">
            <a:spLocks noChangeArrowheads="1"/>
          </p:cNvSpPr>
          <p:nvPr/>
        </p:nvSpPr>
        <p:spPr bwMode="auto">
          <a:xfrm>
            <a:off x="2894013" y="5292725"/>
            <a:ext cx="40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solidFill>
                  <a:schemeClr val="accent2"/>
                </a:solidFill>
                <a:cs typeface="Times New Roman" pitchFamily="18" charset="0"/>
              </a:rPr>
              <a:t>×4</a:t>
            </a:r>
          </a:p>
        </p:txBody>
      </p:sp>
      <p:sp>
        <p:nvSpPr>
          <p:cNvPr id="20504" name="Line 56"/>
          <p:cNvSpPr>
            <a:spLocks noChangeShapeType="1"/>
          </p:cNvSpPr>
          <p:nvPr/>
        </p:nvSpPr>
        <p:spPr bwMode="auto">
          <a:xfrm flipH="1" flipV="1">
            <a:off x="3546475" y="5400675"/>
            <a:ext cx="1368425" cy="6842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05" name="Line 57"/>
          <p:cNvSpPr>
            <a:spLocks noChangeShapeType="1"/>
          </p:cNvSpPr>
          <p:nvPr/>
        </p:nvSpPr>
        <p:spPr bwMode="auto">
          <a:xfrm>
            <a:off x="3546475" y="5545138"/>
            <a:ext cx="1403350" cy="1079500"/>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0506" name="Text Box 58"/>
          <p:cNvSpPr txBox="1">
            <a:spLocks noChangeArrowheads="1"/>
          </p:cNvSpPr>
          <p:nvPr/>
        </p:nvSpPr>
        <p:spPr bwMode="auto">
          <a:xfrm>
            <a:off x="4597400" y="5797550"/>
            <a:ext cx="641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3600"/>
              <a:t>…</a:t>
            </a:r>
            <a:endParaRPr lang="en-US" sz="3600"/>
          </a:p>
        </p:txBody>
      </p:sp>
      <p:sp>
        <p:nvSpPr>
          <p:cNvPr id="20507" name="Line 59"/>
          <p:cNvSpPr>
            <a:spLocks noChangeShapeType="1"/>
          </p:cNvSpPr>
          <p:nvPr/>
        </p:nvSpPr>
        <p:spPr bwMode="auto">
          <a:xfrm flipH="1">
            <a:off x="1206500" y="2628900"/>
            <a:ext cx="792163" cy="259080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20508" name="Line 60"/>
          <p:cNvSpPr>
            <a:spLocks noChangeShapeType="1"/>
          </p:cNvSpPr>
          <p:nvPr/>
        </p:nvSpPr>
        <p:spPr bwMode="auto">
          <a:xfrm flipH="1">
            <a:off x="1782763" y="2663825"/>
            <a:ext cx="1547812" cy="3241675"/>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4">
            <a:extLst>
              <a:ext uri="{28A0092B-C50C-407E-A947-70E740481C1C}">
                <a14:useLocalDpi xmlns:a14="http://schemas.microsoft.com/office/drawing/2010/main" val="0"/>
              </a:ext>
            </a:extLst>
          </a:blip>
          <a:srcRect l="6749" r="6749"/>
          <a:stretch>
            <a:fillRect/>
          </a:stretch>
        </p:blipFill>
        <p:spPr bwMode="auto">
          <a:xfrm>
            <a:off x="0" y="1708150"/>
            <a:ext cx="5059363"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2"/>
          <p:cNvSpPr txBox="1">
            <a:spLocks noChangeArrowheads="1"/>
          </p:cNvSpPr>
          <p:nvPr/>
        </p:nvSpPr>
        <p:spPr bwMode="auto">
          <a:xfrm>
            <a:off x="161925" y="71438"/>
            <a:ext cx="4429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a:t>ADC matching - 2</a:t>
            </a:r>
          </a:p>
        </p:txBody>
      </p:sp>
      <p:sp>
        <p:nvSpPr>
          <p:cNvPr id="22532" name="Rectangle 3"/>
          <p:cNvSpPr>
            <a:spLocks noChangeArrowheads="1"/>
          </p:cNvSpPr>
          <p:nvPr/>
        </p:nvSpPr>
        <p:spPr bwMode="auto">
          <a:xfrm>
            <a:off x="306388" y="792163"/>
            <a:ext cx="10080625" cy="79216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The noise of the analog signal to sample is the key factor together with the signal range in determining the resolution of the ADC.</a:t>
            </a:r>
          </a:p>
        </p:txBody>
      </p:sp>
      <p:graphicFrame>
        <p:nvGraphicFramePr>
          <p:cNvPr id="22533" name="Object 4"/>
          <p:cNvGraphicFramePr>
            <a:graphicFrameLocks noChangeAspect="1"/>
          </p:cNvGraphicFramePr>
          <p:nvPr/>
        </p:nvGraphicFramePr>
        <p:xfrm>
          <a:off x="5741988" y="2197100"/>
          <a:ext cx="3960812" cy="965200"/>
        </p:xfrm>
        <a:graphic>
          <a:graphicData uri="http://schemas.openxmlformats.org/presentationml/2006/ole">
            <mc:AlternateContent xmlns:mc="http://schemas.openxmlformats.org/markup-compatibility/2006">
              <mc:Choice xmlns:v="urn:schemas-microsoft-com:vml" Requires="v">
                <p:oleObj spid="_x0000_s23194" name="Equation" r:id="rId5" imgW="1981200" imgH="482600" progId="Equation.3">
                  <p:embed/>
                </p:oleObj>
              </mc:Choice>
              <mc:Fallback>
                <p:oleObj name="Equation" r:id="rId5" imgW="1981200" imgH="482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1988" y="2197100"/>
                        <a:ext cx="3960812"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4" name="Object 5"/>
          <p:cNvGraphicFramePr>
            <a:graphicFrameLocks noChangeAspect="1"/>
          </p:cNvGraphicFramePr>
          <p:nvPr/>
        </p:nvGraphicFramePr>
        <p:xfrm>
          <a:off x="5080000" y="3636963"/>
          <a:ext cx="5307013" cy="887412"/>
        </p:xfrm>
        <a:graphic>
          <a:graphicData uri="http://schemas.openxmlformats.org/presentationml/2006/ole">
            <mc:AlternateContent xmlns:mc="http://schemas.openxmlformats.org/markup-compatibility/2006">
              <mc:Choice xmlns:v="urn:schemas-microsoft-com:vml" Requires="v">
                <p:oleObj spid="_x0000_s23195" name="Equation" r:id="rId7" imgW="2654300" imgH="444500" progId="Equation.3">
                  <p:embed/>
                </p:oleObj>
              </mc:Choice>
              <mc:Fallback>
                <p:oleObj name="Equation" r:id="rId7" imgW="2654300" imgH="4445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3636963"/>
                        <a:ext cx="5307013"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6"/>
          <p:cNvGraphicFramePr>
            <a:graphicFrameLocks noChangeAspect="1"/>
          </p:cNvGraphicFramePr>
          <p:nvPr/>
        </p:nvGraphicFramePr>
        <p:xfrm>
          <a:off x="6977063" y="6084888"/>
          <a:ext cx="2817812" cy="457200"/>
        </p:xfrm>
        <a:graphic>
          <a:graphicData uri="http://schemas.openxmlformats.org/presentationml/2006/ole">
            <mc:AlternateContent xmlns:mc="http://schemas.openxmlformats.org/markup-compatibility/2006">
              <mc:Choice xmlns:v="urn:schemas-microsoft-com:vml" Requires="v">
                <p:oleObj spid="_x0000_s23196" name="Equation" r:id="rId9" imgW="1409700" imgH="228600" progId="Equation.3">
                  <p:embed/>
                </p:oleObj>
              </mc:Choice>
              <mc:Fallback>
                <p:oleObj name="Equation" r:id="rId9" imgW="1409700" imgH="2286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77063" y="6084888"/>
                        <a:ext cx="28178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Line 8"/>
          <p:cNvSpPr>
            <a:spLocks noChangeShapeType="1"/>
          </p:cNvSpPr>
          <p:nvPr/>
        </p:nvSpPr>
        <p:spPr bwMode="auto">
          <a:xfrm>
            <a:off x="342900" y="5005388"/>
            <a:ext cx="4572000" cy="0"/>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537" name="Line 9"/>
          <p:cNvSpPr>
            <a:spLocks noChangeShapeType="1"/>
          </p:cNvSpPr>
          <p:nvPr/>
        </p:nvSpPr>
        <p:spPr bwMode="auto">
          <a:xfrm>
            <a:off x="342900" y="2052638"/>
            <a:ext cx="4572000" cy="0"/>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538" name="Line 10"/>
          <p:cNvSpPr>
            <a:spLocks noChangeShapeType="1"/>
          </p:cNvSpPr>
          <p:nvPr/>
        </p:nvSpPr>
        <p:spPr bwMode="auto">
          <a:xfrm>
            <a:off x="2646363" y="4608513"/>
            <a:ext cx="1295400"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539" name="Line 11"/>
          <p:cNvSpPr>
            <a:spLocks noChangeShapeType="1"/>
          </p:cNvSpPr>
          <p:nvPr/>
        </p:nvSpPr>
        <p:spPr bwMode="auto">
          <a:xfrm>
            <a:off x="2646363" y="4213225"/>
            <a:ext cx="1260475"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2540" name="Line 12"/>
          <p:cNvSpPr>
            <a:spLocks noChangeShapeType="1"/>
          </p:cNvSpPr>
          <p:nvPr/>
        </p:nvSpPr>
        <p:spPr bwMode="auto">
          <a:xfrm flipH="1" flipV="1">
            <a:off x="4051300" y="4248150"/>
            <a:ext cx="0" cy="360363"/>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1" name="Text Box 13"/>
          <p:cNvSpPr txBox="1">
            <a:spLocks noChangeArrowheads="1"/>
          </p:cNvSpPr>
          <p:nvPr/>
        </p:nvSpPr>
        <p:spPr bwMode="auto">
          <a:xfrm>
            <a:off x="4051300" y="4213225"/>
            <a:ext cx="71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i="1"/>
              <a:t>A</a:t>
            </a:r>
            <a:r>
              <a:rPr lang="it-IT" b="1" i="1" baseline="-25000"/>
              <a:t>noise</a:t>
            </a:r>
            <a:endParaRPr lang="en-US" b="1" i="1" baseline="-25000"/>
          </a:p>
        </p:txBody>
      </p:sp>
      <p:sp>
        <p:nvSpPr>
          <p:cNvPr id="22542" name="Line 14"/>
          <p:cNvSpPr>
            <a:spLocks noChangeShapeType="1"/>
          </p:cNvSpPr>
          <p:nvPr/>
        </p:nvSpPr>
        <p:spPr bwMode="auto">
          <a:xfrm flipH="1" flipV="1">
            <a:off x="701675" y="2052638"/>
            <a:ext cx="15875" cy="2917825"/>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43" name="Text Box 15"/>
          <p:cNvSpPr txBox="1">
            <a:spLocks noChangeArrowheads="1"/>
          </p:cNvSpPr>
          <p:nvPr/>
        </p:nvSpPr>
        <p:spPr bwMode="auto">
          <a:xfrm>
            <a:off x="701675" y="4465638"/>
            <a:ext cx="766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i="1"/>
              <a:t>A</a:t>
            </a:r>
            <a:r>
              <a:rPr lang="it-IT" b="1" i="1" baseline="-25000"/>
              <a:t>signal</a:t>
            </a:r>
            <a:endParaRPr lang="en-US" b="1" i="1" baseline="-25000"/>
          </a:p>
        </p:txBody>
      </p:sp>
      <p:sp>
        <p:nvSpPr>
          <p:cNvPr id="22544" name="Text Box 16"/>
          <p:cNvSpPr txBox="1">
            <a:spLocks noChangeArrowheads="1"/>
          </p:cNvSpPr>
          <p:nvPr/>
        </p:nvSpPr>
        <p:spPr bwMode="auto">
          <a:xfrm>
            <a:off x="5346700" y="5038725"/>
            <a:ext cx="504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Note that the SNR for a given signal is defined over a specified BANDWIDTH</a:t>
            </a:r>
          </a:p>
        </p:txBody>
      </p:sp>
      <p:sp>
        <p:nvSpPr>
          <p:cNvPr id="22545" name="Line 19"/>
          <p:cNvSpPr>
            <a:spLocks noChangeShapeType="1"/>
          </p:cNvSpPr>
          <p:nvPr/>
        </p:nvSpPr>
        <p:spPr bwMode="auto">
          <a:xfrm>
            <a:off x="5454650" y="5400675"/>
            <a:ext cx="47529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46" name="Line 20"/>
          <p:cNvSpPr>
            <a:spLocks noChangeShapeType="1"/>
          </p:cNvSpPr>
          <p:nvPr/>
        </p:nvSpPr>
        <p:spPr bwMode="auto">
          <a:xfrm>
            <a:off x="5454650" y="5689600"/>
            <a:ext cx="3313113"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47" name="Text Box 21"/>
          <p:cNvSpPr txBox="1">
            <a:spLocks noChangeArrowheads="1"/>
          </p:cNvSpPr>
          <p:nvPr/>
        </p:nvSpPr>
        <p:spPr bwMode="auto">
          <a:xfrm>
            <a:off x="304800" y="6097588"/>
            <a:ext cx="62293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For an ADC the noise is considered equal to one LSB, so:</a:t>
            </a:r>
          </a:p>
        </p:txBody>
      </p:sp>
      <p:graphicFrame>
        <p:nvGraphicFramePr>
          <p:cNvPr id="22548" name="Object 22"/>
          <p:cNvGraphicFramePr>
            <a:graphicFrameLocks noChangeAspect="1"/>
          </p:cNvGraphicFramePr>
          <p:nvPr/>
        </p:nvGraphicFramePr>
        <p:xfrm>
          <a:off x="6711950" y="6615113"/>
          <a:ext cx="3351213" cy="406400"/>
        </p:xfrm>
        <a:graphic>
          <a:graphicData uri="http://schemas.openxmlformats.org/presentationml/2006/ole">
            <mc:AlternateContent xmlns:mc="http://schemas.openxmlformats.org/markup-compatibility/2006">
              <mc:Choice xmlns:v="urn:schemas-microsoft-com:vml" Requires="v">
                <p:oleObj spid="_x0000_s23197" name="Equation" r:id="rId11" imgW="1676400" imgH="203200" progId="Equation.3">
                  <p:embed/>
                </p:oleObj>
              </mc:Choice>
              <mc:Fallback>
                <p:oleObj name="Equation" r:id="rId11" imgW="1676400" imgH="203200" progId="Equation.3">
                  <p:embed/>
                  <p:pic>
                    <p:nvPicPr>
                      <p:cNvPr id="0"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11950" y="6615113"/>
                        <a:ext cx="335121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49" name="Text Box 23"/>
          <p:cNvSpPr txBox="1">
            <a:spLocks noChangeArrowheads="1"/>
          </p:cNvSpPr>
          <p:nvPr/>
        </p:nvSpPr>
        <p:spPr bwMode="auto">
          <a:xfrm>
            <a:off x="306388" y="6602413"/>
            <a:ext cx="619283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and hence the noise of an ADC in decibel results equal to:</a:t>
            </a:r>
          </a:p>
        </p:txBody>
      </p:sp>
      <p:sp>
        <p:nvSpPr>
          <p:cNvPr id="22550" name="Text Box 24"/>
          <p:cNvSpPr txBox="1">
            <a:spLocks noChangeArrowheads="1"/>
          </p:cNvSpPr>
          <p:nvPr/>
        </p:nvSpPr>
        <p:spPr bwMode="auto">
          <a:xfrm>
            <a:off x="7686675" y="1800225"/>
            <a:ext cx="703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1600">
                <a:solidFill>
                  <a:schemeClr val="accent2"/>
                </a:solidFill>
              </a:rPr>
              <a:t>Power</a:t>
            </a:r>
            <a:endParaRPr lang="en-US" sz="1600">
              <a:solidFill>
                <a:schemeClr val="accent2"/>
              </a:solidFill>
            </a:endParaRPr>
          </a:p>
        </p:txBody>
      </p:sp>
      <p:sp>
        <p:nvSpPr>
          <p:cNvPr id="22551" name="Line 25"/>
          <p:cNvSpPr>
            <a:spLocks noChangeShapeType="1"/>
          </p:cNvSpPr>
          <p:nvPr/>
        </p:nvSpPr>
        <p:spPr bwMode="auto">
          <a:xfrm flipH="1">
            <a:off x="7867650" y="2089150"/>
            <a:ext cx="142875" cy="25082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2552" name="Text Box 26"/>
          <p:cNvSpPr txBox="1">
            <a:spLocks noChangeArrowheads="1"/>
          </p:cNvSpPr>
          <p:nvPr/>
        </p:nvSpPr>
        <p:spPr bwMode="auto">
          <a:xfrm>
            <a:off x="8731250" y="1800225"/>
            <a:ext cx="10556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solidFill>
                  <a:schemeClr val="accent2"/>
                </a:solidFill>
              </a:rPr>
              <a:t>Amplitude</a:t>
            </a:r>
          </a:p>
        </p:txBody>
      </p:sp>
      <p:sp>
        <p:nvSpPr>
          <p:cNvPr id="22553" name="Line 27"/>
          <p:cNvSpPr>
            <a:spLocks noChangeShapeType="1"/>
          </p:cNvSpPr>
          <p:nvPr/>
        </p:nvSpPr>
        <p:spPr bwMode="auto">
          <a:xfrm flipH="1">
            <a:off x="8912225" y="2089150"/>
            <a:ext cx="142875" cy="250825"/>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4"/>
          <p:cNvGraphicFramePr>
            <a:graphicFrameLocks noChangeAspect="1"/>
          </p:cNvGraphicFramePr>
          <p:nvPr/>
        </p:nvGraphicFramePr>
        <p:xfrm>
          <a:off x="306388" y="900113"/>
          <a:ext cx="9577387" cy="6069012"/>
        </p:xfrm>
        <a:graphic>
          <a:graphicData uri="http://schemas.openxmlformats.org/presentationml/2006/ole">
            <mc:AlternateContent xmlns:mc="http://schemas.openxmlformats.org/markup-compatibility/2006">
              <mc:Choice xmlns:v="urn:schemas-microsoft-com:vml" Requires="v">
                <p:oleObj spid="_x0000_s42148" name="Grafico" r:id="rId3" imgW="7124700" imgH="4752975" progId="MSGraph.Chart.8">
                  <p:embed followColorScheme="full"/>
                </p:oleObj>
              </mc:Choice>
              <mc:Fallback>
                <p:oleObj name="Grafico" r:id="rId3" imgW="7124700" imgH="4752975"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88" y="900113"/>
                        <a:ext cx="9577387" cy="6069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7" name="Text Box 5"/>
          <p:cNvSpPr txBox="1">
            <a:spLocks noChangeArrowheads="1"/>
          </p:cNvSpPr>
          <p:nvPr/>
        </p:nvSpPr>
        <p:spPr bwMode="auto">
          <a:xfrm>
            <a:off x="2374900" y="609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1924" y="71438"/>
            <a:ext cx="318690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Analog to digital - 1</a:t>
            </a:r>
            <a:endParaRPr lang="en-US" sz="2800" b="1" i="1" dirty="0"/>
          </a:p>
        </p:txBody>
      </p:sp>
      <p:sp>
        <p:nvSpPr>
          <p:cNvPr id="14339" name="Rectangle 3"/>
          <p:cNvSpPr>
            <a:spLocks noChangeArrowheads="1"/>
          </p:cNvSpPr>
          <p:nvPr/>
        </p:nvSpPr>
        <p:spPr bwMode="auto">
          <a:xfrm>
            <a:off x="306389" y="684213"/>
            <a:ext cx="9720832" cy="10445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dirty="0">
                <a:cs typeface="Times New Roman" pitchFamily="18" charset="0"/>
              </a:rPr>
              <a:t>We </a:t>
            </a:r>
            <a:r>
              <a:rPr lang="en-US" dirty="0" smtClean="0">
                <a:cs typeface="Times New Roman" pitchFamily="18" charset="0"/>
              </a:rPr>
              <a:t>usually speak in </a:t>
            </a:r>
            <a:r>
              <a:rPr lang="en-US" dirty="0">
                <a:cs typeface="Times New Roman" pitchFamily="18" charset="0"/>
              </a:rPr>
              <a:t>terms of information and bits, but we </a:t>
            </a:r>
            <a:r>
              <a:rPr lang="en-US" dirty="0" smtClean="0">
                <a:cs typeface="Times New Roman" pitchFamily="18" charset="0"/>
              </a:rPr>
              <a:t>know the </a:t>
            </a:r>
            <a:r>
              <a:rPr lang="en-US" dirty="0">
                <a:cs typeface="Times New Roman" pitchFamily="18" charset="0"/>
              </a:rPr>
              <a:t>output of </a:t>
            </a:r>
            <a:r>
              <a:rPr lang="en-US" dirty="0" smtClean="0">
                <a:cs typeface="Times New Roman" pitchFamily="18" charset="0"/>
              </a:rPr>
              <a:t>a </a:t>
            </a:r>
            <a:r>
              <a:rPr lang="en-US" dirty="0">
                <a:cs typeface="Times New Roman" pitchFamily="18" charset="0"/>
              </a:rPr>
              <a:t>sensors is not digital at </a:t>
            </a:r>
            <a:r>
              <a:rPr lang="en-US" dirty="0" smtClean="0">
                <a:cs typeface="Times New Roman" pitchFamily="18" charset="0"/>
              </a:rPr>
              <a:t>all. </a:t>
            </a:r>
            <a:r>
              <a:rPr lang="en-US" dirty="0">
                <a:cs typeface="Times New Roman" pitchFamily="18" charset="0"/>
              </a:rPr>
              <a:t>A key point in any DAQ system is the conversion from analog to digital signals.</a:t>
            </a:r>
          </a:p>
        </p:txBody>
      </p:sp>
      <p:pic>
        <p:nvPicPr>
          <p:cNvPr id="1434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163" y="2058988"/>
            <a:ext cx="2879725" cy="17208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Box 23"/>
          <p:cNvSpPr txBox="1">
            <a:spLocks noChangeArrowheads="1"/>
          </p:cNvSpPr>
          <p:nvPr/>
        </p:nvSpPr>
        <p:spPr bwMode="auto">
          <a:xfrm>
            <a:off x="2970213" y="3816350"/>
            <a:ext cx="29956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Old fashioned analog scope</a:t>
            </a:r>
          </a:p>
        </p:txBody>
      </p:sp>
      <p:pic>
        <p:nvPicPr>
          <p:cNvPr id="1434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2016125"/>
            <a:ext cx="2592387"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25"/>
          <p:cNvSpPr txBox="1">
            <a:spLocks noChangeArrowheads="1"/>
          </p:cNvSpPr>
          <p:nvPr/>
        </p:nvSpPr>
        <p:spPr bwMode="auto">
          <a:xfrm>
            <a:off x="593725" y="3816350"/>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Detector/sensor</a:t>
            </a:r>
          </a:p>
        </p:txBody>
      </p:sp>
      <p:pic>
        <p:nvPicPr>
          <p:cNvPr id="14344" name="Picture 26" descr="sy0025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8950" y="27654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7" descr="sy00249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2225" y="27654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8" descr="sy0025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7425" y="27654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30" descr="sy0025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3913" y="27654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1" descr="sy00249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0838" y="27654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Rectangle 32"/>
          <p:cNvSpPr>
            <a:spLocks noChangeArrowheads="1"/>
          </p:cNvSpPr>
          <p:nvPr/>
        </p:nvSpPr>
        <p:spPr bwMode="auto">
          <a:xfrm>
            <a:off x="6426200" y="2555875"/>
            <a:ext cx="1044575" cy="828675"/>
          </a:xfrm>
          <a:prstGeom prst="rect">
            <a:avLst/>
          </a:prstGeom>
          <a:solidFill>
            <a:srgbClr val="FFFF66"/>
          </a:solidFill>
          <a:ln w="28575">
            <a:solidFill>
              <a:schemeClr val="tx1"/>
            </a:solidFill>
            <a:miter lim="800000"/>
            <a:headEnd/>
            <a:tailEnd/>
          </a:ln>
          <a:effectLst>
            <a:outerShdw dist="35921" dir="2700000" algn="ctr" rotWithShape="0">
              <a:schemeClr val="bg2">
                <a:alpha val="50000"/>
              </a:schemeClr>
            </a:outerShdw>
          </a:effectLst>
        </p:spPr>
        <p:txBody>
          <a:bodyPr wrap="none" anchor="ctr"/>
          <a:lstStyle/>
          <a:p>
            <a:pPr algn="ctr" defTabSz="1042988"/>
            <a:r>
              <a:rPr lang="it-IT" b="1"/>
              <a:t>ADC</a:t>
            </a:r>
            <a:endParaRPr lang="en-US" b="1"/>
          </a:p>
        </p:txBody>
      </p:sp>
      <p:sp>
        <p:nvSpPr>
          <p:cNvPr id="14350" name="Line 33"/>
          <p:cNvSpPr>
            <a:spLocks noChangeShapeType="1"/>
          </p:cNvSpPr>
          <p:nvPr/>
        </p:nvSpPr>
        <p:spPr bwMode="auto">
          <a:xfrm>
            <a:off x="2501900" y="2989263"/>
            <a:ext cx="541338" cy="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4351" name="Line 35"/>
          <p:cNvSpPr>
            <a:spLocks noChangeShapeType="1"/>
          </p:cNvSpPr>
          <p:nvPr/>
        </p:nvSpPr>
        <p:spPr bwMode="auto">
          <a:xfrm>
            <a:off x="6030913" y="2989263"/>
            <a:ext cx="360362" cy="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4352" name="Line 36"/>
          <p:cNvSpPr>
            <a:spLocks noChangeShapeType="1"/>
          </p:cNvSpPr>
          <p:nvPr/>
        </p:nvSpPr>
        <p:spPr bwMode="auto">
          <a:xfrm>
            <a:off x="7578725" y="2989263"/>
            <a:ext cx="323850" cy="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4353" name="Text Box 37"/>
          <p:cNvSpPr txBox="1">
            <a:spLocks noChangeArrowheads="1"/>
          </p:cNvSpPr>
          <p:nvPr/>
        </p:nvSpPr>
        <p:spPr bwMode="auto">
          <a:xfrm>
            <a:off x="8120063" y="3205163"/>
            <a:ext cx="226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Binary information</a:t>
            </a:r>
          </a:p>
        </p:txBody>
      </p:sp>
      <p:pic>
        <p:nvPicPr>
          <p:cNvPr id="14354" name="Picture 38"/>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6823075" y="4284663"/>
            <a:ext cx="2951163" cy="2819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55" name="Line 39"/>
          <p:cNvSpPr>
            <a:spLocks noChangeShapeType="1"/>
          </p:cNvSpPr>
          <p:nvPr/>
        </p:nvSpPr>
        <p:spPr bwMode="auto">
          <a:xfrm>
            <a:off x="6967538" y="3457575"/>
            <a:ext cx="0" cy="75565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4356" name="Rectangle 40"/>
          <p:cNvSpPr>
            <a:spLocks noChangeArrowheads="1"/>
          </p:cNvSpPr>
          <p:nvPr/>
        </p:nvSpPr>
        <p:spPr bwMode="auto">
          <a:xfrm>
            <a:off x="306388" y="4752975"/>
            <a:ext cx="6084887" cy="1655763"/>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Two main parameter characterize an ADC:</a:t>
            </a:r>
          </a:p>
          <a:p>
            <a:pPr marL="266700" indent="-266700" algn="just">
              <a:buClr>
                <a:srgbClr val="FFCC00"/>
              </a:buClr>
              <a:buSzPct val="75000"/>
              <a:buFont typeface="Times New Roman" pitchFamily="18" charset="0"/>
              <a:buChar char="►"/>
            </a:pPr>
            <a:r>
              <a:rPr lang="en-US">
                <a:cs typeface="Times New Roman" pitchFamily="18" charset="0"/>
              </a:rPr>
              <a:t>The resolution, i.e. the segmentation of the measured range, which is usually given in number of bits.</a:t>
            </a:r>
          </a:p>
          <a:p>
            <a:pPr marL="266700" indent="-266700" algn="just">
              <a:buClr>
                <a:srgbClr val="FFCC00"/>
              </a:buClr>
              <a:buSzPct val="75000"/>
              <a:buFont typeface="Times New Roman" pitchFamily="18" charset="0"/>
              <a:buChar char="►"/>
            </a:pPr>
            <a:r>
              <a:rPr lang="en-US">
                <a:cs typeface="Times New Roman" pitchFamily="18" charset="0"/>
              </a:rPr>
              <a:t>The sampling rate (time resolution), i.e. the maximum working frequency the device is able to sustain.</a:t>
            </a:r>
          </a:p>
        </p:txBody>
      </p:sp>
      <p:sp>
        <p:nvSpPr>
          <p:cNvPr id="14357" name="Line 41"/>
          <p:cNvSpPr>
            <a:spLocks noChangeShapeType="1"/>
          </p:cNvSpPr>
          <p:nvPr/>
        </p:nvSpPr>
        <p:spPr bwMode="auto">
          <a:xfrm>
            <a:off x="1169988" y="5400675"/>
            <a:ext cx="1044575"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8" name="Line 42"/>
          <p:cNvSpPr>
            <a:spLocks noChangeShapeType="1"/>
          </p:cNvSpPr>
          <p:nvPr/>
        </p:nvSpPr>
        <p:spPr bwMode="auto">
          <a:xfrm>
            <a:off x="1133475" y="6013450"/>
            <a:ext cx="13335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59" name="Line 43"/>
          <p:cNvSpPr>
            <a:spLocks noChangeShapeType="1"/>
          </p:cNvSpPr>
          <p:nvPr/>
        </p:nvSpPr>
        <p:spPr bwMode="auto">
          <a:xfrm>
            <a:off x="6534832" y="1368363"/>
            <a:ext cx="342038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26120" y="71438"/>
            <a:ext cx="331236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Analog to </a:t>
            </a:r>
            <a:r>
              <a:rPr lang="en-US" sz="2800" b="1" i="1" dirty="0" smtClean="0"/>
              <a:t>digital - 2</a:t>
            </a:r>
            <a:endParaRPr lang="en-US" sz="2800" b="1" i="1" dirty="0"/>
          </a:p>
        </p:txBody>
      </p:sp>
      <p:pic>
        <p:nvPicPr>
          <p:cNvPr id="15363"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275" y="1825625"/>
            <a:ext cx="5832475"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8"/>
          <p:cNvSpPr txBox="1">
            <a:spLocks noChangeArrowheads="1"/>
          </p:cNvSpPr>
          <p:nvPr/>
        </p:nvSpPr>
        <p:spPr bwMode="auto">
          <a:xfrm>
            <a:off x="1674813" y="181768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a:t>V</a:t>
            </a:r>
            <a:endParaRPr lang="en-US" b="1"/>
          </a:p>
        </p:txBody>
      </p:sp>
      <p:sp>
        <p:nvSpPr>
          <p:cNvPr id="15365" name="Line 39"/>
          <p:cNvSpPr>
            <a:spLocks noChangeShapeType="1"/>
          </p:cNvSpPr>
          <p:nvPr/>
        </p:nvSpPr>
        <p:spPr bwMode="auto">
          <a:xfrm flipH="1">
            <a:off x="4916488" y="5076825"/>
            <a:ext cx="395287" cy="1588"/>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66" name="Line 40"/>
          <p:cNvSpPr>
            <a:spLocks noChangeShapeType="1"/>
          </p:cNvSpPr>
          <p:nvPr/>
        </p:nvSpPr>
        <p:spPr bwMode="auto">
          <a:xfrm flipH="1">
            <a:off x="7435850" y="3348038"/>
            <a:ext cx="0" cy="395287"/>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67" name="Line 41"/>
          <p:cNvSpPr>
            <a:spLocks noChangeShapeType="1"/>
          </p:cNvSpPr>
          <p:nvPr/>
        </p:nvSpPr>
        <p:spPr bwMode="auto">
          <a:xfrm flipH="1">
            <a:off x="1855788" y="2249488"/>
            <a:ext cx="0" cy="2663825"/>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5368" name="Text Box 42"/>
          <p:cNvSpPr txBox="1">
            <a:spLocks noChangeArrowheads="1"/>
          </p:cNvSpPr>
          <p:nvPr/>
        </p:nvSpPr>
        <p:spPr bwMode="auto">
          <a:xfrm rot="-5400000">
            <a:off x="642144" y="3490119"/>
            <a:ext cx="1741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Dynamic range</a:t>
            </a:r>
          </a:p>
        </p:txBody>
      </p:sp>
      <p:sp>
        <p:nvSpPr>
          <p:cNvPr id="15369" name="Text Box 44"/>
          <p:cNvSpPr txBox="1">
            <a:spLocks noChangeArrowheads="1"/>
          </p:cNvSpPr>
          <p:nvPr/>
        </p:nvSpPr>
        <p:spPr bwMode="auto">
          <a:xfrm>
            <a:off x="4156075" y="5184775"/>
            <a:ext cx="187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t>Sampling rate</a:t>
            </a:r>
          </a:p>
        </p:txBody>
      </p:sp>
      <p:sp>
        <p:nvSpPr>
          <p:cNvPr id="15370" name="Text Box 45"/>
          <p:cNvSpPr txBox="1">
            <a:spLocks noChangeArrowheads="1"/>
          </p:cNvSpPr>
          <p:nvPr/>
        </p:nvSpPr>
        <p:spPr bwMode="auto">
          <a:xfrm>
            <a:off x="7507288" y="3365500"/>
            <a:ext cx="1703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t>Resolution, V</a:t>
            </a:r>
            <a:r>
              <a:rPr lang="en-US" baseline="-25000"/>
              <a:t>R</a:t>
            </a:r>
          </a:p>
        </p:txBody>
      </p:sp>
      <p:pic>
        <p:nvPicPr>
          <p:cNvPr id="15371"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3287713"/>
            <a:ext cx="104457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47"/>
          <p:cNvSpPr txBox="1">
            <a:spLocks noChangeArrowheads="1"/>
          </p:cNvSpPr>
          <p:nvPr/>
        </p:nvSpPr>
        <p:spPr bwMode="auto">
          <a:xfrm>
            <a:off x="306388" y="5688013"/>
            <a:ext cx="100806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If the analog signal has a dynamic range given by V</a:t>
            </a:r>
            <a:r>
              <a:rPr lang="en-US" baseline="-25000"/>
              <a:t>MAX</a:t>
            </a:r>
            <a:r>
              <a:rPr lang="en-US"/>
              <a:t>-V</a:t>
            </a:r>
            <a:r>
              <a:rPr lang="en-US" baseline="-25000"/>
              <a:t>MIN</a:t>
            </a:r>
            <a:r>
              <a:rPr lang="en-US"/>
              <a:t>, the resolution stated in term of the analog value (</a:t>
            </a:r>
            <a:r>
              <a:rPr lang="en-US" i="1"/>
              <a:t>V</a:t>
            </a:r>
            <a:r>
              <a:rPr lang="en-US" i="1" baseline="-25000"/>
              <a:t>R</a:t>
            </a:r>
            <a:r>
              <a:rPr lang="en-US"/>
              <a:t>) will be equal to (V</a:t>
            </a:r>
            <a:r>
              <a:rPr lang="en-US" baseline="-25000"/>
              <a:t>MAX</a:t>
            </a:r>
            <a:r>
              <a:rPr lang="en-US"/>
              <a:t>-V</a:t>
            </a:r>
            <a:r>
              <a:rPr lang="en-US" baseline="-25000"/>
              <a:t>MIN</a:t>
            </a:r>
            <a:r>
              <a:rPr lang="en-US"/>
              <a:t>)/2</a:t>
            </a:r>
            <a:r>
              <a:rPr lang="en-US" baseline="30000"/>
              <a:t>n</a:t>
            </a:r>
            <a:r>
              <a:rPr lang="en-US"/>
              <a:t>, where </a:t>
            </a:r>
            <a:r>
              <a:rPr lang="en-US" i="1"/>
              <a:t>n</a:t>
            </a:r>
            <a:r>
              <a:rPr lang="en-US"/>
              <a:t> is the number of bits of the ADC.</a:t>
            </a:r>
          </a:p>
        </p:txBody>
      </p:sp>
      <p:sp>
        <p:nvSpPr>
          <p:cNvPr id="15373" name="Rectangle 9"/>
          <p:cNvSpPr>
            <a:spLocks noChangeArrowheads="1"/>
          </p:cNvSpPr>
          <p:nvPr/>
        </p:nvSpPr>
        <p:spPr bwMode="auto">
          <a:xfrm>
            <a:off x="306388" y="756295"/>
            <a:ext cx="9686925" cy="757238"/>
          </a:xfrm>
          <a:prstGeom prst="rect">
            <a:avLst/>
          </a:prstGeom>
          <a:solidFill>
            <a:schemeClr val="bg1"/>
          </a:solidFill>
          <a:ln w="38100">
            <a:solidFill>
              <a:schemeClr val="tx1"/>
            </a:solidFill>
            <a:miter lim="800000"/>
            <a:headEnd/>
            <a:tailEnd/>
          </a:ln>
          <a:effectLst>
            <a:outerShdw dist="71842"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When we transform an analog signal into a digital one we are losing information. In principle, any analog signal carries a near infinite amount of information.</a:t>
            </a:r>
          </a:p>
        </p:txBody>
      </p:sp>
      <p:graphicFrame>
        <p:nvGraphicFramePr>
          <p:cNvPr id="15374" name="Object 48"/>
          <p:cNvGraphicFramePr>
            <a:graphicFrameLocks noChangeAspect="1"/>
          </p:cNvGraphicFramePr>
          <p:nvPr/>
        </p:nvGraphicFramePr>
        <p:xfrm>
          <a:off x="4298950" y="6510338"/>
          <a:ext cx="2055813" cy="762000"/>
        </p:xfrm>
        <a:graphic>
          <a:graphicData uri="http://schemas.openxmlformats.org/presentationml/2006/ole">
            <mc:AlternateContent xmlns:mc="http://schemas.openxmlformats.org/markup-compatibility/2006">
              <mc:Choice xmlns:v="urn:schemas-microsoft-com:vml" Requires="v">
                <p:oleObj spid="_x0000_s15866" name="Equation" r:id="rId6" imgW="1028700" imgH="381000" progId="Equation.3">
                  <p:embed/>
                </p:oleObj>
              </mc:Choice>
              <mc:Fallback>
                <p:oleObj name="Equation" r:id="rId6" imgW="1028700" imgH="381000" progId="Equation.3">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8950" y="6510338"/>
                        <a:ext cx="205581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5" name="Object 49"/>
          <p:cNvGraphicFramePr>
            <a:graphicFrameLocks noChangeAspect="1"/>
          </p:cNvGraphicFramePr>
          <p:nvPr/>
        </p:nvGraphicFramePr>
        <p:xfrm>
          <a:off x="7783513" y="2016125"/>
          <a:ext cx="2640012" cy="939800"/>
        </p:xfrm>
        <a:graphic>
          <a:graphicData uri="http://schemas.openxmlformats.org/presentationml/2006/ole">
            <mc:AlternateContent xmlns:mc="http://schemas.openxmlformats.org/markup-compatibility/2006">
              <mc:Choice xmlns:v="urn:schemas-microsoft-com:vml" Requires="v">
                <p:oleObj spid="_x0000_s15867" name="Equation" r:id="rId8" imgW="1320227" imgH="469696" progId="Equation.3">
                  <p:embed/>
                </p:oleObj>
              </mc:Choice>
              <mc:Fallback>
                <p:oleObj name="Equation" r:id="rId8" imgW="1320227" imgH="469696" progId="Equation.3">
                  <p:embed/>
                  <p:pic>
                    <p:nvPicPr>
                      <p:cNvPr id="0" name="Object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3513" y="2016125"/>
                        <a:ext cx="2640012" cy="939800"/>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76" name="Object 50"/>
          <p:cNvGraphicFramePr>
            <a:graphicFrameLocks noChangeAspect="1"/>
          </p:cNvGraphicFramePr>
          <p:nvPr/>
        </p:nvGraphicFramePr>
        <p:xfrm>
          <a:off x="7940675" y="4246563"/>
          <a:ext cx="2335213" cy="863600"/>
        </p:xfrm>
        <a:graphic>
          <a:graphicData uri="http://schemas.openxmlformats.org/presentationml/2006/ole">
            <mc:AlternateContent xmlns:mc="http://schemas.openxmlformats.org/markup-compatibility/2006">
              <mc:Choice xmlns:v="urn:schemas-microsoft-com:vml" Requires="v">
                <p:oleObj spid="_x0000_s15868" name="Equation" r:id="rId10" imgW="1167893" imgH="431613" progId="Equation.3">
                  <p:embed/>
                </p:oleObj>
              </mc:Choice>
              <mc:Fallback>
                <p:oleObj name="Equation" r:id="rId10" imgW="1167893" imgH="431613" progId="Equation.3">
                  <p:embed/>
                  <p:pic>
                    <p:nvPicPr>
                      <p:cNvPr id="0" name="Object 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40675" y="4246563"/>
                        <a:ext cx="2335213" cy="863600"/>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7" name="Oval 51"/>
          <p:cNvSpPr>
            <a:spLocks noChangeArrowheads="1"/>
          </p:cNvSpPr>
          <p:nvPr/>
        </p:nvSpPr>
        <p:spPr bwMode="auto">
          <a:xfrm>
            <a:off x="8875713" y="2700338"/>
            <a:ext cx="360362" cy="2889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Oval 52"/>
          <p:cNvSpPr>
            <a:spLocks noChangeArrowheads="1"/>
          </p:cNvSpPr>
          <p:nvPr/>
        </p:nvSpPr>
        <p:spPr bwMode="auto">
          <a:xfrm>
            <a:off x="8840788" y="2016125"/>
            <a:ext cx="360362" cy="2889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9" name="Oval 53"/>
          <p:cNvSpPr>
            <a:spLocks noChangeArrowheads="1"/>
          </p:cNvSpPr>
          <p:nvPr/>
        </p:nvSpPr>
        <p:spPr bwMode="auto">
          <a:xfrm>
            <a:off x="9086850" y="4246563"/>
            <a:ext cx="360363" cy="288925"/>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0" name="Oval 54"/>
          <p:cNvSpPr>
            <a:spLocks noChangeArrowheads="1"/>
          </p:cNvSpPr>
          <p:nvPr/>
        </p:nvSpPr>
        <p:spPr bwMode="auto">
          <a:xfrm>
            <a:off x="9267825" y="4859338"/>
            <a:ext cx="360363" cy="2524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1" name="Text Box 55"/>
          <p:cNvSpPr txBox="1">
            <a:spLocks noChangeArrowheads="1"/>
          </p:cNvSpPr>
          <p:nvPr/>
        </p:nvSpPr>
        <p:spPr bwMode="auto">
          <a:xfrm>
            <a:off x="8083550" y="2987675"/>
            <a:ext cx="2078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Bandwidth limited</a:t>
            </a:r>
          </a:p>
        </p:txBody>
      </p:sp>
      <p:sp>
        <p:nvSpPr>
          <p:cNvPr id="15382" name="Text Box 57"/>
          <p:cNvSpPr txBox="1">
            <a:spLocks noChangeArrowheads="1"/>
          </p:cNvSpPr>
          <p:nvPr/>
        </p:nvSpPr>
        <p:spPr bwMode="auto">
          <a:xfrm>
            <a:off x="2919413" y="249555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2400" b="1" i="1"/>
              <a:t>s(t)</a:t>
            </a:r>
            <a:endParaRPr lang="en-US" sz="2400" b="1" i="1"/>
          </a:p>
        </p:txBody>
      </p:sp>
      <p:sp>
        <p:nvSpPr>
          <p:cNvPr id="15383" name="Text Box 58"/>
          <p:cNvSpPr txBox="1">
            <a:spLocks noChangeArrowheads="1"/>
          </p:cNvSpPr>
          <p:nvPr/>
        </p:nvSpPr>
        <p:spPr bwMode="auto">
          <a:xfrm>
            <a:off x="7900988" y="5183188"/>
            <a:ext cx="2378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Sampling rate limited</a:t>
            </a:r>
          </a:p>
        </p:txBody>
      </p:sp>
      <p:sp>
        <p:nvSpPr>
          <p:cNvPr id="15384" name="Text Box 59"/>
          <p:cNvSpPr txBox="1">
            <a:spLocks noChangeArrowheads="1"/>
          </p:cNvSpPr>
          <p:nvPr/>
        </p:nvSpPr>
        <p:spPr bwMode="auto">
          <a:xfrm>
            <a:off x="8118475" y="1584325"/>
            <a:ext cx="187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t>Analog</a:t>
            </a:r>
          </a:p>
        </p:txBody>
      </p:sp>
      <p:sp>
        <p:nvSpPr>
          <p:cNvPr id="15385" name="Text Box 60"/>
          <p:cNvSpPr txBox="1">
            <a:spLocks noChangeArrowheads="1"/>
          </p:cNvSpPr>
          <p:nvPr/>
        </p:nvSpPr>
        <p:spPr bwMode="auto">
          <a:xfrm>
            <a:off x="8154988" y="3816350"/>
            <a:ext cx="1874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a:t>Digital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61925" y="71438"/>
            <a:ext cx="37798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ADC </a:t>
            </a:r>
            <a:r>
              <a:rPr lang="en-US" sz="2800" b="1" i="1" dirty="0" smtClean="0"/>
              <a:t>time resolution</a:t>
            </a:r>
            <a:endParaRPr lang="en-US" sz="2800" b="1" i="1" dirty="0"/>
          </a:p>
        </p:txBody>
      </p:sp>
      <p:sp>
        <p:nvSpPr>
          <p:cNvPr id="21507" name="Rectangle 3"/>
          <p:cNvSpPr>
            <a:spLocks noChangeArrowheads="1"/>
          </p:cNvSpPr>
          <p:nvPr/>
        </p:nvSpPr>
        <p:spPr bwMode="auto">
          <a:xfrm>
            <a:off x="306388" y="684213"/>
            <a:ext cx="10080625" cy="107950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First point we need to fix when searching a suitable ADC to sample our signal is to understand which minimum sampling frequency the ADC should offer. The result is stated by the Nyquist sampling theorem.</a:t>
            </a:r>
          </a:p>
        </p:txBody>
      </p:sp>
      <p:pic>
        <p:nvPicPr>
          <p:cNvPr id="2150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113" y="2339975"/>
            <a:ext cx="72009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11"/>
          <p:cNvSpPr>
            <a:spLocks noChangeShapeType="1"/>
          </p:cNvSpPr>
          <p:nvPr/>
        </p:nvSpPr>
        <p:spPr bwMode="auto">
          <a:xfrm flipV="1">
            <a:off x="4267200" y="2916238"/>
            <a:ext cx="1588"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0" name="Line 12"/>
          <p:cNvSpPr>
            <a:spLocks noChangeShapeType="1"/>
          </p:cNvSpPr>
          <p:nvPr/>
        </p:nvSpPr>
        <p:spPr bwMode="auto">
          <a:xfrm flipV="1">
            <a:off x="4878388" y="2916238"/>
            <a:ext cx="1587"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1" name="Line 13"/>
          <p:cNvSpPr>
            <a:spLocks noChangeShapeType="1"/>
          </p:cNvSpPr>
          <p:nvPr/>
        </p:nvSpPr>
        <p:spPr bwMode="auto">
          <a:xfrm flipV="1">
            <a:off x="5491163" y="2916238"/>
            <a:ext cx="1587"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2" name="Line 14"/>
          <p:cNvSpPr>
            <a:spLocks noChangeShapeType="1"/>
          </p:cNvSpPr>
          <p:nvPr/>
        </p:nvSpPr>
        <p:spPr bwMode="auto">
          <a:xfrm flipV="1">
            <a:off x="6102350" y="2889250"/>
            <a:ext cx="1588"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3" name="Line 15"/>
          <p:cNvSpPr>
            <a:spLocks noChangeShapeType="1"/>
          </p:cNvSpPr>
          <p:nvPr/>
        </p:nvSpPr>
        <p:spPr bwMode="auto">
          <a:xfrm flipV="1">
            <a:off x="6750050" y="2916238"/>
            <a:ext cx="1588"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4" name="Line 16"/>
          <p:cNvSpPr>
            <a:spLocks noChangeShapeType="1"/>
          </p:cNvSpPr>
          <p:nvPr/>
        </p:nvSpPr>
        <p:spPr bwMode="auto">
          <a:xfrm flipV="1">
            <a:off x="7362825" y="2916238"/>
            <a:ext cx="1588"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5" name="Line 17"/>
          <p:cNvSpPr>
            <a:spLocks noChangeShapeType="1"/>
          </p:cNvSpPr>
          <p:nvPr/>
        </p:nvSpPr>
        <p:spPr bwMode="auto">
          <a:xfrm flipV="1">
            <a:off x="7975600" y="2924175"/>
            <a:ext cx="1588"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6" name="Line 18"/>
          <p:cNvSpPr>
            <a:spLocks noChangeShapeType="1"/>
          </p:cNvSpPr>
          <p:nvPr/>
        </p:nvSpPr>
        <p:spPr bwMode="auto">
          <a:xfrm flipV="1">
            <a:off x="8586788" y="2916238"/>
            <a:ext cx="1587"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7" name="Line 19"/>
          <p:cNvSpPr>
            <a:spLocks noChangeShapeType="1"/>
          </p:cNvSpPr>
          <p:nvPr/>
        </p:nvSpPr>
        <p:spPr bwMode="auto">
          <a:xfrm flipV="1">
            <a:off x="9232900" y="2924175"/>
            <a:ext cx="1588"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8" name="Line 20"/>
          <p:cNvSpPr>
            <a:spLocks noChangeShapeType="1"/>
          </p:cNvSpPr>
          <p:nvPr/>
        </p:nvSpPr>
        <p:spPr bwMode="auto">
          <a:xfrm flipV="1">
            <a:off x="9810750" y="2924175"/>
            <a:ext cx="1588" cy="301625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1519" name="Text Box 21"/>
          <p:cNvSpPr txBox="1">
            <a:spLocks noChangeArrowheads="1"/>
          </p:cNvSpPr>
          <p:nvPr/>
        </p:nvSpPr>
        <p:spPr bwMode="auto">
          <a:xfrm>
            <a:off x="623888" y="5148263"/>
            <a:ext cx="1881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Nyquist theorem</a:t>
            </a:r>
          </a:p>
        </p:txBody>
      </p:sp>
      <p:graphicFrame>
        <p:nvGraphicFramePr>
          <p:cNvPr id="21520" name="Object 22"/>
          <p:cNvGraphicFramePr>
            <a:graphicFrameLocks noChangeAspect="1"/>
          </p:cNvGraphicFramePr>
          <p:nvPr/>
        </p:nvGraphicFramePr>
        <p:xfrm>
          <a:off x="230188" y="2716213"/>
          <a:ext cx="2363787" cy="942975"/>
        </p:xfrm>
        <a:graphic>
          <a:graphicData uri="http://schemas.openxmlformats.org/presentationml/2006/ole">
            <mc:AlternateContent xmlns:mc="http://schemas.openxmlformats.org/markup-compatibility/2006">
              <mc:Choice xmlns:v="urn:schemas-microsoft-com:vml" Requires="v">
                <p:oleObj spid="_x0000_s22008" name="Equation" r:id="rId5" imgW="1180588" imgH="469696" progId="Equation.3">
                  <p:embed/>
                </p:oleObj>
              </mc:Choice>
              <mc:Fallback>
                <p:oleObj name="Equation" r:id="rId5" imgW="1180588" imgH="469696" progId="Equation.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2716213"/>
                        <a:ext cx="2363787"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21" name="Text Box 23"/>
          <p:cNvSpPr txBox="1">
            <a:spLocks noChangeArrowheads="1"/>
          </p:cNvSpPr>
          <p:nvPr/>
        </p:nvSpPr>
        <p:spPr bwMode="auto">
          <a:xfrm>
            <a:off x="285750" y="3779838"/>
            <a:ext cx="2647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Finite bandwidth signal:</a:t>
            </a:r>
          </a:p>
        </p:txBody>
      </p:sp>
      <p:graphicFrame>
        <p:nvGraphicFramePr>
          <p:cNvPr id="21522" name="Object 24"/>
          <p:cNvGraphicFramePr>
            <a:graphicFrameLocks noChangeAspect="1"/>
          </p:cNvGraphicFramePr>
          <p:nvPr/>
        </p:nvGraphicFramePr>
        <p:xfrm>
          <a:off x="515938" y="4403725"/>
          <a:ext cx="2130425" cy="457200"/>
        </p:xfrm>
        <a:graphic>
          <a:graphicData uri="http://schemas.openxmlformats.org/presentationml/2006/ole">
            <mc:AlternateContent xmlns:mc="http://schemas.openxmlformats.org/markup-compatibility/2006">
              <mc:Choice xmlns:v="urn:schemas-microsoft-com:vml" Requires="v">
                <p:oleObj spid="_x0000_s22009" name="Equation" r:id="rId7" imgW="1066800" imgH="228600" progId="Equation.3">
                  <p:embed/>
                </p:oleObj>
              </mc:Choice>
              <mc:Fallback>
                <p:oleObj name="Equation" r:id="rId7" imgW="1066800" imgH="228600" progId="Equation.3">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38" y="4403725"/>
                        <a:ext cx="2130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23" name="Text Box 25"/>
          <p:cNvSpPr txBox="1">
            <a:spLocks noChangeArrowheads="1"/>
          </p:cNvSpPr>
          <p:nvPr/>
        </p:nvSpPr>
        <p:spPr bwMode="auto">
          <a:xfrm>
            <a:off x="373063" y="2268538"/>
            <a:ext cx="238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Analog “ideal” signal</a:t>
            </a:r>
          </a:p>
        </p:txBody>
      </p:sp>
      <p:graphicFrame>
        <p:nvGraphicFramePr>
          <p:cNvPr id="21524" name="Object 26"/>
          <p:cNvGraphicFramePr>
            <a:graphicFrameLocks noChangeAspect="1"/>
          </p:cNvGraphicFramePr>
          <p:nvPr/>
        </p:nvGraphicFramePr>
        <p:xfrm>
          <a:off x="846138" y="5761038"/>
          <a:ext cx="1435100" cy="460375"/>
        </p:xfrm>
        <a:graphic>
          <a:graphicData uri="http://schemas.openxmlformats.org/presentationml/2006/ole">
            <mc:AlternateContent xmlns:mc="http://schemas.openxmlformats.org/markup-compatibility/2006">
              <mc:Choice xmlns:v="urn:schemas-microsoft-com:vml" Requires="v">
                <p:oleObj spid="_x0000_s22010" name="Equation" r:id="rId9" imgW="634725" imgH="203112" progId="Equation.3">
                  <p:embed/>
                </p:oleObj>
              </mc:Choice>
              <mc:Fallback>
                <p:oleObj name="Equation" r:id="rId9" imgW="634725" imgH="203112"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6138" y="5761038"/>
                        <a:ext cx="1435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25" name="Rectangle 29"/>
          <p:cNvSpPr>
            <a:spLocks noChangeArrowheads="1"/>
          </p:cNvSpPr>
          <p:nvPr/>
        </p:nvSpPr>
        <p:spPr bwMode="auto">
          <a:xfrm>
            <a:off x="592138" y="5616575"/>
            <a:ext cx="1944687" cy="79216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6" name="Text Box 30"/>
          <p:cNvSpPr txBox="1">
            <a:spLocks noChangeArrowheads="1"/>
          </p:cNvSpPr>
          <p:nvPr/>
        </p:nvSpPr>
        <p:spPr bwMode="auto">
          <a:xfrm>
            <a:off x="6246813" y="2160588"/>
            <a:ext cx="1385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ALIASING</a:t>
            </a:r>
            <a:endParaRPr lang="en-US"/>
          </a:p>
        </p:txBody>
      </p:sp>
      <p:sp>
        <p:nvSpPr>
          <p:cNvPr id="21527" name="Line 32"/>
          <p:cNvSpPr>
            <a:spLocks noChangeShapeType="1"/>
          </p:cNvSpPr>
          <p:nvPr/>
        </p:nvSpPr>
        <p:spPr bwMode="auto">
          <a:xfrm>
            <a:off x="590426" y="1655763"/>
            <a:ext cx="194796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38" y="4429125"/>
            <a:ext cx="49815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2052638"/>
            <a:ext cx="433387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2"/>
          <p:cNvSpPr txBox="1">
            <a:spLocks noChangeArrowheads="1"/>
          </p:cNvSpPr>
          <p:nvPr/>
        </p:nvSpPr>
        <p:spPr bwMode="auto">
          <a:xfrm>
            <a:off x="161925" y="71438"/>
            <a:ext cx="32400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smtClean="0"/>
              <a:t>Flash ADC example</a:t>
            </a:r>
            <a:endParaRPr lang="en-US" sz="2800" b="1" i="1" dirty="0"/>
          </a:p>
        </p:txBody>
      </p:sp>
      <p:sp>
        <p:nvSpPr>
          <p:cNvPr id="16389" name="Rectangle 3"/>
          <p:cNvSpPr>
            <a:spLocks noChangeArrowheads="1"/>
          </p:cNvSpPr>
          <p:nvPr/>
        </p:nvSpPr>
        <p:spPr bwMode="auto">
          <a:xfrm>
            <a:off x="306389" y="684213"/>
            <a:ext cx="9684828" cy="1044575"/>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Flash ADCs are the fastest available, but their resolution is limited, at present, at 8 (some 9) bits. It is the kind of ADC you find in the (expensive) digital oscilloscopes. They are able to convert Giga samples per second.</a:t>
            </a:r>
          </a:p>
        </p:txBody>
      </p:sp>
      <p:sp>
        <p:nvSpPr>
          <p:cNvPr id="16390" name="Oval 5"/>
          <p:cNvSpPr>
            <a:spLocks noChangeArrowheads="1"/>
          </p:cNvSpPr>
          <p:nvPr/>
        </p:nvSpPr>
        <p:spPr bwMode="auto">
          <a:xfrm>
            <a:off x="1422400" y="2268538"/>
            <a:ext cx="1116013" cy="684212"/>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1042988"/>
            <a:endParaRPr lang="en-US"/>
          </a:p>
        </p:txBody>
      </p:sp>
      <p:sp>
        <p:nvSpPr>
          <p:cNvPr id="16391" name="Text Box 6"/>
          <p:cNvSpPr txBox="1">
            <a:spLocks noChangeArrowheads="1"/>
          </p:cNvSpPr>
          <p:nvPr/>
        </p:nvSpPr>
        <p:spPr bwMode="auto">
          <a:xfrm>
            <a:off x="4841875" y="2051050"/>
            <a:ext cx="5545138" cy="757238"/>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Each cell is a comparator stage where the input is compared to a reference value, giving a 0/1 output.</a:t>
            </a:r>
          </a:p>
        </p:txBody>
      </p:sp>
      <p:sp>
        <p:nvSpPr>
          <p:cNvPr id="16392" name="Line 7"/>
          <p:cNvSpPr>
            <a:spLocks noChangeShapeType="1"/>
          </p:cNvSpPr>
          <p:nvPr/>
        </p:nvSpPr>
        <p:spPr bwMode="auto">
          <a:xfrm flipH="1">
            <a:off x="2646363" y="2592388"/>
            <a:ext cx="2195512" cy="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6393" name="Oval 9"/>
          <p:cNvSpPr>
            <a:spLocks noChangeArrowheads="1"/>
          </p:cNvSpPr>
          <p:nvPr/>
        </p:nvSpPr>
        <p:spPr bwMode="auto">
          <a:xfrm>
            <a:off x="3330575" y="2952750"/>
            <a:ext cx="1116013" cy="2052638"/>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1042988"/>
            <a:r>
              <a:rPr lang="it-IT"/>
              <a:t>C</a:t>
            </a:r>
            <a:endParaRPr lang="en-US"/>
          </a:p>
        </p:txBody>
      </p:sp>
      <p:sp>
        <p:nvSpPr>
          <p:cNvPr id="16394" name="Text Box 10"/>
          <p:cNvSpPr txBox="1">
            <a:spLocks noChangeArrowheads="1"/>
          </p:cNvSpPr>
          <p:nvPr/>
        </p:nvSpPr>
        <p:spPr bwMode="auto">
          <a:xfrm>
            <a:off x="4841875" y="2916238"/>
            <a:ext cx="5545138" cy="75565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Combinatory logic rearrange the result given by the comparators stage to give a binary value as output.</a:t>
            </a:r>
          </a:p>
        </p:txBody>
      </p:sp>
      <p:pic>
        <p:nvPicPr>
          <p:cNvPr id="16395" name="Picture 12"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063" y="39973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sy002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3100" y="39973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Line 17"/>
          <p:cNvSpPr>
            <a:spLocks noChangeShapeType="1"/>
          </p:cNvSpPr>
          <p:nvPr/>
        </p:nvSpPr>
        <p:spPr bwMode="auto">
          <a:xfrm flipH="1">
            <a:off x="4375150" y="3097213"/>
            <a:ext cx="466725" cy="179387"/>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6398" name="Line 18"/>
          <p:cNvSpPr>
            <a:spLocks noChangeShapeType="1"/>
          </p:cNvSpPr>
          <p:nvPr/>
        </p:nvSpPr>
        <p:spPr bwMode="auto">
          <a:xfrm>
            <a:off x="414338" y="6624638"/>
            <a:ext cx="24114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399" name="Line 19"/>
          <p:cNvSpPr>
            <a:spLocks noChangeShapeType="1"/>
          </p:cNvSpPr>
          <p:nvPr/>
        </p:nvSpPr>
        <p:spPr bwMode="auto">
          <a:xfrm>
            <a:off x="485775" y="3671888"/>
            <a:ext cx="1871663"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0" name="Line 20"/>
          <p:cNvSpPr>
            <a:spLocks noChangeShapeType="1"/>
          </p:cNvSpPr>
          <p:nvPr/>
        </p:nvSpPr>
        <p:spPr bwMode="auto">
          <a:xfrm flipH="1">
            <a:off x="774700" y="3779838"/>
            <a:ext cx="0" cy="2771775"/>
          </a:xfrm>
          <a:prstGeom prst="line">
            <a:avLst/>
          </a:prstGeom>
          <a:noFill/>
          <a:ln w="28575">
            <a:solidFill>
              <a:schemeClr val="accent2"/>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GB"/>
          </a:p>
        </p:txBody>
      </p:sp>
      <p:pic>
        <p:nvPicPr>
          <p:cNvPr id="16401" name="Picture 22" descr="sy002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3375" y="3997325"/>
            <a:ext cx="438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Text Box 23"/>
          <p:cNvSpPr txBox="1">
            <a:spLocks noChangeArrowheads="1"/>
          </p:cNvSpPr>
          <p:nvPr/>
        </p:nvSpPr>
        <p:spPr bwMode="auto">
          <a:xfrm>
            <a:off x="5886450" y="3859213"/>
            <a:ext cx="78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sz="3600" b="1"/>
              <a:t>= 5</a:t>
            </a:r>
            <a:endParaRPr lang="en-US" sz="3600" b="1"/>
          </a:p>
        </p:txBody>
      </p:sp>
      <p:sp>
        <p:nvSpPr>
          <p:cNvPr id="16403" name="Line 24"/>
          <p:cNvSpPr>
            <a:spLocks noChangeShapeType="1"/>
          </p:cNvSpPr>
          <p:nvPr/>
        </p:nvSpPr>
        <p:spPr bwMode="auto">
          <a:xfrm>
            <a:off x="522288" y="2339975"/>
            <a:ext cx="133191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04" name="Text Box 25"/>
          <p:cNvSpPr txBox="1">
            <a:spLocks noChangeArrowheads="1"/>
          </p:cNvSpPr>
          <p:nvPr/>
        </p:nvSpPr>
        <p:spPr bwMode="auto">
          <a:xfrm>
            <a:off x="342900" y="1836738"/>
            <a:ext cx="62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10V</a:t>
            </a:r>
            <a:endParaRPr lang="en-US"/>
          </a:p>
        </p:txBody>
      </p:sp>
      <p:sp>
        <p:nvSpPr>
          <p:cNvPr id="16405" name="Text Box 26"/>
          <p:cNvSpPr txBox="1">
            <a:spLocks noChangeArrowheads="1"/>
          </p:cNvSpPr>
          <p:nvPr/>
        </p:nvSpPr>
        <p:spPr bwMode="auto">
          <a:xfrm>
            <a:off x="414338" y="3275013"/>
            <a:ext cx="495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7V</a:t>
            </a:r>
            <a:endParaRPr lang="en-US"/>
          </a:p>
        </p:txBody>
      </p:sp>
      <p:sp>
        <p:nvSpPr>
          <p:cNvPr id="16406" name="Text Box 28"/>
          <p:cNvSpPr txBox="1">
            <a:spLocks noChangeArrowheads="1"/>
          </p:cNvSpPr>
          <p:nvPr/>
        </p:nvSpPr>
        <p:spPr bwMode="auto">
          <a:xfrm>
            <a:off x="655638" y="6661150"/>
            <a:ext cx="1954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t>3 bits Flash ADC</a:t>
            </a:r>
          </a:p>
        </p:txBody>
      </p:sp>
      <p:pic>
        <p:nvPicPr>
          <p:cNvPr id="16407" name="Picture 29"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0463" y="2989263"/>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30" descr="sy002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8713" y="5761038"/>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31" descr="sy002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8713" y="5292725"/>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32" descr="sy002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8713" y="4824413"/>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33" descr="sy002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0463" y="4356100"/>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34" descr="sy00250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8713" y="3906838"/>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35"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0463" y="3438525"/>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36" descr="sy00249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8713" y="2520950"/>
            <a:ext cx="17621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5" name="Line 39"/>
          <p:cNvSpPr>
            <a:spLocks noChangeShapeType="1"/>
          </p:cNvSpPr>
          <p:nvPr/>
        </p:nvSpPr>
        <p:spPr bwMode="auto">
          <a:xfrm flipH="1">
            <a:off x="1385888" y="5437188"/>
            <a:ext cx="0" cy="395287"/>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416" name="Text Box 40"/>
          <p:cNvSpPr txBox="1">
            <a:spLocks noChangeArrowheads="1"/>
          </p:cNvSpPr>
          <p:nvPr/>
        </p:nvSpPr>
        <p:spPr bwMode="auto">
          <a:xfrm>
            <a:off x="917575" y="5400675"/>
            <a:ext cx="477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V</a:t>
            </a:r>
            <a:r>
              <a:rPr lang="it-IT" baseline="-25000"/>
              <a:t>R</a:t>
            </a:r>
            <a:endParaRPr lang="en-US" baseline="-25000"/>
          </a:p>
        </p:txBody>
      </p:sp>
      <p:sp>
        <p:nvSpPr>
          <p:cNvPr id="16417" name="Text Box 41"/>
          <p:cNvSpPr txBox="1">
            <a:spLocks noChangeArrowheads="1"/>
          </p:cNvSpPr>
          <p:nvPr/>
        </p:nvSpPr>
        <p:spPr bwMode="auto">
          <a:xfrm>
            <a:off x="306388" y="4932363"/>
            <a:ext cx="460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V</a:t>
            </a:r>
            <a:r>
              <a:rPr lang="it-IT" baseline="-25000"/>
              <a:t>S</a:t>
            </a:r>
            <a:endParaRPr lang="en-US" baseline="-25000"/>
          </a:p>
        </p:txBody>
      </p:sp>
      <p:sp>
        <p:nvSpPr>
          <p:cNvPr id="16418" name="Text Box 42"/>
          <p:cNvSpPr txBox="1">
            <a:spLocks noChangeArrowheads="1"/>
          </p:cNvSpPr>
          <p:nvPr/>
        </p:nvSpPr>
        <p:spPr bwMode="auto">
          <a:xfrm>
            <a:off x="1263650" y="1836738"/>
            <a:ext cx="1065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V</a:t>
            </a:r>
            <a:r>
              <a:rPr lang="it-IT" baseline="-25000"/>
              <a:t>R</a:t>
            </a:r>
            <a:r>
              <a:rPr lang="it-IT"/>
              <a:t>=1.25</a:t>
            </a:r>
            <a:endParaRPr lang="en-US"/>
          </a:p>
        </p:txBody>
      </p:sp>
      <p:sp>
        <p:nvSpPr>
          <p:cNvPr id="16419" name="Line 43"/>
          <p:cNvSpPr>
            <a:spLocks noChangeShapeType="1"/>
          </p:cNvSpPr>
          <p:nvPr/>
        </p:nvSpPr>
        <p:spPr bwMode="auto">
          <a:xfrm>
            <a:off x="882650" y="2052638"/>
            <a:ext cx="433388" cy="0"/>
          </a:xfrm>
          <a:prstGeom prst="line">
            <a:avLst/>
          </a:prstGeom>
          <a:noFill/>
          <a:ln w="28575">
            <a:solidFill>
              <a:schemeClr val="accent2"/>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sp>
        <p:nvSpPr>
          <p:cNvPr id="16420" name="Text Box 44"/>
          <p:cNvSpPr txBox="1">
            <a:spLocks noChangeArrowheads="1"/>
          </p:cNvSpPr>
          <p:nvPr/>
        </p:nvSpPr>
        <p:spPr bwMode="auto">
          <a:xfrm>
            <a:off x="7092950" y="3997325"/>
            <a:ext cx="2974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V</a:t>
            </a:r>
            <a:r>
              <a:rPr lang="it-IT" baseline="-25000"/>
              <a:t>D </a:t>
            </a:r>
            <a:r>
              <a:rPr lang="it-IT"/>
              <a:t>= 5</a:t>
            </a:r>
            <a:r>
              <a:rPr lang="en-US">
                <a:cs typeface="Times New Roman" pitchFamily="18" charset="0"/>
              </a:rPr>
              <a:t>×</a:t>
            </a:r>
            <a:r>
              <a:rPr lang="it-IT"/>
              <a:t>V</a:t>
            </a:r>
            <a:r>
              <a:rPr lang="it-IT" baseline="-25000"/>
              <a:t>R </a:t>
            </a:r>
            <a:r>
              <a:rPr lang="it-IT"/>
              <a:t>= 5</a:t>
            </a:r>
            <a:r>
              <a:rPr lang="en-US">
                <a:cs typeface="Times New Roman" pitchFamily="18" charset="0"/>
              </a:rPr>
              <a:t>×</a:t>
            </a:r>
            <a:r>
              <a:rPr lang="it-IT"/>
              <a:t>1.25 = 6.25</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1925" y="71438"/>
            <a:ext cx="37798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b="1" i="1" dirty="0"/>
              <a:t>ADC </a:t>
            </a:r>
            <a:r>
              <a:rPr lang="en-US" sz="2800" b="1" i="1" dirty="0" smtClean="0"/>
              <a:t>resolution - 1</a:t>
            </a:r>
            <a:endParaRPr lang="en-US" sz="2800" b="1" i="1" dirty="0"/>
          </a:p>
        </p:txBody>
      </p:sp>
      <p:sp>
        <p:nvSpPr>
          <p:cNvPr id="23555" name="Rectangle 3"/>
          <p:cNvSpPr>
            <a:spLocks noChangeArrowheads="1"/>
          </p:cNvSpPr>
          <p:nvPr/>
        </p:nvSpPr>
        <p:spPr bwMode="auto">
          <a:xfrm>
            <a:off x="306389" y="684287"/>
            <a:ext cx="9720832" cy="755650"/>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The ideal matching is reached when all possible information is squeezed out of the input signal. Obviously, down-sampling is possible if full resolution is not needed.</a:t>
            </a:r>
          </a:p>
        </p:txBody>
      </p:sp>
      <p:pic>
        <p:nvPicPr>
          <p:cNvPr id="23556" name="Picture 8"/>
          <p:cNvPicPr>
            <a:picLocks noChangeAspect="1" noChangeArrowheads="1"/>
          </p:cNvPicPr>
          <p:nvPr/>
        </p:nvPicPr>
        <p:blipFill>
          <a:blip r:embed="rId4">
            <a:extLst>
              <a:ext uri="{28A0092B-C50C-407E-A947-70E740481C1C}">
                <a14:useLocalDpi xmlns:a14="http://schemas.microsoft.com/office/drawing/2010/main" val="0"/>
              </a:ext>
            </a:extLst>
          </a:blip>
          <a:srcRect l="6749" r="6749"/>
          <a:stretch>
            <a:fillRect/>
          </a:stretch>
        </p:blipFill>
        <p:spPr bwMode="auto">
          <a:xfrm>
            <a:off x="0" y="1708150"/>
            <a:ext cx="5059363"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9"/>
          <p:cNvSpPr>
            <a:spLocks noChangeShapeType="1"/>
          </p:cNvSpPr>
          <p:nvPr/>
        </p:nvSpPr>
        <p:spPr bwMode="auto">
          <a:xfrm>
            <a:off x="342900" y="5005388"/>
            <a:ext cx="5724525" cy="0"/>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58" name="Line 10"/>
          <p:cNvSpPr>
            <a:spLocks noChangeShapeType="1"/>
          </p:cNvSpPr>
          <p:nvPr/>
        </p:nvSpPr>
        <p:spPr bwMode="auto">
          <a:xfrm>
            <a:off x="342900" y="2052638"/>
            <a:ext cx="4572000" cy="0"/>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59" name="Line 11"/>
          <p:cNvSpPr>
            <a:spLocks noChangeShapeType="1"/>
          </p:cNvSpPr>
          <p:nvPr/>
        </p:nvSpPr>
        <p:spPr bwMode="auto">
          <a:xfrm>
            <a:off x="2646363" y="4608513"/>
            <a:ext cx="1295400"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60" name="Line 12"/>
          <p:cNvSpPr>
            <a:spLocks noChangeShapeType="1"/>
          </p:cNvSpPr>
          <p:nvPr/>
        </p:nvSpPr>
        <p:spPr bwMode="auto">
          <a:xfrm>
            <a:off x="2646363" y="4213225"/>
            <a:ext cx="1260475" cy="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61" name="Line 13"/>
          <p:cNvSpPr>
            <a:spLocks noChangeShapeType="1"/>
          </p:cNvSpPr>
          <p:nvPr/>
        </p:nvSpPr>
        <p:spPr bwMode="auto">
          <a:xfrm flipH="1" flipV="1">
            <a:off x="4014788" y="4249738"/>
            <a:ext cx="0" cy="358775"/>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2" name="Text Box 14"/>
          <p:cNvSpPr txBox="1">
            <a:spLocks noChangeArrowheads="1"/>
          </p:cNvSpPr>
          <p:nvPr/>
        </p:nvSpPr>
        <p:spPr bwMode="auto">
          <a:xfrm>
            <a:off x="4051300" y="4213225"/>
            <a:ext cx="71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i="1"/>
              <a:t>A</a:t>
            </a:r>
            <a:r>
              <a:rPr lang="it-IT" b="1" i="1" baseline="-25000"/>
              <a:t>noise</a:t>
            </a:r>
            <a:endParaRPr lang="en-US" b="1" i="1" baseline="-25000"/>
          </a:p>
        </p:txBody>
      </p:sp>
      <p:sp>
        <p:nvSpPr>
          <p:cNvPr id="23563" name="Line 15"/>
          <p:cNvSpPr>
            <a:spLocks noChangeShapeType="1"/>
          </p:cNvSpPr>
          <p:nvPr/>
        </p:nvSpPr>
        <p:spPr bwMode="auto">
          <a:xfrm flipH="1" flipV="1">
            <a:off x="701675" y="2052638"/>
            <a:ext cx="15875" cy="2917825"/>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64" name="Text Box 16"/>
          <p:cNvSpPr txBox="1">
            <a:spLocks noChangeArrowheads="1"/>
          </p:cNvSpPr>
          <p:nvPr/>
        </p:nvSpPr>
        <p:spPr bwMode="auto">
          <a:xfrm>
            <a:off x="701675" y="4465638"/>
            <a:ext cx="766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b="1" i="1"/>
              <a:t>A</a:t>
            </a:r>
            <a:r>
              <a:rPr lang="it-IT" b="1" i="1" baseline="-25000"/>
              <a:t>signal</a:t>
            </a:r>
            <a:endParaRPr lang="en-US" b="1" i="1" baseline="-25000"/>
          </a:p>
        </p:txBody>
      </p:sp>
      <p:sp>
        <p:nvSpPr>
          <p:cNvPr id="23565" name="Line 17"/>
          <p:cNvSpPr>
            <a:spLocks noChangeShapeType="1"/>
          </p:cNvSpPr>
          <p:nvPr/>
        </p:nvSpPr>
        <p:spPr bwMode="auto">
          <a:xfrm flipV="1">
            <a:off x="4914900" y="2052638"/>
            <a:ext cx="1152525" cy="0"/>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66" name="Line 22"/>
          <p:cNvSpPr>
            <a:spLocks noChangeShapeType="1"/>
          </p:cNvSpPr>
          <p:nvPr/>
        </p:nvSpPr>
        <p:spPr bwMode="auto">
          <a:xfrm>
            <a:off x="3906838" y="4213225"/>
            <a:ext cx="2195512" cy="431800"/>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67" name="Line 23"/>
          <p:cNvSpPr>
            <a:spLocks noChangeShapeType="1"/>
          </p:cNvSpPr>
          <p:nvPr/>
        </p:nvSpPr>
        <p:spPr bwMode="auto">
          <a:xfrm>
            <a:off x="3941763" y="4608513"/>
            <a:ext cx="2160587" cy="396875"/>
          </a:xfrm>
          <a:prstGeom prst="line">
            <a:avLst/>
          </a:prstGeom>
          <a:noFill/>
          <a:ln w="28575">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23568" name="AutoShape 24"/>
          <p:cNvSpPr>
            <a:spLocks/>
          </p:cNvSpPr>
          <p:nvPr/>
        </p:nvSpPr>
        <p:spPr bwMode="auto">
          <a:xfrm>
            <a:off x="6102350" y="4645025"/>
            <a:ext cx="142875" cy="360363"/>
          </a:xfrm>
          <a:prstGeom prst="rightBrace">
            <a:avLst>
              <a:gd name="adj1" fmla="val 21019"/>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9" name="Text Box 25"/>
          <p:cNvSpPr txBox="1">
            <a:spLocks noChangeArrowheads="1"/>
          </p:cNvSpPr>
          <p:nvPr/>
        </p:nvSpPr>
        <p:spPr bwMode="auto">
          <a:xfrm>
            <a:off x="6318250" y="4645025"/>
            <a:ext cx="65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LSB</a:t>
            </a:r>
            <a:endParaRPr lang="en-US"/>
          </a:p>
        </p:txBody>
      </p:sp>
      <p:sp>
        <p:nvSpPr>
          <p:cNvPr id="23570" name="AutoShape 31"/>
          <p:cNvSpPr>
            <a:spLocks/>
          </p:cNvSpPr>
          <p:nvPr/>
        </p:nvSpPr>
        <p:spPr bwMode="auto">
          <a:xfrm>
            <a:off x="6103938" y="4248150"/>
            <a:ext cx="142875" cy="360363"/>
          </a:xfrm>
          <a:prstGeom prst="rightBrace">
            <a:avLst>
              <a:gd name="adj1" fmla="val 21019"/>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1" name="AutoShape 32"/>
          <p:cNvSpPr>
            <a:spLocks/>
          </p:cNvSpPr>
          <p:nvPr/>
        </p:nvSpPr>
        <p:spPr bwMode="auto">
          <a:xfrm>
            <a:off x="6103938" y="3852863"/>
            <a:ext cx="142875" cy="360362"/>
          </a:xfrm>
          <a:prstGeom prst="rightBrace">
            <a:avLst>
              <a:gd name="adj1" fmla="val 21018"/>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2" name="AutoShape 33"/>
          <p:cNvSpPr>
            <a:spLocks/>
          </p:cNvSpPr>
          <p:nvPr/>
        </p:nvSpPr>
        <p:spPr bwMode="auto">
          <a:xfrm>
            <a:off x="6103938" y="3455988"/>
            <a:ext cx="142875" cy="360362"/>
          </a:xfrm>
          <a:prstGeom prst="rightBrace">
            <a:avLst>
              <a:gd name="adj1" fmla="val 21018"/>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3" name="AutoShape 34"/>
          <p:cNvSpPr>
            <a:spLocks/>
          </p:cNvSpPr>
          <p:nvPr/>
        </p:nvSpPr>
        <p:spPr bwMode="auto">
          <a:xfrm>
            <a:off x="6102350" y="3060700"/>
            <a:ext cx="142875" cy="360363"/>
          </a:xfrm>
          <a:prstGeom prst="rightBrace">
            <a:avLst>
              <a:gd name="adj1" fmla="val 21019"/>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4" name="AutoShape 35"/>
          <p:cNvSpPr>
            <a:spLocks/>
          </p:cNvSpPr>
          <p:nvPr/>
        </p:nvSpPr>
        <p:spPr bwMode="auto">
          <a:xfrm>
            <a:off x="6103938" y="2663825"/>
            <a:ext cx="142875" cy="360363"/>
          </a:xfrm>
          <a:prstGeom prst="rightBrace">
            <a:avLst>
              <a:gd name="adj1" fmla="val 21019"/>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5" name="AutoShape 36"/>
          <p:cNvSpPr>
            <a:spLocks/>
          </p:cNvSpPr>
          <p:nvPr/>
        </p:nvSpPr>
        <p:spPr bwMode="auto">
          <a:xfrm>
            <a:off x="6103938" y="2268538"/>
            <a:ext cx="142875" cy="360362"/>
          </a:xfrm>
          <a:prstGeom prst="rightBrace">
            <a:avLst>
              <a:gd name="adj1" fmla="val 21018"/>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6" name="AutoShape 37"/>
          <p:cNvSpPr>
            <a:spLocks/>
          </p:cNvSpPr>
          <p:nvPr/>
        </p:nvSpPr>
        <p:spPr bwMode="auto">
          <a:xfrm>
            <a:off x="6103938" y="1871663"/>
            <a:ext cx="142875" cy="360362"/>
          </a:xfrm>
          <a:prstGeom prst="rightBrace">
            <a:avLst>
              <a:gd name="adj1" fmla="val 21018"/>
              <a:gd name="adj2" fmla="val 50000"/>
            </a:avLst>
          </a:pr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7" name="Text Box 38"/>
          <p:cNvSpPr txBox="1">
            <a:spLocks noChangeArrowheads="1"/>
          </p:cNvSpPr>
          <p:nvPr/>
        </p:nvSpPr>
        <p:spPr bwMode="auto">
          <a:xfrm>
            <a:off x="6318250" y="1836738"/>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it-IT"/>
              <a:t>2</a:t>
            </a:r>
            <a:r>
              <a:rPr lang="it-IT" baseline="30000"/>
              <a:t>n</a:t>
            </a:r>
            <a:endParaRPr lang="en-US" baseline="30000"/>
          </a:p>
        </p:txBody>
      </p:sp>
      <p:graphicFrame>
        <p:nvGraphicFramePr>
          <p:cNvPr id="23578" name="Object 39"/>
          <p:cNvGraphicFramePr>
            <a:graphicFrameLocks noChangeAspect="1"/>
          </p:cNvGraphicFramePr>
          <p:nvPr/>
        </p:nvGraphicFramePr>
        <p:xfrm>
          <a:off x="7651750" y="2124075"/>
          <a:ext cx="1397000" cy="863600"/>
        </p:xfrm>
        <a:graphic>
          <a:graphicData uri="http://schemas.openxmlformats.org/presentationml/2006/ole">
            <mc:AlternateContent xmlns:mc="http://schemas.openxmlformats.org/markup-compatibility/2006">
              <mc:Choice xmlns:v="urn:schemas-microsoft-com:vml" Requires="v">
                <p:oleObj spid="_x0000_s23908" name="Equation" r:id="rId5" imgW="698197" imgH="431613" progId="Equation.3">
                  <p:embed/>
                </p:oleObj>
              </mc:Choice>
              <mc:Fallback>
                <p:oleObj name="Equation" r:id="rId5" imgW="698197" imgH="431613" progId="Equation.3">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750" y="2124075"/>
                        <a:ext cx="1397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79" name="Object 40"/>
          <p:cNvGraphicFramePr>
            <a:graphicFrameLocks noChangeAspect="1"/>
          </p:cNvGraphicFramePr>
          <p:nvPr/>
        </p:nvGraphicFramePr>
        <p:xfrm>
          <a:off x="7254875" y="3529013"/>
          <a:ext cx="2209800" cy="889000"/>
        </p:xfrm>
        <a:graphic>
          <a:graphicData uri="http://schemas.openxmlformats.org/presentationml/2006/ole">
            <mc:AlternateContent xmlns:mc="http://schemas.openxmlformats.org/markup-compatibility/2006">
              <mc:Choice xmlns:v="urn:schemas-microsoft-com:vml" Requires="v">
                <p:oleObj spid="_x0000_s23909" name="Equation" r:id="rId7" imgW="1104900" imgH="444500" progId="Equation.3">
                  <p:embed/>
                </p:oleObj>
              </mc:Choice>
              <mc:Fallback>
                <p:oleObj name="Equation" r:id="rId7" imgW="1104900" imgH="444500" progId="Equation.3">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4875" y="3529013"/>
                        <a:ext cx="2209800" cy="8890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80" name="Rectangle 41"/>
          <p:cNvSpPr>
            <a:spLocks noChangeArrowheads="1"/>
          </p:cNvSpPr>
          <p:nvPr/>
        </p:nvSpPr>
        <p:spPr bwMode="auto">
          <a:xfrm>
            <a:off x="306388" y="6337300"/>
            <a:ext cx="10080625" cy="611188"/>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lstStyle/>
          <a:p>
            <a:pPr marL="266700" indent="-266700" algn="just">
              <a:buClr>
                <a:srgbClr val="FFCC00"/>
              </a:buClr>
              <a:buSzPct val="75000"/>
              <a:buFont typeface="Times New Roman" pitchFamily="18" charset="0"/>
              <a:buChar char="►"/>
            </a:pPr>
            <a:r>
              <a:rPr lang="en-US">
                <a:cs typeface="Times New Roman" pitchFamily="18" charset="0"/>
              </a:rPr>
              <a:t>Noise requires to be carefully considered, even if it is non random noise!</a:t>
            </a:r>
          </a:p>
        </p:txBody>
      </p:sp>
      <p:sp>
        <p:nvSpPr>
          <p:cNvPr id="23581" name="Text Box 42"/>
          <p:cNvSpPr txBox="1">
            <a:spLocks noChangeArrowheads="1"/>
          </p:cNvSpPr>
          <p:nvPr/>
        </p:nvSpPr>
        <p:spPr bwMode="auto">
          <a:xfrm>
            <a:off x="7975600" y="4645025"/>
            <a:ext cx="1433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1600">
                <a:solidFill>
                  <a:schemeClr val="accent2"/>
                </a:solidFill>
              </a:rPr>
              <a:t>Dynamic range</a:t>
            </a:r>
          </a:p>
        </p:txBody>
      </p:sp>
      <p:sp>
        <p:nvSpPr>
          <p:cNvPr id="23582" name="Line 43"/>
          <p:cNvSpPr>
            <a:spLocks noChangeShapeType="1"/>
          </p:cNvSpPr>
          <p:nvPr/>
        </p:nvSpPr>
        <p:spPr bwMode="auto">
          <a:xfrm flipH="1" flipV="1">
            <a:off x="7615238" y="4176713"/>
            <a:ext cx="360362" cy="53975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583" name="AutoShape 44"/>
          <p:cNvSpPr>
            <a:spLocks noChangeArrowheads="1"/>
          </p:cNvSpPr>
          <p:nvPr/>
        </p:nvSpPr>
        <p:spPr bwMode="auto">
          <a:xfrm>
            <a:off x="6678613" y="5327650"/>
            <a:ext cx="3708400" cy="828675"/>
          </a:xfrm>
          <a:prstGeom prst="wedgeRoundRectCallout">
            <a:avLst>
              <a:gd name="adj1" fmla="val -62028"/>
              <a:gd name="adj2" fmla="val -100190"/>
              <a:gd name="adj3" fmla="val 16667"/>
            </a:avLst>
          </a:prstGeom>
          <a:solidFill>
            <a:schemeClr val="bg1"/>
          </a:solidFill>
          <a:ln w="28575">
            <a:solidFill>
              <a:schemeClr val="tx1"/>
            </a:solidFill>
            <a:miter lim="800000"/>
            <a:headEnd/>
            <a:tailEnd/>
          </a:ln>
        </p:spPr>
        <p:txBody>
          <a:bodyPr/>
          <a:lstStyle/>
          <a:p>
            <a:pPr algn="ctr" defTabSz="1042988"/>
            <a:r>
              <a:rPr lang="en-US"/>
              <a:t>It is not useful to have a “segmentation” finer that noise.</a:t>
            </a:r>
          </a:p>
        </p:txBody>
      </p:sp>
      <p:sp>
        <p:nvSpPr>
          <p:cNvPr id="23584" name="Text Box 45"/>
          <p:cNvSpPr txBox="1">
            <a:spLocks noChangeArrowheads="1"/>
          </p:cNvSpPr>
          <p:nvPr/>
        </p:nvSpPr>
        <p:spPr bwMode="auto">
          <a:xfrm>
            <a:off x="9018588" y="2736850"/>
            <a:ext cx="11890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042988" eaLnBrk="0" hangingPunct="0">
              <a:defRPr sz="2000">
                <a:solidFill>
                  <a:schemeClr val="tx1"/>
                </a:solidFill>
                <a:latin typeface="Times New Roman" pitchFamily="18" charset="0"/>
              </a:defRPr>
            </a:lvl1pPr>
            <a:lvl2pPr marL="742950" indent="-285750" defTabSz="1042988" eaLnBrk="0" hangingPunct="0">
              <a:defRPr sz="2000">
                <a:solidFill>
                  <a:schemeClr val="tx1"/>
                </a:solidFill>
                <a:latin typeface="Times New Roman" pitchFamily="18" charset="0"/>
              </a:defRPr>
            </a:lvl2pPr>
            <a:lvl3pPr marL="1143000" indent="-228600" defTabSz="1042988" eaLnBrk="0" hangingPunct="0">
              <a:defRPr sz="2000">
                <a:solidFill>
                  <a:schemeClr val="tx1"/>
                </a:solidFill>
                <a:latin typeface="Times New Roman" pitchFamily="18" charset="0"/>
              </a:defRPr>
            </a:lvl3pPr>
            <a:lvl4pPr marL="1600200" indent="-228600" defTabSz="1042988" eaLnBrk="0" hangingPunct="0">
              <a:defRPr sz="2000">
                <a:solidFill>
                  <a:schemeClr val="tx1"/>
                </a:solidFill>
                <a:latin typeface="Times New Roman" pitchFamily="18" charset="0"/>
              </a:defRPr>
            </a:lvl4pPr>
            <a:lvl5pPr marL="2057400" indent="-228600" defTabSz="1042988" eaLnBrk="0" hangingPunct="0">
              <a:defRPr sz="2000">
                <a:solidFill>
                  <a:schemeClr val="tx1"/>
                </a:solidFill>
                <a:latin typeface="Times New Roman" pitchFamily="18" charset="0"/>
              </a:defRPr>
            </a:lvl5pPr>
            <a:lvl6pPr marL="2514600" indent="-228600" defTabSz="1042988" eaLnBrk="0" fontAlgn="base" hangingPunct="0">
              <a:spcBef>
                <a:spcPct val="0"/>
              </a:spcBef>
              <a:spcAft>
                <a:spcPct val="0"/>
              </a:spcAft>
              <a:defRPr sz="2000">
                <a:solidFill>
                  <a:schemeClr val="tx1"/>
                </a:solidFill>
                <a:latin typeface="Times New Roman" pitchFamily="18" charset="0"/>
              </a:defRPr>
            </a:lvl6pPr>
            <a:lvl7pPr marL="2971800" indent="-228600" defTabSz="1042988" eaLnBrk="0" fontAlgn="base" hangingPunct="0">
              <a:spcBef>
                <a:spcPct val="0"/>
              </a:spcBef>
              <a:spcAft>
                <a:spcPct val="0"/>
              </a:spcAft>
              <a:defRPr sz="2000">
                <a:solidFill>
                  <a:schemeClr val="tx1"/>
                </a:solidFill>
                <a:latin typeface="Times New Roman" pitchFamily="18" charset="0"/>
              </a:defRPr>
            </a:lvl7pPr>
            <a:lvl8pPr marL="3429000" indent="-228600" defTabSz="1042988" eaLnBrk="0" fontAlgn="base" hangingPunct="0">
              <a:spcBef>
                <a:spcPct val="0"/>
              </a:spcBef>
              <a:spcAft>
                <a:spcPct val="0"/>
              </a:spcAft>
              <a:defRPr sz="2000">
                <a:solidFill>
                  <a:schemeClr val="tx1"/>
                </a:solidFill>
                <a:latin typeface="Times New Roman" pitchFamily="18" charset="0"/>
              </a:defRPr>
            </a:lvl8pPr>
            <a:lvl9pPr marL="3886200" indent="-228600" defTabSz="1042988" eaLnBrk="0" fontAlgn="base" hangingPunct="0">
              <a:spcBef>
                <a:spcPct val="0"/>
              </a:spcBef>
              <a:spcAft>
                <a:spcPct val="0"/>
              </a:spcAft>
              <a:defRPr sz="2000">
                <a:solidFill>
                  <a:schemeClr val="tx1"/>
                </a:solidFill>
                <a:latin typeface="Times New Roman" pitchFamily="18" charset="0"/>
              </a:defRPr>
            </a:lvl9pPr>
          </a:lstStyle>
          <a:p>
            <a:pPr algn="ctr" eaLnBrk="1" hangingPunct="1"/>
            <a:r>
              <a:rPr lang="en-US" sz="1600">
                <a:solidFill>
                  <a:schemeClr val="accent2"/>
                </a:solidFill>
              </a:rPr>
              <a:t>Assuming</a:t>
            </a:r>
          </a:p>
          <a:p>
            <a:pPr algn="ctr" eaLnBrk="1" hangingPunct="1"/>
            <a:r>
              <a:rPr lang="en-US" sz="1600">
                <a:solidFill>
                  <a:schemeClr val="accent2"/>
                </a:solidFill>
              </a:rPr>
              <a:t>1 LSB noise</a:t>
            </a:r>
          </a:p>
        </p:txBody>
      </p:sp>
      <p:sp>
        <p:nvSpPr>
          <p:cNvPr id="23585" name="Line 46"/>
          <p:cNvSpPr>
            <a:spLocks noChangeShapeType="1"/>
          </p:cNvSpPr>
          <p:nvPr/>
        </p:nvSpPr>
        <p:spPr bwMode="auto">
          <a:xfrm flipH="1" flipV="1">
            <a:off x="8910638" y="2844800"/>
            <a:ext cx="215900" cy="144463"/>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4">
      <a:dk1>
        <a:srgbClr val="000000"/>
      </a:dk1>
      <a:lt1>
        <a:srgbClr val="FFFFFF"/>
      </a:lt1>
      <a:dk2>
        <a:srgbClr val="000000"/>
      </a:dk2>
      <a:lt2>
        <a:srgbClr val="808080"/>
      </a:lt2>
      <a:accent1>
        <a:srgbClr val="EE0000"/>
      </a:accent1>
      <a:accent2>
        <a:srgbClr val="FF9900"/>
      </a:accent2>
      <a:accent3>
        <a:srgbClr val="FFFFFF"/>
      </a:accent3>
      <a:accent4>
        <a:srgbClr val="000000"/>
      </a:accent4>
      <a:accent5>
        <a:srgbClr val="F5AAAA"/>
      </a:accent5>
      <a:accent6>
        <a:srgbClr val="E78A00"/>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ruttura predefinita 13">
        <a:dk1>
          <a:srgbClr val="000000"/>
        </a:dk1>
        <a:lt1>
          <a:srgbClr val="FFFFFF"/>
        </a:lt1>
        <a:dk2>
          <a:srgbClr val="000000"/>
        </a:dk2>
        <a:lt2>
          <a:srgbClr val="808080"/>
        </a:lt2>
        <a:accent1>
          <a:srgbClr val="BBE0E3"/>
        </a:accent1>
        <a:accent2>
          <a:srgbClr val="FF9900"/>
        </a:accent2>
        <a:accent3>
          <a:srgbClr val="FFFFFF"/>
        </a:accent3>
        <a:accent4>
          <a:srgbClr val="000000"/>
        </a:accent4>
        <a:accent5>
          <a:srgbClr val="DAEDEF"/>
        </a:accent5>
        <a:accent6>
          <a:srgbClr val="E78A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14">
        <a:dk1>
          <a:srgbClr val="000000"/>
        </a:dk1>
        <a:lt1>
          <a:srgbClr val="FFFFFF"/>
        </a:lt1>
        <a:dk2>
          <a:srgbClr val="000000"/>
        </a:dk2>
        <a:lt2>
          <a:srgbClr val="808080"/>
        </a:lt2>
        <a:accent1>
          <a:srgbClr val="EE0000"/>
        </a:accent1>
        <a:accent2>
          <a:srgbClr val="FF9900"/>
        </a:accent2>
        <a:accent3>
          <a:srgbClr val="FFFFFF"/>
        </a:accent3>
        <a:accent4>
          <a:srgbClr val="000000"/>
        </a:accent4>
        <a:accent5>
          <a:srgbClr val="F5AAAA"/>
        </a:accent5>
        <a:accent6>
          <a:srgbClr val="E78A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25332</TotalTime>
  <Words>4178</Words>
  <Application>Microsoft Office PowerPoint</Application>
  <PresentationFormat>Custom</PresentationFormat>
  <Paragraphs>543</Paragraphs>
  <Slides>43</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Struttura predefinita</vt:lpstr>
      <vt:lpstr>Equation</vt:lpstr>
      <vt:lpstr>Grafico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INFN Padova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DAQ</dc:title>
  <dc:creator>Piero Giubilato</dc:creator>
  <cp:lastModifiedBy>Piero Giubilato</cp:lastModifiedBy>
  <cp:revision>2365</cp:revision>
  <dcterms:created xsi:type="dcterms:W3CDTF">2005-04-12T11:40:56Z</dcterms:created>
  <dcterms:modified xsi:type="dcterms:W3CDTF">2012-02-17T00:28:50Z</dcterms:modified>
</cp:coreProperties>
</file>