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0" r:id="rId3"/>
    <p:sldId id="277" r:id="rId4"/>
    <p:sldId id="271" r:id="rId5"/>
    <p:sldId id="280" r:id="rId6"/>
    <p:sldId id="283" r:id="rId7"/>
    <p:sldId id="282" r:id="rId8"/>
    <p:sldId id="261" r:id="rId9"/>
    <p:sldId id="272" r:id="rId10"/>
    <p:sldId id="284" r:id="rId11"/>
    <p:sldId id="264" r:id="rId12"/>
    <p:sldId id="265" r:id="rId13"/>
    <p:sldId id="273" r:id="rId14"/>
    <p:sldId id="274" r:id="rId15"/>
    <p:sldId id="275" r:id="rId16"/>
    <p:sldId id="263" r:id="rId17"/>
    <p:sldId id="276" r:id="rId18"/>
    <p:sldId id="262" r:id="rId19"/>
    <p:sldId id="257" r:id="rId20"/>
    <p:sldId id="266" r:id="rId21"/>
    <p:sldId id="281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21FF6C"/>
    <a:srgbClr val="0000FF"/>
    <a:srgbClr val="DB2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50" autoAdjust="0"/>
  </p:normalViewPr>
  <p:slideViewPr>
    <p:cSldViewPr>
      <p:cViewPr>
        <p:scale>
          <a:sx n="114" d="100"/>
          <a:sy n="114" d="100"/>
        </p:scale>
        <p:origin x="-9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A2BC54-9479-F145-8774-714D5730260B}" type="datetimeFigureOut">
              <a:rPr lang="en-US" smtClean="0"/>
              <a:t>2/17/12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608C79-B526-5C4D-91DD-78B4F2EA29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5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8A20-EF2D-42F9-8ABF-F95B8BFCB1D7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913-1022-4708-B92F-3C213A0BE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8A20-EF2D-42F9-8ABF-F95B8BFCB1D7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913-1022-4708-B92F-3C213A0BE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8A20-EF2D-42F9-8ABF-F95B8BFCB1D7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913-1022-4708-B92F-3C213A0BE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8A20-EF2D-42F9-8ABF-F95B8BFCB1D7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913-1022-4708-B92F-3C213A0BE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8A20-EF2D-42F9-8ABF-F95B8BFCB1D7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913-1022-4708-B92F-3C213A0BE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8A20-EF2D-42F9-8ABF-F95B8BFCB1D7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913-1022-4708-B92F-3C213A0BE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8A20-EF2D-42F9-8ABF-F95B8BFCB1D7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913-1022-4708-B92F-3C213A0BE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8A20-EF2D-42F9-8ABF-F95B8BFCB1D7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913-1022-4708-B92F-3C213A0BE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8A20-EF2D-42F9-8ABF-F95B8BFCB1D7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913-1022-4708-B92F-3C213A0BE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8A20-EF2D-42F9-8ABF-F95B8BFCB1D7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913-1022-4708-B92F-3C213A0BE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68A20-EF2D-42F9-8ABF-F95B8BFCB1D7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33913-1022-4708-B92F-3C213A0BE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68A20-EF2D-42F9-8ABF-F95B8BFCB1D7}" type="datetimeFigureOut">
              <a:rPr lang="en-US" smtClean="0"/>
              <a:pPr/>
              <a:t>2/17/12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33913-1022-4708-B92F-3C213A0BE2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4" Type="http://schemas.openxmlformats.org/officeDocument/2006/relationships/image" Target="../media/image21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Relationship Id="rId3" Type="http://schemas.openxmlformats.org/officeDocument/2006/relationships/hyperlink" Target="http://hdl.handle.net/10316/1463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jpeg"/><Relationship Id="rId3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jpeg"/><Relationship Id="rId3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35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25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130425"/>
            <a:ext cx="89916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Basics of an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Electroluminescence 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Time Projection Chamber</a:t>
            </a:r>
            <a:br>
              <a:rPr lang="en-US" b="1" dirty="0" smtClean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(EL TPC)</a:t>
            </a:r>
            <a:br>
              <a:rPr lang="en-US" b="1" dirty="0" smtClean="0">
                <a:solidFill>
                  <a:srgbClr val="0000FF"/>
                </a:solidFill>
              </a:rPr>
            </a:b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EDIT 2012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380672"/>
            <a:ext cx="529025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Fundamentals Group: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James White, Clement </a:t>
            </a:r>
            <a:r>
              <a:rPr lang="en-US" b="1" dirty="0" err="1" smtClean="0">
                <a:solidFill>
                  <a:srgbClr val="FF0000"/>
                </a:solidFill>
              </a:rPr>
              <a:t>Sofka</a:t>
            </a:r>
            <a:r>
              <a:rPr lang="en-US" b="1" dirty="0" smtClean="0">
                <a:solidFill>
                  <a:srgbClr val="FF0000"/>
                </a:solidFill>
              </a:rPr>
              <a:t>, Andrew  </a:t>
            </a:r>
            <a:r>
              <a:rPr lang="en-US" b="1" dirty="0" err="1" smtClean="0">
                <a:solidFill>
                  <a:srgbClr val="FF0000"/>
                </a:solidFill>
              </a:rPr>
              <a:t>Sonnenschien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Lauren Hsu, Ben </a:t>
            </a:r>
            <a:r>
              <a:rPr lang="en-US" b="1" dirty="0" err="1" smtClean="0">
                <a:solidFill>
                  <a:srgbClr val="FF0000"/>
                </a:solidFill>
              </a:rPr>
              <a:t>Loer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Chris Stoughton, Fritz </a:t>
            </a:r>
            <a:r>
              <a:rPr lang="en-US" b="1" dirty="0" err="1" smtClean="0">
                <a:solidFill>
                  <a:srgbClr val="FF0000"/>
                </a:solidFill>
              </a:rPr>
              <a:t>Dejongh</a:t>
            </a:r>
            <a:r>
              <a:rPr lang="en-US" b="1" dirty="0" smtClean="0">
                <a:solidFill>
                  <a:srgbClr val="FF0000"/>
                </a:solidFill>
              </a:rPr>
              <a:t>,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Hugh Lippincott, Jong </a:t>
            </a:r>
            <a:r>
              <a:rPr lang="en-US" b="1" dirty="0" err="1" smtClean="0">
                <a:solidFill>
                  <a:srgbClr val="FF0000"/>
                </a:solidFill>
              </a:rPr>
              <a:t>Hee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Yoo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Argon-N</a:t>
            </a:r>
            <a:r>
              <a:rPr lang="en-US" baseline="-25000" dirty="0" smtClean="0">
                <a:solidFill>
                  <a:srgbClr val="FF0000"/>
                </a:solidFill>
              </a:rPr>
              <a:t>2</a:t>
            </a:r>
            <a:r>
              <a:rPr lang="en-US" dirty="0" smtClean="0">
                <a:solidFill>
                  <a:srgbClr val="FF0000"/>
                </a:solidFill>
              </a:rPr>
              <a:t> Scintillation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1068" y="1600200"/>
            <a:ext cx="5880379" cy="4038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219200"/>
            <a:ext cx="3124200" cy="52999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039" y="5791200"/>
            <a:ext cx="5943600" cy="66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6553200"/>
            <a:ext cx="8839200" cy="18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804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4114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Electron Drift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53000" y="1143000"/>
            <a:ext cx="4191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With no electric field, liberated electrons will  obtain a Boltzmann energy distribution E ~ </a:t>
            </a:r>
            <a:r>
              <a:rPr lang="en-US" b="1" dirty="0" err="1" smtClean="0">
                <a:solidFill>
                  <a:srgbClr val="0000FF"/>
                </a:solidFill>
              </a:rPr>
              <a:t>kT</a:t>
            </a:r>
            <a:r>
              <a:rPr lang="en-US" b="1" dirty="0" smtClean="0">
                <a:solidFill>
                  <a:srgbClr val="0000FF"/>
                </a:solidFill>
              </a:rPr>
              <a:t> - some will recombine with the positive ions.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With an electric field E present, electrons will drift with velocity </a:t>
            </a:r>
            <a:r>
              <a:rPr lang="en-US" b="1" dirty="0" smtClean="0">
                <a:solidFill>
                  <a:srgbClr val="FF0000"/>
                </a:solidFill>
              </a:rPr>
              <a:t>v ~ µ E</a:t>
            </a:r>
            <a:r>
              <a:rPr lang="en-US" b="1" dirty="0" smtClean="0">
                <a:solidFill>
                  <a:srgbClr val="0000FF"/>
                </a:solidFill>
              </a:rPr>
              <a:t>, where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µ</a:t>
            </a:r>
            <a:r>
              <a:rPr lang="en-US" b="1" dirty="0" smtClean="0">
                <a:solidFill>
                  <a:srgbClr val="0000FF"/>
                </a:solidFill>
              </a:rPr>
              <a:t> is the electron mobility in the gas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(</a:t>
            </a:r>
            <a:r>
              <a:rPr lang="en-US" b="1" dirty="0" smtClean="0">
                <a:solidFill>
                  <a:srgbClr val="FF0000"/>
                </a:solidFill>
              </a:rPr>
              <a:t>µ</a:t>
            </a:r>
            <a:r>
              <a:rPr lang="en-US" b="1" dirty="0" smtClean="0">
                <a:solidFill>
                  <a:srgbClr val="0000FF"/>
                </a:solidFill>
              </a:rPr>
              <a:t> is a function of density, gas mixture etc.)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In presence of E, electrons “heat up” and average energy of collision increases.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The mean-free-path between collisions,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l-GR" b="1" dirty="0" smtClean="0">
                <a:solidFill>
                  <a:srgbClr val="FF0000"/>
                </a:solidFill>
              </a:rPr>
              <a:t>λ</a:t>
            </a:r>
            <a:r>
              <a:rPr lang="en-US" b="1" dirty="0" smtClean="0">
                <a:solidFill>
                  <a:srgbClr val="FF0000"/>
                </a:solidFill>
              </a:rPr>
              <a:t> = 1/(</a:t>
            </a:r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en-US" b="1" dirty="0" smtClean="0">
                <a:solidFill>
                  <a:srgbClr val="FF0000"/>
                </a:solidFill>
              </a:rPr>
              <a:t> n) </a:t>
            </a:r>
            <a:r>
              <a:rPr lang="en-US" b="1" dirty="0" smtClean="0">
                <a:solidFill>
                  <a:srgbClr val="0000FF"/>
                </a:solidFill>
              </a:rPr>
              <a:t>where </a:t>
            </a:r>
            <a:r>
              <a:rPr lang="el-GR" b="1" dirty="0" smtClean="0">
                <a:solidFill>
                  <a:srgbClr val="FF0000"/>
                </a:solidFill>
              </a:rPr>
              <a:t>σ</a:t>
            </a:r>
            <a:r>
              <a:rPr lang="en-US" b="1" dirty="0" smtClean="0">
                <a:solidFill>
                  <a:srgbClr val="0000FF"/>
                </a:solidFill>
              </a:rPr>
              <a:t> is the collision cross section and 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0000FF"/>
                </a:solidFill>
              </a:rPr>
              <a:t> is the number density of gas atoms.</a:t>
            </a:r>
          </a:p>
          <a:p>
            <a:r>
              <a:rPr lang="en-US" sz="1600" dirty="0" smtClean="0">
                <a:solidFill>
                  <a:srgbClr val="0000FF"/>
                </a:solidFill>
              </a:rPr>
              <a:t> 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5486400"/>
            <a:ext cx="40386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Cross section for electron collisions in argon 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295400"/>
            <a:ext cx="45495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http://garfield.web.cern.ch/garfield/help/garfield_41.html#Ref0347</a:t>
            </a:r>
            <a:endParaRPr lang="en-US" sz="1200" b="1" dirty="0">
              <a:solidFill>
                <a:srgbClr val="00B05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28600" y="1676400"/>
            <a:ext cx="4762500" cy="3733800"/>
            <a:chOff x="228600" y="1676400"/>
            <a:chExt cx="4762500" cy="3733800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8600" y="1676400"/>
              <a:ext cx="4762500" cy="3733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609600" y="4419600"/>
              <a:ext cx="8579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err="1" smtClean="0"/>
                <a:t>Ramsauer</a:t>
              </a:r>
              <a:r>
                <a:rPr lang="en-US" sz="1200" b="1" dirty="0" smtClean="0"/>
                <a:t> </a:t>
              </a:r>
            </a:p>
            <a:p>
              <a:r>
                <a:rPr lang="en-US" sz="1200" b="1" dirty="0" smtClean="0"/>
                <a:t>minimum</a:t>
              </a:r>
              <a:endParaRPr lang="en-US" sz="1200" b="1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838200" y="4267200"/>
              <a:ext cx="457200" cy="22860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1676400" y="3657600"/>
              <a:ext cx="81932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00B0F0"/>
                  </a:solidFill>
                </a:rPr>
                <a:t>ionization</a:t>
              </a:r>
              <a:endParaRPr lang="en-US" sz="1200" b="1" dirty="0">
                <a:solidFill>
                  <a:srgbClr val="00B0F0"/>
                </a:solidFill>
              </a:endParaRPr>
            </a:p>
          </p:txBody>
        </p:sp>
        <p:cxnSp>
          <p:nvCxnSpPr>
            <p:cNvPr id="18" name="Straight Arrow Connector 17"/>
            <p:cNvCxnSpPr>
              <a:stCxn id="17" idx="0"/>
            </p:cNvCxnSpPr>
            <p:nvPr/>
          </p:nvCxnSpPr>
          <p:spPr>
            <a:xfrm flipV="1">
              <a:off x="2086064" y="3276600"/>
              <a:ext cx="657136" cy="381000"/>
            </a:xfrm>
            <a:prstGeom prst="straightConnector1">
              <a:avLst/>
            </a:prstGeom>
            <a:ln w="38100">
              <a:solidFill>
                <a:srgbClr val="00B0F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600200" y="4267200"/>
              <a:ext cx="8122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DB2BB9"/>
                  </a:solidFill>
                </a:rPr>
                <a:t>excitation</a:t>
              </a:r>
              <a:endParaRPr lang="en-US" sz="1200" b="1" dirty="0">
                <a:solidFill>
                  <a:srgbClr val="DB2BB9"/>
                </a:solidFill>
              </a:endParaRP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1905000" y="3886200"/>
              <a:ext cx="657136" cy="381000"/>
            </a:xfrm>
            <a:prstGeom prst="straightConnector1">
              <a:avLst/>
            </a:prstGeom>
            <a:ln w="38100">
              <a:solidFill>
                <a:srgbClr val="DB2BB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762000" y="2667000"/>
              <a:ext cx="59009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solidFill>
                    <a:srgbClr val="FF0000"/>
                  </a:solidFill>
                </a:rPr>
                <a:t>elastic</a:t>
              </a:r>
              <a:endParaRPr lang="en-US" sz="12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Arrow Connector 23"/>
            <p:cNvCxnSpPr>
              <a:stCxn id="23" idx="3"/>
            </p:cNvCxnSpPr>
            <p:nvPr/>
          </p:nvCxnSpPr>
          <p:spPr>
            <a:xfrm>
              <a:off x="1352098" y="2805500"/>
              <a:ext cx="629102" cy="31870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64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Electron Drift (cont)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914400"/>
            <a:ext cx="518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Example: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l-GR" b="1" dirty="0" smtClean="0">
                <a:solidFill>
                  <a:srgbClr val="0000FF"/>
                </a:solidFill>
              </a:rPr>
              <a:t>σ</a:t>
            </a:r>
            <a:r>
              <a:rPr lang="en-US" b="1" dirty="0" smtClean="0">
                <a:solidFill>
                  <a:srgbClr val="0000FF"/>
                </a:solidFill>
              </a:rPr>
              <a:t>  ~ 4 E-16 cm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and n ~ 3 E19 /cm</a:t>
            </a:r>
            <a:r>
              <a:rPr lang="en-US" b="1" baseline="30000" dirty="0" smtClean="0">
                <a:solidFill>
                  <a:srgbClr val="0000FF"/>
                </a:solidFill>
              </a:rPr>
              <a:t>3</a:t>
            </a:r>
            <a:r>
              <a:rPr lang="en-US" b="1" baseline="-25000" dirty="0" smtClean="0">
                <a:solidFill>
                  <a:srgbClr val="0000FF"/>
                </a:solidFill>
              </a:rPr>
              <a:t> </a:t>
            </a:r>
            <a:r>
              <a:rPr lang="en-US" b="1" baseline="30000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baseline="30000" dirty="0" smtClean="0">
              <a:solidFill>
                <a:srgbClr val="0000FF"/>
              </a:solidFill>
            </a:endParaRPr>
          </a:p>
          <a:p>
            <a:r>
              <a:rPr lang="en-US" b="1" baseline="30000" dirty="0" smtClean="0">
                <a:solidFill>
                  <a:srgbClr val="0000FF"/>
                </a:solidFill>
              </a:rPr>
              <a:t> </a:t>
            </a:r>
            <a:r>
              <a:rPr lang="el-GR" b="1" dirty="0" smtClean="0">
                <a:solidFill>
                  <a:srgbClr val="0000FF"/>
                </a:solidFill>
              </a:rPr>
              <a:t>λ</a:t>
            </a:r>
            <a:r>
              <a:rPr lang="en-US" b="1" dirty="0" smtClean="0">
                <a:solidFill>
                  <a:srgbClr val="0000FF"/>
                </a:solidFill>
              </a:rPr>
              <a:t> = 1/(4E-16 * 3E19)  ~ 8E-5 cm ~ </a:t>
            </a:r>
            <a:r>
              <a:rPr lang="en-US" b="1" dirty="0" smtClean="0">
                <a:solidFill>
                  <a:srgbClr val="FF0000"/>
                </a:solidFill>
              </a:rPr>
              <a:t>800 nm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But</a:t>
            </a:r>
          </a:p>
          <a:p>
            <a:r>
              <a:rPr lang="el-GR" b="1" dirty="0" smtClean="0">
                <a:solidFill>
                  <a:srgbClr val="0000FF"/>
                </a:solidFill>
              </a:rPr>
              <a:t>σ</a:t>
            </a:r>
            <a:r>
              <a:rPr lang="en-US" b="1" dirty="0" smtClean="0">
                <a:solidFill>
                  <a:srgbClr val="0000FF"/>
                </a:solidFill>
              </a:rPr>
              <a:t>  ~ 1 E-17 cm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and n ~ 3 E19 /cm</a:t>
            </a:r>
            <a:r>
              <a:rPr lang="en-US" b="1" baseline="30000" dirty="0" smtClean="0">
                <a:solidFill>
                  <a:srgbClr val="0000FF"/>
                </a:solidFill>
              </a:rPr>
              <a:t>3</a:t>
            </a:r>
            <a:r>
              <a:rPr lang="en-US" b="1" baseline="-25000" dirty="0" smtClean="0">
                <a:solidFill>
                  <a:srgbClr val="0000FF"/>
                </a:solidFill>
              </a:rPr>
              <a:t> </a:t>
            </a:r>
            <a:r>
              <a:rPr lang="en-US" b="1" baseline="30000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baseline="30000" dirty="0" smtClean="0">
              <a:solidFill>
                <a:srgbClr val="0000FF"/>
              </a:solidFill>
            </a:endParaRPr>
          </a:p>
          <a:p>
            <a:r>
              <a:rPr lang="en-US" b="1" baseline="30000" dirty="0" smtClean="0">
                <a:solidFill>
                  <a:srgbClr val="0000FF"/>
                </a:solidFill>
              </a:rPr>
              <a:t> </a:t>
            </a:r>
            <a:r>
              <a:rPr lang="el-GR" b="1" dirty="0" smtClean="0">
                <a:solidFill>
                  <a:srgbClr val="0000FF"/>
                </a:solidFill>
              </a:rPr>
              <a:t>λ</a:t>
            </a:r>
            <a:r>
              <a:rPr lang="en-US" b="1" dirty="0" smtClean="0">
                <a:solidFill>
                  <a:srgbClr val="0000FF"/>
                </a:solidFill>
              </a:rPr>
              <a:t> = 1/(1E-17 * 3E19)  ~ 3E-3 cm ~ </a:t>
            </a:r>
            <a:r>
              <a:rPr lang="en-US" b="1" dirty="0" smtClean="0">
                <a:solidFill>
                  <a:srgbClr val="FF0000"/>
                </a:solidFill>
              </a:rPr>
              <a:t>30 µm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note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Atomic spacing is  ~ 1/(3E19)</a:t>
            </a:r>
            <a:r>
              <a:rPr lang="en-US" b="1" baseline="30000" dirty="0" smtClean="0">
                <a:solidFill>
                  <a:srgbClr val="0000FF"/>
                </a:solidFill>
              </a:rPr>
              <a:t>1/3  </a:t>
            </a:r>
            <a:r>
              <a:rPr lang="en-US" b="1" baseline="-25000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~ 3E-7 cm </a:t>
            </a:r>
            <a:r>
              <a:rPr lang="en-US" b="1" dirty="0" smtClean="0">
                <a:solidFill>
                  <a:srgbClr val="FF0000"/>
                </a:solidFill>
              </a:rPr>
              <a:t>~ 3 nm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baseline="30000" dirty="0" smtClean="0">
                <a:solidFill>
                  <a:srgbClr val="0000FF"/>
                </a:solidFill>
              </a:rPr>
              <a:t>  </a:t>
            </a:r>
            <a:r>
              <a:rPr lang="en-US" b="1" dirty="0" smtClean="0">
                <a:solidFill>
                  <a:srgbClr val="0000FF"/>
                </a:solidFill>
              </a:rPr>
              <a:t>                         </a:t>
            </a:r>
            <a:endParaRPr lang="en-US" b="1" baseline="30000" dirty="0" smtClean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81000" y="3124200"/>
            <a:ext cx="5325100" cy="3733800"/>
            <a:chOff x="381000" y="3124200"/>
            <a:chExt cx="5325100" cy="3733800"/>
          </a:xfrm>
        </p:grpSpPr>
        <p:pic>
          <p:nvPicPr>
            <p:cNvPr id="3081" name="Picture 9" descr="C:\Documents and Settings\white\Desktop\FNAL_Detector_School\EDIT2012\EDIT2012\drift_micro_e_Ar100_-1500b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3079" r="1056" b="19657"/>
            <a:stretch>
              <a:fillRect/>
            </a:stretch>
          </p:blipFill>
          <p:spPr bwMode="auto">
            <a:xfrm>
              <a:off x="381000" y="3124200"/>
              <a:ext cx="3124200" cy="27432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381000" y="5934670"/>
              <a:ext cx="307642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Electron energy distribution in</a:t>
              </a:r>
            </a:p>
            <a:p>
              <a:r>
                <a:rPr lang="en-US" b="1" dirty="0" smtClean="0">
                  <a:solidFill>
                    <a:srgbClr val="0000FF"/>
                  </a:solidFill>
                </a:rPr>
                <a:t>pure argon,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E</a:t>
              </a:r>
              <a:r>
                <a:rPr lang="en-US" b="1" baseline="-25000" dirty="0" err="1" smtClean="0">
                  <a:solidFill>
                    <a:srgbClr val="0000FF"/>
                  </a:solidFill>
                </a:rPr>
                <a:t>drift</a:t>
              </a:r>
              <a:r>
                <a:rPr lang="en-US" b="1" dirty="0" smtClean="0">
                  <a:solidFill>
                    <a:srgbClr val="0000FF"/>
                  </a:solidFill>
                </a:rPr>
                <a:t> = 326 V/cm</a:t>
              </a:r>
            </a:p>
            <a:p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48000" y="4419600"/>
              <a:ext cx="26581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Garfield/</a:t>
              </a:r>
              <a:r>
                <a:rPr lang="en-US" b="1" dirty="0" err="1" smtClean="0">
                  <a:solidFill>
                    <a:srgbClr val="0000FF"/>
                  </a:solidFill>
                </a:rPr>
                <a:t>Magboltz</a:t>
              </a:r>
              <a:r>
                <a:rPr lang="en-US" b="1" dirty="0" smtClean="0">
                  <a:solidFill>
                    <a:srgbClr val="0000FF"/>
                  </a:solidFill>
                </a:rPr>
                <a:t> output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791200" y="457200"/>
            <a:ext cx="3200400" cy="2971800"/>
            <a:chOff x="5791200" y="457200"/>
            <a:chExt cx="3200400" cy="2971800"/>
          </a:xfrm>
        </p:grpSpPr>
        <p:pic>
          <p:nvPicPr>
            <p:cNvPr id="3078" name="Picture 6" descr="C:\Documents and Settings\white\Desktop\FNAL_Detector_School\EDIT2012\EDIT2012\driftvelocity_zoomed_ar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1215" r="-1205" b="15888"/>
            <a:stretch>
              <a:fillRect/>
            </a:stretch>
          </p:blipFill>
          <p:spPr bwMode="auto">
            <a:xfrm>
              <a:off x="5791200" y="457200"/>
              <a:ext cx="3200400" cy="29718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7467600" y="2362200"/>
              <a:ext cx="947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0000FF"/>
                  </a:solidFill>
                </a:rPr>
                <a:t>Ar</a:t>
              </a:r>
              <a:r>
                <a:rPr lang="en-US" b="1" dirty="0" smtClean="0">
                  <a:solidFill>
                    <a:srgbClr val="0000FF"/>
                  </a:solidFill>
                </a:rPr>
                <a:t> 1 bar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867400" y="3810000"/>
            <a:ext cx="3162300" cy="2895600"/>
            <a:chOff x="5867400" y="3810000"/>
            <a:chExt cx="3162300" cy="2895600"/>
          </a:xfrm>
        </p:grpSpPr>
        <p:pic>
          <p:nvPicPr>
            <p:cNvPr id="3079" name="Picture 7" descr="C:\Documents and Settings\white\Desktop\FNAL_Detector_School\EDIT2012\EDIT2012\drift_velocity_arn2_zoom.gi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748" b="18224"/>
            <a:stretch>
              <a:fillRect/>
            </a:stretch>
          </p:blipFill>
          <p:spPr bwMode="auto">
            <a:xfrm>
              <a:off x="5867400" y="3810000"/>
              <a:ext cx="3162300" cy="2895600"/>
            </a:xfrm>
            <a:prstGeom prst="rect">
              <a:avLst/>
            </a:prstGeom>
            <a:noFill/>
          </p:spPr>
        </p:pic>
        <p:sp>
          <p:nvSpPr>
            <p:cNvPr id="15" name="TextBox 14"/>
            <p:cNvSpPr txBox="1"/>
            <p:nvPr/>
          </p:nvSpPr>
          <p:spPr>
            <a:xfrm>
              <a:off x="6553200" y="5867400"/>
              <a:ext cx="18245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ArN</a:t>
              </a:r>
              <a:r>
                <a:rPr lang="en-US" b="1" baseline="-25000" dirty="0" smtClean="0">
                  <a:solidFill>
                    <a:srgbClr val="0000FF"/>
                  </a:solidFill>
                </a:rPr>
                <a:t>2</a:t>
              </a:r>
              <a:r>
                <a:rPr lang="en-US" b="1" dirty="0" smtClean="0">
                  <a:solidFill>
                    <a:srgbClr val="0000FF"/>
                  </a:solidFill>
                </a:rPr>
                <a:t>(0.2%) 1 bar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228600"/>
            <a:ext cx="3200400" cy="16764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Electron Diffusion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101" name="Picture 5" descr="C:\Documents and Settings\white\Desktop\FNAL_Detector_School\EDIT2012\EDIT2012\Ar_drift_1500_4pt5c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937" r="3344" b="15353"/>
          <a:stretch>
            <a:fillRect/>
          </a:stretch>
        </p:blipFill>
        <p:spPr bwMode="auto">
          <a:xfrm>
            <a:off x="228600" y="0"/>
            <a:ext cx="3429000" cy="3200400"/>
          </a:xfrm>
          <a:prstGeom prst="rect">
            <a:avLst/>
          </a:prstGeom>
          <a:noFill/>
        </p:spPr>
      </p:pic>
      <p:pic>
        <p:nvPicPr>
          <p:cNvPr id="4102" name="Picture 6" descr="C:\Documents and Settings\white\Desktop\FNAL_Detector_School\EDIT2012\EDIT2012\Ar_N202_1500_4pt5cm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78" r="4348" b="15873"/>
          <a:stretch>
            <a:fillRect/>
          </a:stretch>
        </p:blipFill>
        <p:spPr bwMode="auto">
          <a:xfrm>
            <a:off x="228600" y="3429000"/>
            <a:ext cx="3352800" cy="3276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3400" y="30480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Pure Argon 1 bar, 326 V/cm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6488668"/>
            <a:ext cx="2189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Argon 99.8% N</a:t>
            </a:r>
            <a:r>
              <a:rPr lang="en-US" b="1" baseline="-25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 0.2%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4103" name="Picture 7" descr="C:\Documents and Settings\white\Desktop\FNAL_Detector_School\EDIT2012\EDIT2012\Ar_vs_ArN2_diff_vs_drif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2590800"/>
            <a:ext cx="4164013" cy="4164013"/>
          </a:xfrm>
          <a:prstGeom prst="rect">
            <a:avLst/>
          </a:prstGeom>
          <a:noFill/>
        </p:spPr>
      </p:pic>
      <p:cxnSp>
        <p:nvCxnSpPr>
          <p:cNvPr id="12" name="Straight Arrow Connector 11"/>
          <p:cNvCxnSpPr/>
          <p:nvPr/>
        </p:nvCxnSpPr>
        <p:spPr>
          <a:xfrm>
            <a:off x="2743200" y="228600"/>
            <a:ext cx="0" cy="2286000"/>
          </a:xfrm>
          <a:prstGeom prst="straightConnector1">
            <a:avLst/>
          </a:prstGeom>
          <a:ln w="38100">
            <a:solidFill>
              <a:srgbClr val="00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19400" y="1524000"/>
            <a:ext cx="811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4.5 cm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800" y="2133600"/>
            <a:ext cx="18234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</a:rPr>
              <a:t>σ</a:t>
            </a:r>
            <a:r>
              <a:rPr lang="en-US" sz="2800" b="1" dirty="0" smtClean="0">
                <a:solidFill>
                  <a:srgbClr val="0000FF"/>
                </a:solidFill>
              </a:rPr>
              <a:t> = (2Dt)</a:t>
            </a:r>
            <a:r>
              <a:rPr lang="en-US" sz="2800" b="1" baseline="30000" dirty="0" smtClean="0">
                <a:solidFill>
                  <a:srgbClr val="0000FF"/>
                </a:solidFill>
              </a:rPr>
              <a:t>1/2</a:t>
            </a: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4648200" cy="868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Electroluminescence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1371600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At some value of E, the energy of drifting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electrons can exceed energy needed to excite atoms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5126" name="Picture 6" descr="C:\Documents and Settings\white\Desktop\FNAL_Detector_School\EDIT2012\EDIT2012\el_micro_e_Ar100_3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481" r="7692" b="17084"/>
          <a:stretch>
            <a:fillRect/>
          </a:stretch>
        </p:blipFill>
        <p:spPr bwMode="auto">
          <a:xfrm>
            <a:off x="381000" y="1981200"/>
            <a:ext cx="4267200" cy="4267200"/>
          </a:xfrm>
          <a:prstGeom prst="rect">
            <a:avLst/>
          </a:prstGeom>
          <a:noFill/>
        </p:spPr>
      </p:pic>
      <p:cxnSp>
        <p:nvCxnSpPr>
          <p:cNvPr id="10" name="Straight Arrow Connector 9"/>
          <p:cNvCxnSpPr/>
          <p:nvPr/>
        </p:nvCxnSpPr>
        <p:spPr>
          <a:xfrm>
            <a:off x="3048000" y="3505200"/>
            <a:ext cx="0" cy="160020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3810000" y="4114800"/>
            <a:ext cx="1" cy="1600200"/>
          </a:xfrm>
          <a:prstGeom prst="straightConnector1">
            <a:avLst/>
          </a:prstGeom>
          <a:ln w="38100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14600" y="2514600"/>
            <a:ext cx="11342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Excitation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Threshold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11.6 </a:t>
            </a:r>
            <a:r>
              <a:rPr lang="en-US" b="1" dirty="0" err="1" smtClean="0">
                <a:solidFill>
                  <a:srgbClr val="0000FF"/>
                </a:solidFill>
              </a:rPr>
              <a:t>ev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3276600"/>
            <a:ext cx="1131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Ionization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Threshold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15.7 </a:t>
            </a:r>
            <a:r>
              <a:rPr lang="en-US" b="1" dirty="0" err="1" smtClean="0">
                <a:solidFill>
                  <a:srgbClr val="0000FF"/>
                </a:solidFill>
              </a:rPr>
              <a:t>eV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19200" y="60198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Argon: 1 bar, 2133 V/cm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3048000" y="5105400"/>
            <a:ext cx="0" cy="609600"/>
          </a:xfrm>
          <a:prstGeom prst="line">
            <a:avLst/>
          </a:prstGeom>
          <a:ln w="28575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200400" y="2733765"/>
            <a:ext cx="2133600" cy="2752635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257800" y="2133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Note, these are above excitation threshold but below ionization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threshold.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4114800"/>
            <a:ext cx="41022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This allows optimum energy resolution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because  there are no fluctuations added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due to ionization process</a:t>
            </a:r>
            <a:endParaRPr lang="en-US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30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Electroluminescence 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sz="3100" dirty="0" smtClean="0">
              <a:solidFill>
                <a:srgbClr val="FF0000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1" t="-963"/>
          <a:stretch/>
        </p:blipFill>
        <p:spPr bwMode="auto">
          <a:xfrm>
            <a:off x="122404" y="1560549"/>
            <a:ext cx="6136395" cy="415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5715000"/>
            <a:ext cx="3892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hlinkClick r:id="rId3"/>
              </a:rPr>
              <a:t>http://hdl.handle.net/10316/1463</a:t>
            </a:r>
            <a:endParaRPr lang="en-US" b="1" dirty="0" smtClean="0"/>
          </a:p>
          <a:p>
            <a:r>
              <a:rPr lang="en-US" b="1" dirty="0" smtClean="0"/>
              <a:t>Thesis of  C.M.B. </a:t>
            </a:r>
            <a:r>
              <a:rPr lang="en-US" b="1" dirty="0" err="1" smtClean="0"/>
              <a:t>Monteiro</a:t>
            </a:r>
            <a:r>
              <a:rPr lang="en-US" b="1" dirty="0" smtClean="0"/>
              <a:t>, U. Coimbra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38800" y="1905000"/>
            <a:ext cx="20664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Yield in argon</a:t>
            </a:r>
          </a:p>
          <a:p>
            <a:r>
              <a:rPr lang="en-US" b="1" dirty="0">
                <a:solidFill>
                  <a:srgbClr val="0000FF"/>
                </a:solidFill>
              </a:rPr>
              <a:t>Example</a:t>
            </a:r>
            <a:r>
              <a:rPr lang="en-US" b="1" dirty="0" smtClean="0">
                <a:solidFill>
                  <a:srgbClr val="0000FF"/>
                </a:solidFill>
              </a:rPr>
              <a:t>: say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>
                <a:solidFill>
                  <a:srgbClr val="0000FF"/>
                </a:solidFill>
              </a:rPr>
              <a:t> N ~ 3 E19 atoms/cc</a:t>
            </a:r>
          </a:p>
          <a:p>
            <a:r>
              <a:rPr lang="en-US" b="1" dirty="0">
                <a:solidFill>
                  <a:srgbClr val="0000FF"/>
                </a:solidFill>
              </a:rPr>
              <a:t> E = 2100 V/cm  </a:t>
            </a:r>
          </a:p>
          <a:p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495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6600"/>
                </a:solidFill>
                <a:sym typeface="Wingdings"/>
              </a:rPr>
              <a:t></a:t>
            </a:r>
            <a:r>
              <a:rPr lang="en-US" b="1" dirty="0" smtClean="0">
                <a:solidFill>
                  <a:srgbClr val="FF6600"/>
                </a:solidFill>
                <a:sym typeface="Wingdings" pitchFamily="2" charset="2"/>
              </a:rPr>
              <a:t>Y/N ~ 0.4E-17 ph cm</a:t>
            </a:r>
            <a:r>
              <a:rPr lang="en-US" b="1" baseline="30000" dirty="0" smtClean="0">
                <a:solidFill>
                  <a:srgbClr val="FF6600"/>
                </a:solidFill>
                <a:sym typeface="Wingdings" pitchFamily="2" charset="2"/>
              </a:rPr>
              <a:t>2</a:t>
            </a:r>
            <a:r>
              <a:rPr lang="en-US" b="1" dirty="0" smtClean="0">
                <a:solidFill>
                  <a:srgbClr val="FF6600"/>
                </a:solidFill>
                <a:sym typeface="Wingdings" pitchFamily="2" charset="2"/>
              </a:rPr>
              <a:t> /e-/atom</a:t>
            </a:r>
            <a:endParaRPr lang="en-US" b="1" baseline="30000" dirty="0" smtClean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33972" y="495300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sym typeface="Wingdings" pitchFamily="2" charset="2"/>
              </a:rPr>
              <a:t>So </a:t>
            </a:r>
          </a:p>
          <a:p>
            <a:r>
              <a:rPr lang="en-US" b="1" dirty="0" smtClean="0">
                <a:solidFill>
                  <a:srgbClr val="0000FF"/>
                </a:solidFill>
                <a:sym typeface="Wingdings" pitchFamily="2" charset="2"/>
              </a:rPr>
              <a:t> </a:t>
            </a:r>
            <a:r>
              <a:rPr lang="en-US" b="1" dirty="0" smtClean="0">
                <a:solidFill>
                  <a:srgbClr val="FF0000"/>
                </a:solidFill>
                <a:sym typeface="Wingdings" pitchFamily="2" charset="2"/>
              </a:rPr>
              <a:t>Y = N*Y/N ~ 120 ph/e-/cm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981200" y="3200400"/>
            <a:ext cx="7315200" cy="1828800"/>
            <a:chOff x="1981200" y="3200400"/>
            <a:chExt cx="7315200" cy="1828800"/>
          </a:xfrm>
        </p:grpSpPr>
        <p:sp>
          <p:nvSpPr>
            <p:cNvPr id="8" name="TextBox 7"/>
            <p:cNvSpPr txBox="1"/>
            <p:nvPr/>
          </p:nvSpPr>
          <p:spPr>
            <a:xfrm>
              <a:off x="5715000" y="3200400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8000"/>
                  </a:solidFill>
                </a:rPr>
                <a:t>E/N = 7E-17 V cm</a:t>
              </a:r>
              <a:r>
                <a:rPr lang="en-US" b="1" baseline="30000" dirty="0" smtClean="0">
                  <a:solidFill>
                    <a:srgbClr val="008000"/>
                  </a:solidFill>
                </a:rPr>
                <a:t>2</a:t>
              </a:r>
              <a:r>
                <a:rPr lang="en-US" b="1" dirty="0" smtClean="0">
                  <a:solidFill>
                    <a:srgbClr val="008000"/>
                  </a:solidFill>
                </a:rPr>
                <a:t> atom</a:t>
              </a:r>
              <a:r>
                <a:rPr lang="en-US" b="1" baseline="30000" dirty="0" smtClean="0">
                  <a:solidFill>
                    <a:srgbClr val="008000"/>
                  </a:solidFill>
                </a:rPr>
                <a:t>-1</a:t>
              </a:r>
              <a:r>
                <a:rPr lang="en-US" b="1" baseline="30000" dirty="0" smtClean="0">
                  <a:solidFill>
                    <a:srgbClr val="008000"/>
                  </a:solidFill>
                  <a:sym typeface="Wingdings" pitchFamily="2" charset="2"/>
                </a:rPr>
                <a:t> </a:t>
              </a:r>
              <a:r>
                <a:rPr lang="en-US" b="1" dirty="0" smtClean="0">
                  <a:solidFill>
                    <a:srgbClr val="008000"/>
                  </a:solidFill>
                </a:rPr>
                <a:t>  </a:t>
              </a:r>
              <a:endParaRPr lang="en-US" b="1" dirty="0">
                <a:solidFill>
                  <a:srgbClr val="008000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1981200" y="3810000"/>
              <a:ext cx="0" cy="1219200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2057400" y="3429000"/>
              <a:ext cx="3581400" cy="381000"/>
            </a:xfrm>
            <a:prstGeom prst="line">
              <a:avLst/>
            </a:prstGeom>
            <a:ln>
              <a:solidFill>
                <a:srgbClr val="008000"/>
              </a:solidFill>
              <a:prstDash val="sysDash"/>
              <a:headEnd type="triangle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914400" y="4724400"/>
            <a:ext cx="4724400" cy="0"/>
          </a:xfrm>
          <a:prstGeom prst="line">
            <a:avLst/>
          </a:prstGeom>
          <a:ln>
            <a:solidFill>
              <a:srgbClr val="FF6600"/>
            </a:solidFill>
            <a:prstDash val="sysDash"/>
            <a:headEnd type="triangl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 </a:t>
            </a:r>
            <a:r>
              <a:rPr lang="en-US" dirty="0" err="1" smtClean="0">
                <a:solidFill>
                  <a:srgbClr val="FF0000"/>
                </a:solidFill>
              </a:rPr>
              <a:t>TPCito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Documents and Settings\white\Desktop\FNAL_Detector_School\Image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6197600" cy="4648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05600" y="6096000"/>
            <a:ext cx="1599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HV Feed-</a:t>
            </a:r>
            <a:r>
              <a:rPr lang="en-US" b="1" dirty="0" err="1" smtClean="0">
                <a:solidFill>
                  <a:srgbClr val="0000FF"/>
                </a:solidFill>
              </a:rPr>
              <a:t>thrus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5410200"/>
            <a:ext cx="9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Cathode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4876800"/>
            <a:ext cx="1156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Field rings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1800" y="4114800"/>
            <a:ext cx="1111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Gate grid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3048000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Anode grid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362200"/>
            <a:ext cx="2090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TPB-coated window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1800" y="1828800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PMT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flipH="1">
            <a:off x="3962400" y="2013466"/>
            <a:ext cx="2819400" cy="439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3962400" y="2514600"/>
            <a:ext cx="2819400" cy="76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3962400" y="3048000"/>
            <a:ext cx="2895600" cy="152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7" idx="1"/>
          </p:cNvCxnSpPr>
          <p:nvPr/>
        </p:nvCxnSpPr>
        <p:spPr>
          <a:xfrm flipH="1" flipV="1">
            <a:off x="4038600" y="3505200"/>
            <a:ext cx="2743200" cy="7942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1"/>
          </p:cNvCxnSpPr>
          <p:nvPr/>
        </p:nvCxnSpPr>
        <p:spPr>
          <a:xfrm flipH="1" flipV="1">
            <a:off x="4267200" y="4267200"/>
            <a:ext cx="2514600" cy="7942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886200" y="4724400"/>
            <a:ext cx="28194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 flipV="1">
            <a:off x="4724400" y="5562600"/>
            <a:ext cx="1905000" cy="7620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2895600" y="5410200"/>
            <a:ext cx="3733800" cy="914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47800" y="3505200"/>
            <a:ext cx="0" cy="114300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447800" y="2895600"/>
            <a:ext cx="0" cy="60960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81000" y="3886200"/>
            <a:ext cx="9144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4.6 cm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" y="2971800"/>
            <a:ext cx="914400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1.5 cm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781800" y="3657600"/>
            <a:ext cx="2419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HD polyethylene vessel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9" name="Straight Arrow Connector 28"/>
          <p:cNvCxnSpPr>
            <a:stCxn id="28" idx="1"/>
          </p:cNvCxnSpPr>
          <p:nvPr/>
        </p:nvCxnSpPr>
        <p:spPr>
          <a:xfrm flipH="1" flipV="1">
            <a:off x="5181600" y="3505200"/>
            <a:ext cx="1600200" cy="337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274638"/>
            <a:ext cx="4800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 </a:t>
            </a:r>
            <a:r>
              <a:rPr lang="en-US" dirty="0" err="1" smtClean="0">
                <a:solidFill>
                  <a:srgbClr val="FF0000"/>
                </a:solidFill>
              </a:rPr>
              <a:t>TPCito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n-US" dirty="0" err="1" smtClean="0">
                <a:solidFill>
                  <a:srgbClr val="FF0000"/>
                </a:solidFill>
              </a:rPr>
              <a:t>cont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Image3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004" y="457200"/>
            <a:ext cx="4302480" cy="4362407"/>
          </a:xfrm>
          <a:prstGeom prst="rect">
            <a:avLst/>
          </a:prstGeom>
        </p:spPr>
      </p:pic>
      <p:pic>
        <p:nvPicPr>
          <p:cNvPr id="4" name="Picture 3" descr="Image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9600" y="1447800"/>
            <a:ext cx="44704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5105400"/>
            <a:ext cx="1646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source location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2209800" y="3429000"/>
            <a:ext cx="1066800" cy="16764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76600" y="4038600"/>
            <a:ext cx="3276600" cy="1066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10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68800" y="1752600"/>
            <a:ext cx="4572000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Electro-statics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Image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600200"/>
            <a:ext cx="4749800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1752600"/>
            <a:ext cx="1903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Electric Field Lines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38800" y="1828800"/>
            <a:ext cx="1769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Electric Potential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981200"/>
            <a:ext cx="794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EL gap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572000"/>
            <a:ext cx="128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Drift region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14400" y="2286000"/>
            <a:ext cx="685800" cy="7620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524000" y="4114800"/>
            <a:ext cx="319982" cy="718066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Alpha Signal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>estimate charge yield</a:t>
            </a:r>
            <a:endParaRPr lang="en-US" sz="31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33" t="10356" r="6904" b="4825"/>
          <a:stretch/>
        </p:blipFill>
        <p:spPr bwMode="auto">
          <a:xfrm>
            <a:off x="0" y="1852928"/>
            <a:ext cx="4876800" cy="500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876800" y="3995677"/>
            <a:ext cx="40386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Argon: density =1.7E-03 g/cc</a:t>
            </a:r>
          </a:p>
          <a:p>
            <a:r>
              <a:rPr lang="en-US" b="1" dirty="0" err="1" smtClean="0">
                <a:solidFill>
                  <a:srgbClr val="0000FF"/>
                </a:solidFill>
              </a:rPr>
              <a:t>E_alpha</a:t>
            </a:r>
            <a:r>
              <a:rPr lang="en-US" b="1" dirty="0" smtClean="0">
                <a:solidFill>
                  <a:srgbClr val="0000FF"/>
                </a:solidFill>
              </a:rPr>
              <a:t> ~ 4.6 MeV 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Projected Range ~ 7.3E-3g/cm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endParaRPr lang="en-US" b="1" baseline="-25000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Distance ~ 7.3E-3/ 1.7E-3 </a:t>
            </a:r>
          </a:p>
          <a:p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         ~ 4.2 cm</a:t>
            </a:r>
          </a:p>
          <a:p>
            <a:r>
              <a:rPr lang="en-US" b="1" dirty="0" smtClean="0">
                <a:solidFill>
                  <a:srgbClr val="0000FF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73263" y="228600"/>
            <a:ext cx="413446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baseline="30000" dirty="0" smtClean="0">
                <a:solidFill>
                  <a:srgbClr val="0000FF"/>
                </a:solidFill>
              </a:rPr>
              <a:t>241</a:t>
            </a:r>
            <a:r>
              <a:rPr lang="en-US" b="1" dirty="0" smtClean="0">
                <a:solidFill>
                  <a:srgbClr val="0000FF"/>
                </a:solidFill>
              </a:rPr>
              <a:t>Am Source  </a:t>
            </a:r>
            <a:r>
              <a:rPr lang="en-US" b="1" dirty="0" err="1" smtClean="0">
                <a:solidFill>
                  <a:srgbClr val="0000FF"/>
                </a:solidFill>
              </a:rPr>
              <a:t>E_alpha</a:t>
            </a:r>
            <a:r>
              <a:rPr lang="en-US" b="1" dirty="0" smtClean="0">
                <a:solidFill>
                  <a:srgbClr val="0000FF"/>
                </a:solidFill>
              </a:rPr>
              <a:t> ~ 5.4 MeV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but,Am</a:t>
            </a:r>
            <a:r>
              <a:rPr lang="en-US" b="1" dirty="0" smtClean="0">
                <a:solidFill>
                  <a:srgbClr val="0000FF"/>
                </a:solidFill>
              </a:rPr>
              <a:t> covered with 0.0002 cm Au </a:t>
            </a:r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stopping power in Au ~ 220 MeV cm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/g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SO energy loss ~ 220 * 19g/cc*.0002 cm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 looses about 0.8 MeV</a:t>
            </a:r>
          </a:p>
          <a:p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E_Alpha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 5.4 -0.8 ~</a:t>
            </a:r>
            <a:r>
              <a:rPr lang="en-US" b="1" dirty="0" smtClean="0">
                <a:solidFill>
                  <a:srgbClr val="0000FF"/>
                </a:solidFill>
              </a:rPr>
              <a:t> 4.6 MeV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1371600"/>
            <a:ext cx="46914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http://</a:t>
            </a:r>
            <a:r>
              <a:rPr lang="en-US" b="1" dirty="0" err="1">
                <a:solidFill>
                  <a:srgbClr val="0000FF"/>
                </a:solidFill>
              </a:rPr>
              <a:t>www.nist.gov</a:t>
            </a:r>
            <a:r>
              <a:rPr lang="en-US" b="1" dirty="0">
                <a:solidFill>
                  <a:srgbClr val="0000FF"/>
                </a:solidFill>
              </a:rPr>
              <a:t>/</a:t>
            </a:r>
            <a:r>
              <a:rPr lang="en-US" b="1" dirty="0" err="1">
                <a:solidFill>
                  <a:srgbClr val="0000FF"/>
                </a:solidFill>
              </a:rPr>
              <a:t>pml</a:t>
            </a:r>
            <a:r>
              <a:rPr lang="en-US" b="1" dirty="0">
                <a:solidFill>
                  <a:srgbClr val="0000FF"/>
                </a:solidFill>
              </a:rPr>
              <a:t>/data/star/</a:t>
            </a:r>
            <a:r>
              <a:rPr lang="en-US" b="1" dirty="0" err="1">
                <a:solidFill>
                  <a:srgbClr val="0000FF"/>
                </a:solidFill>
              </a:rPr>
              <a:t>index.cfm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52600"/>
            <a:ext cx="3284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Stopping power: alphas in argon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5410200"/>
            <a:ext cx="355738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W ~ 26.5 </a:t>
            </a:r>
            <a:r>
              <a:rPr lang="en-US" b="1" dirty="0" err="1">
                <a:solidFill>
                  <a:srgbClr val="0000FF"/>
                </a:solidFill>
              </a:rPr>
              <a:t>ev</a:t>
            </a:r>
            <a:r>
              <a:rPr lang="en-US" b="1" dirty="0">
                <a:solidFill>
                  <a:srgbClr val="0000FF"/>
                </a:solidFill>
              </a:rPr>
              <a:t>/ion </a:t>
            </a:r>
          </a:p>
          <a:p>
            <a:r>
              <a:rPr lang="en-US" b="1" dirty="0" smtClean="0">
                <a:solidFill>
                  <a:srgbClr val="0000FF"/>
                </a:solidFill>
                <a:sym typeface="Wingdings"/>
              </a:rPr>
              <a:t>4.6E6 </a:t>
            </a:r>
            <a:r>
              <a:rPr lang="en-US" b="1" dirty="0" err="1">
                <a:solidFill>
                  <a:srgbClr val="0000FF"/>
                </a:solidFill>
                <a:sym typeface="Wingdings"/>
              </a:rPr>
              <a:t>ev</a:t>
            </a:r>
            <a:r>
              <a:rPr lang="en-US" b="1" dirty="0">
                <a:solidFill>
                  <a:srgbClr val="0000FF"/>
                </a:solidFill>
                <a:sym typeface="Wingdings"/>
              </a:rPr>
              <a:t>/26.5 </a:t>
            </a:r>
            <a:r>
              <a:rPr lang="en-US" b="1" dirty="0" err="1">
                <a:solidFill>
                  <a:srgbClr val="0000FF"/>
                </a:solidFill>
                <a:sym typeface="Wingdings"/>
              </a:rPr>
              <a:t>ev</a:t>
            </a:r>
            <a:r>
              <a:rPr lang="en-US" b="1" dirty="0">
                <a:solidFill>
                  <a:srgbClr val="0000FF"/>
                </a:solidFill>
                <a:sym typeface="Wingdings"/>
              </a:rPr>
              <a:t>/ion</a:t>
            </a:r>
          </a:p>
          <a:p>
            <a:pPr marL="285750" indent="-285750">
              <a:buFont typeface="Wingdings" charset="0"/>
              <a:buChar char="è"/>
            </a:pPr>
            <a:r>
              <a:rPr lang="en-US" b="1" dirty="0">
                <a:solidFill>
                  <a:srgbClr val="0000FF"/>
                </a:solidFill>
                <a:sym typeface="Wingdings"/>
              </a:rPr>
              <a:t>~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170 </a:t>
            </a:r>
            <a:r>
              <a:rPr lang="en-US" b="1" dirty="0">
                <a:solidFill>
                  <a:srgbClr val="0000FF"/>
                </a:solidFill>
                <a:sym typeface="Wingdings"/>
              </a:rPr>
              <a:t>k ions/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alpha</a:t>
            </a:r>
          </a:p>
          <a:p>
            <a:r>
              <a:rPr lang="en-US" b="1" dirty="0" smtClean="0">
                <a:solidFill>
                  <a:srgbClr val="0000FF"/>
                </a:solidFill>
                <a:sym typeface="Wingdings"/>
              </a:rPr>
              <a:t>excluding distance from source to </a:t>
            </a:r>
          </a:p>
          <a:p>
            <a:r>
              <a:rPr lang="en-US" b="1" dirty="0" smtClean="0">
                <a:solidFill>
                  <a:srgbClr val="0000FF"/>
                </a:solidFill>
                <a:sym typeface="Wingdings"/>
              </a:rPr>
              <a:t>drift region, </a:t>
            </a:r>
            <a:r>
              <a:rPr lang="en-US" b="1" dirty="0" err="1" smtClean="0">
                <a:solidFill>
                  <a:srgbClr val="0000FF"/>
                </a:solidFill>
                <a:sym typeface="Wingdings"/>
              </a:rPr>
              <a:t>est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~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150 k ions drifting 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6800" y="3048000"/>
            <a:ext cx="40683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Assuming there is no further material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between the source and the drift region: 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LESSON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Concept of Electroluminescent Time Projection Chamber (EL TPC) </a:t>
            </a:r>
            <a:r>
              <a:rPr lang="en-US" sz="2400" dirty="0" smtClean="0">
                <a:solidFill>
                  <a:srgbClr val="008000"/>
                </a:solidFill>
              </a:rPr>
              <a:t>– uniform drift field and parallel plate EL gap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Scintillation mechanism in noble gases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Electron drift and diffusion in gases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Electroluminescence: aka light gain / proportional scintillation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Estimate charge yield of alpha in argon gas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Estimate EL yield </a:t>
            </a:r>
          </a:p>
          <a:p>
            <a:pPr marL="0" indent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Will study the concept using a toy:  </a:t>
            </a:r>
            <a:r>
              <a:rPr lang="en-US" sz="4800" dirty="0" smtClean="0">
                <a:solidFill>
                  <a:srgbClr val="FF0000"/>
                </a:solidFill>
              </a:rPr>
              <a:t>”EL </a:t>
            </a:r>
            <a:r>
              <a:rPr lang="en-US" sz="4800" dirty="0" err="1" smtClean="0">
                <a:solidFill>
                  <a:srgbClr val="FF0000"/>
                </a:solidFill>
              </a:rPr>
              <a:t>TPCito</a:t>
            </a:r>
            <a:r>
              <a:rPr lang="en-US" sz="4800" dirty="0" smtClean="0">
                <a:solidFill>
                  <a:srgbClr val="FF0000"/>
                </a:solidFill>
              </a:rPr>
              <a:t>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Alpha Signal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100" dirty="0" smtClean="0">
                <a:solidFill>
                  <a:srgbClr val="FF0000"/>
                </a:solidFill>
              </a:rPr>
              <a:t>estimate light yield</a:t>
            </a:r>
            <a:endParaRPr lang="en-US" sz="31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295400"/>
            <a:ext cx="279325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Light Yield?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r>
              <a:rPr lang="en-US" b="1" dirty="0" err="1" smtClean="0">
                <a:solidFill>
                  <a:srgbClr val="0000FF"/>
                </a:solidFill>
              </a:rPr>
              <a:t>N_ions</a:t>
            </a:r>
            <a:r>
              <a:rPr lang="en-US" b="1" dirty="0" smtClean="0">
                <a:solidFill>
                  <a:srgbClr val="0000FF"/>
                </a:solidFill>
              </a:rPr>
              <a:t> ~ 150k/alpha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Y           ~ 120 </a:t>
            </a:r>
            <a:r>
              <a:rPr lang="en-US" b="1" dirty="0" err="1" smtClean="0">
                <a:solidFill>
                  <a:srgbClr val="0000FF"/>
                </a:solidFill>
              </a:rPr>
              <a:t>ph</a:t>
            </a:r>
            <a:r>
              <a:rPr lang="en-US" b="1" dirty="0" smtClean="0">
                <a:solidFill>
                  <a:srgbClr val="0000FF"/>
                </a:solidFill>
              </a:rPr>
              <a:t>/e-/cm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x 1.5 cm EL gap = 180 </a:t>
            </a:r>
            <a:r>
              <a:rPr lang="en-US" b="1" dirty="0" err="1" smtClean="0">
                <a:solidFill>
                  <a:srgbClr val="0000FF"/>
                </a:solidFill>
              </a:rPr>
              <a:t>ph</a:t>
            </a:r>
            <a:r>
              <a:rPr lang="en-US" b="1" dirty="0" smtClean="0">
                <a:solidFill>
                  <a:srgbClr val="0000FF"/>
                </a:solidFill>
              </a:rPr>
              <a:t>/e-</a:t>
            </a:r>
          </a:p>
          <a:p>
            <a:endParaRPr lang="en-US" b="1" dirty="0">
              <a:solidFill>
                <a:srgbClr val="0000FF"/>
              </a:solidFill>
            </a:endParaRPr>
          </a:p>
          <a:p>
            <a:pPr marL="285750" indent="-285750">
              <a:buFont typeface="Wingdings" charset="0"/>
              <a:buChar char="è"/>
            </a:pPr>
            <a:r>
              <a:rPr lang="en-US" b="1" dirty="0" smtClean="0">
                <a:solidFill>
                  <a:srgbClr val="0000FF"/>
                </a:solidFill>
                <a:sym typeface="Wingdings"/>
              </a:rPr>
              <a:t>Produce ~ N*Y </a:t>
            </a:r>
          </a:p>
          <a:p>
            <a:r>
              <a:rPr lang="en-US" b="1" dirty="0" smtClean="0">
                <a:solidFill>
                  <a:srgbClr val="0000FF"/>
                </a:solidFill>
                <a:sym typeface="Wingdings"/>
              </a:rPr>
              <a:t>~ 2.7E7 128 nm </a:t>
            </a:r>
            <a:r>
              <a:rPr lang="en-US" b="1" dirty="0" err="1" smtClean="0">
                <a:solidFill>
                  <a:srgbClr val="0000FF"/>
                </a:solidFill>
                <a:sym typeface="Wingdings"/>
              </a:rPr>
              <a:t>γ’s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 into 4π</a:t>
            </a:r>
            <a:endParaRPr lang="en-US" b="1" dirty="0" smtClean="0">
              <a:solidFill>
                <a:srgbClr val="0000FF"/>
              </a:solidFill>
            </a:endParaRP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867400"/>
            <a:ext cx="3108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Tetraphenyl</a:t>
            </a:r>
            <a:r>
              <a:rPr lang="en-US" b="1" dirty="0" smtClean="0">
                <a:solidFill>
                  <a:srgbClr val="0000FF"/>
                </a:solidFill>
              </a:rPr>
              <a:t> - Butadiene (TPB)</a:t>
            </a:r>
          </a:p>
          <a:p>
            <a:r>
              <a:rPr lang="en-US" b="1" dirty="0" err="1" smtClean="0">
                <a:solidFill>
                  <a:srgbClr val="0000FF"/>
                </a:solidFill>
              </a:rPr>
              <a:t>Est</a:t>
            </a:r>
            <a:r>
              <a:rPr lang="en-US" b="1" dirty="0" smtClean="0">
                <a:solidFill>
                  <a:srgbClr val="0000FF"/>
                </a:solidFill>
              </a:rPr>
              <a:t> 100% conversion efficiency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5029200"/>
            <a:ext cx="1143000" cy="92177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33400" y="3657600"/>
            <a:ext cx="3083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But how many will we detect?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29200" y="1600200"/>
            <a:ext cx="1752600" cy="533400"/>
          </a:xfrm>
          <a:prstGeom prst="rect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D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63186" y="1828800"/>
            <a:ext cx="620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PMT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1386" y="213360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PMMA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01386" y="2895600"/>
            <a:ext cx="824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EL Gap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43786" y="2209800"/>
            <a:ext cx="3581400" cy="242455"/>
          </a:xfrm>
          <a:prstGeom prst="rect">
            <a:avLst/>
          </a:prstGeom>
          <a:solidFill>
            <a:srgbClr val="CCFFCC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4143786" y="2452255"/>
            <a:ext cx="3581400" cy="0"/>
          </a:xfrm>
          <a:prstGeom prst="line">
            <a:avLst/>
          </a:prstGeom>
          <a:ln w="38100" cmpd="sng"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72586" y="2514600"/>
            <a:ext cx="30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830820" y="25146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TPB coating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219986" y="3505200"/>
            <a:ext cx="3505200" cy="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19986" y="2895600"/>
            <a:ext cx="3505200" cy="0"/>
          </a:xfrm>
          <a:prstGeom prst="line">
            <a:avLst/>
          </a:prstGeom>
          <a:ln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1"/>
          </p:cNvCxnSpPr>
          <p:nvPr/>
        </p:nvCxnSpPr>
        <p:spPr>
          <a:xfrm flipH="1" flipV="1">
            <a:off x="7344186" y="2514600"/>
            <a:ext cx="486634" cy="184666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33400" y="4114800"/>
            <a:ext cx="3200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First, need special window and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PMT to detect 128 nm directly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(e.g. MgF2 window and PMT)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So, use VUV to blue WLS (wavelength shifter)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114800" y="3733800"/>
            <a:ext cx="48768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Back-of-envelope estimate: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PMT: D=5 cm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 A</a:t>
            </a:r>
            <a:r>
              <a:rPr lang="en-US" b="1" baseline="-25000" dirty="0" smtClean="0">
                <a:solidFill>
                  <a:srgbClr val="0000FF"/>
                </a:solidFill>
                <a:sym typeface="Wingdings"/>
              </a:rPr>
              <a:t>PMT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 = π D</a:t>
            </a:r>
            <a:r>
              <a:rPr lang="en-US" b="1" baseline="30000" dirty="0" smtClean="0">
                <a:solidFill>
                  <a:srgbClr val="0000FF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/4</a:t>
            </a:r>
          </a:p>
          <a:p>
            <a:r>
              <a:rPr lang="en-US" b="1" dirty="0" smtClean="0">
                <a:solidFill>
                  <a:srgbClr val="0000FF"/>
                </a:solidFill>
                <a:sym typeface="Wingdings"/>
              </a:rPr>
              <a:t>d ~ 2.5 cm  </a:t>
            </a:r>
            <a:r>
              <a:rPr lang="en-US" b="1" dirty="0" err="1" smtClean="0">
                <a:solidFill>
                  <a:srgbClr val="0000FF"/>
                </a:solidFill>
                <a:sym typeface="Wingdings"/>
              </a:rPr>
              <a:t>A</a:t>
            </a:r>
            <a:r>
              <a:rPr lang="en-US" b="1" baseline="-25000" dirty="0" err="1" smtClean="0">
                <a:solidFill>
                  <a:srgbClr val="0000FF"/>
                </a:solidFill>
                <a:sym typeface="Wingdings"/>
              </a:rPr>
              <a:t>sph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=4π d</a:t>
            </a:r>
            <a:r>
              <a:rPr lang="en-US" b="1" baseline="30000" dirty="0" smtClean="0">
                <a:solidFill>
                  <a:srgbClr val="0000FF"/>
                </a:solidFill>
                <a:sym typeface="Wingdings"/>
              </a:rPr>
              <a:t>2</a:t>
            </a:r>
            <a:endParaRPr lang="en-US" b="1" dirty="0" smtClean="0">
              <a:solidFill>
                <a:srgbClr val="0000FF"/>
              </a:solidFill>
              <a:sym typeface="Wingdings"/>
            </a:endParaRPr>
          </a:p>
          <a:p>
            <a:endParaRPr lang="en-US" b="1" baseline="-25000" dirty="0">
              <a:solidFill>
                <a:srgbClr val="0000FF"/>
              </a:solidFill>
              <a:sym typeface="Wingdings"/>
            </a:endParaRPr>
          </a:p>
          <a:p>
            <a:r>
              <a:rPr lang="en-US" b="1" dirty="0" smtClean="0">
                <a:solidFill>
                  <a:srgbClr val="0000FF"/>
                </a:solidFill>
              </a:rPr>
              <a:t>ΔΩ/</a:t>
            </a:r>
            <a:r>
              <a:rPr lang="en-US" b="1" dirty="0" err="1" smtClean="0">
                <a:solidFill>
                  <a:srgbClr val="0000FF"/>
                </a:solidFill>
              </a:rPr>
              <a:t>Ω</a:t>
            </a:r>
            <a:r>
              <a:rPr lang="en-US" b="1" dirty="0" smtClean="0">
                <a:solidFill>
                  <a:srgbClr val="0000FF"/>
                </a:solidFill>
              </a:rPr>
              <a:t> ~~ A</a:t>
            </a:r>
            <a:r>
              <a:rPr lang="en-US" b="1" baseline="-25000" dirty="0" smtClean="0">
                <a:solidFill>
                  <a:srgbClr val="0000FF"/>
                </a:solidFill>
              </a:rPr>
              <a:t>PMT</a:t>
            </a:r>
            <a:r>
              <a:rPr lang="en-US" b="1" dirty="0" smtClean="0">
                <a:solidFill>
                  <a:srgbClr val="0000FF"/>
                </a:solidFill>
              </a:rPr>
              <a:t>/</a:t>
            </a:r>
            <a:r>
              <a:rPr lang="en-US" b="1" dirty="0" err="1" smtClean="0">
                <a:solidFill>
                  <a:srgbClr val="0000FF"/>
                </a:solidFill>
              </a:rPr>
              <a:t>A</a:t>
            </a:r>
            <a:r>
              <a:rPr lang="en-US" b="1" baseline="-25000" dirty="0" err="1" smtClean="0">
                <a:solidFill>
                  <a:srgbClr val="0000FF"/>
                </a:solidFill>
              </a:rPr>
              <a:t>sph</a:t>
            </a:r>
            <a:r>
              <a:rPr lang="en-US" b="1" baseline="-25000" dirty="0" smtClean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~ D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/(16d</a:t>
            </a:r>
            <a:r>
              <a:rPr lang="en-US" b="1" baseline="30000" dirty="0" smtClean="0">
                <a:solidFill>
                  <a:srgbClr val="0000FF"/>
                </a:solidFill>
              </a:rPr>
              <a:t>2</a:t>
            </a:r>
            <a:r>
              <a:rPr lang="en-US" b="1" dirty="0" smtClean="0">
                <a:solidFill>
                  <a:srgbClr val="0000FF"/>
                </a:solidFill>
              </a:rPr>
              <a:t>) ~ .25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TPB: 100% conversion, 50% go up, 50% down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QE of PMT ~ 0.2 in blue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Efficiency ~  </a:t>
            </a:r>
            <a:r>
              <a:rPr lang="en-US" b="1" dirty="0">
                <a:solidFill>
                  <a:srgbClr val="0000FF"/>
                </a:solidFill>
              </a:rPr>
              <a:t>ΔΩ/</a:t>
            </a:r>
            <a:r>
              <a:rPr lang="en-US" b="1" dirty="0" err="1">
                <a:solidFill>
                  <a:srgbClr val="0000FF"/>
                </a:solidFill>
              </a:rPr>
              <a:t>Ω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*QE*.5(TPB effect)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                  ~ .25*.2*.5 = 1/40 ~ 2.5%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So Detect ~ 2.7E7*.025 = </a:t>
            </a:r>
            <a:r>
              <a:rPr lang="en-US" b="1" dirty="0">
                <a:solidFill>
                  <a:srgbClr val="FF0000"/>
                </a:solidFill>
              </a:rPr>
              <a:t>7</a:t>
            </a:r>
            <a:r>
              <a:rPr lang="en-US" b="1" dirty="0" smtClean="0">
                <a:solidFill>
                  <a:srgbClr val="FF0000"/>
                </a:solidFill>
              </a:rPr>
              <a:t>E5 </a:t>
            </a:r>
            <a:r>
              <a:rPr lang="en-US" b="1" dirty="0" err="1" smtClean="0">
                <a:solidFill>
                  <a:srgbClr val="FF0000"/>
                </a:solidFill>
              </a:rPr>
              <a:t>pe</a:t>
            </a:r>
            <a:r>
              <a:rPr lang="en-US" b="1" dirty="0" smtClean="0">
                <a:solidFill>
                  <a:srgbClr val="FF0000"/>
                </a:solidFill>
              </a:rPr>
              <a:t> (photoelectrons)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5105400" y="2133600"/>
            <a:ext cx="1676400" cy="152400"/>
          </a:xfrm>
          <a:prstGeom prst="ellipse">
            <a:avLst/>
          </a:prstGeom>
          <a:solidFill>
            <a:srgbClr val="FFFFFF"/>
          </a:solidFill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876800" y="2133600"/>
            <a:ext cx="2209800" cy="1981200"/>
          </a:xfrm>
          <a:prstGeom prst="ellipse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>
            <a:stCxn id="40" idx="0"/>
          </p:cNvCxnSpPr>
          <p:nvPr/>
        </p:nvCxnSpPr>
        <p:spPr>
          <a:xfrm>
            <a:off x="5943600" y="2133600"/>
            <a:ext cx="28986" cy="10668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5181600" y="2057400"/>
            <a:ext cx="1524000" cy="0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 Signal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IMG_257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" y="995630"/>
            <a:ext cx="8001000" cy="44965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05200" y="6334780"/>
            <a:ext cx="1619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Drift time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>
            <a:stCxn id="8" idx="0"/>
          </p:cNvCxnSpPr>
          <p:nvPr/>
        </p:nvCxnSpPr>
        <p:spPr>
          <a:xfrm flipV="1">
            <a:off x="1258788" y="2438400"/>
            <a:ext cx="2551212" cy="3865998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9" idx="0"/>
          </p:cNvCxnSpPr>
          <p:nvPr/>
        </p:nvCxnSpPr>
        <p:spPr>
          <a:xfrm flipH="1" flipV="1">
            <a:off x="5638800" y="3124200"/>
            <a:ext cx="2173188" cy="3180198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990600" y="6304398"/>
            <a:ext cx="53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43800" y="6304398"/>
            <a:ext cx="5363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S2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4" name="Straight Arrow Connector 13"/>
          <p:cNvCxnSpPr>
            <a:stCxn id="4" idx="0"/>
          </p:cNvCxnSpPr>
          <p:nvPr/>
        </p:nvCxnSpPr>
        <p:spPr>
          <a:xfrm flipH="1" flipV="1">
            <a:off x="4038600" y="2514600"/>
            <a:ext cx="276290" cy="382018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4" idx="0"/>
          </p:cNvCxnSpPr>
          <p:nvPr/>
        </p:nvCxnSpPr>
        <p:spPr>
          <a:xfrm flipV="1">
            <a:off x="4314890" y="2590800"/>
            <a:ext cx="561910" cy="374398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3156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4800600" cy="914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Construction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3" descr="IMG_2558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95"/>
          <a:stretch/>
        </p:blipFill>
        <p:spPr>
          <a:xfrm>
            <a:off x="685800" y="914400"/>
            <a:ext cx="3033058" cy="2420471"/>
          </a:xfrm>
          <a:prstGeom prst="rect">
            <a:avLst/>
          </a:prstGeom>
        </p:spPr>
      </p:pic>
      <p:pic>
        <p:nvPicPr>
          <p:cNvPr id="5" name="Picture 4" descr="IMG_2553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54"/>
          <a:stretch/>
        </p:blipFill>
        <p:spPr>
          <a:xfrm>
            <a:off x="776940" y="3810000"/>
            <a:ext cx="3463413" cy="2297430"/>
          </a:xfrm>
          <a:prstGeom prst="rect">
            <a:avLst/>
          </a:prstGeom>
        </p:spPr>
      </p:pic>
      <p:pic>
        <p:nvPicPr>
          <p:cNvPr id="6" name="Picture 5" descr="IMG_2564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814"/>
          <a:stretch/>
        </p:blipFill>
        <p:spPr>
          <a:xfrm>
            <a:off x="4724400" y="762000"/>
            <a:ext cx="3690470" cy="2465294"/>
          </a:xfrm>
          <a:prstGeom prst="rect">
            <a:avLst/>
          </a:prstGeom>
        </p:spPr>
      </p:pic>
      <p:pic>
        <p:nvPicPr>
          <p:cNvPr id="7" name="Picture 6" descr="IMG_2571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0" y="3657600"/>
            <a:ext cx="3200400" cy="24094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6172200"/>
            <a:ext cx="3468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88% 0pen </a:t>
            </a:r>
            <a:r>
              <a:rPr lang="en-US" b="1" dirty="0" err="1" smtClean="0">
                <a:solidFill>
                  <a:srgbClr val="0000FF"/>
                </a:solidFill>
              </a:rPr>
              <a:t>ss</a:t>
            </a:r>
            <a:r>
              <a:rPr lang="en-US" b="1" dirty="0" smtClean="0">
                <a:solidFill>
                  <a:srgbClr val="0000FF"/>
                </a:solidFill>
              </a:rPr>
              <a:t> mesh anode and gate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200400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mesh placed on field rings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27660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field rings on cathode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6096000"/>
            <a:ext cx="3031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hd</a:t>
            </a:r>
            <a:r>
              <a:rPr lang="en-US" b="1" dirty="0" smtClean="0">
                <a:solidFill>
                  <a:srgbClr val="0000FF"/>
                </a:solidFill>
              </a:rPr>
              <a:t> polyethylene housing with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TPB-coated acrylic window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31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View internals of toy detector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Assemble HV &amp; signal cables, gas lines, and PMT in dark box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      add alpha source and close dark box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       turn on gas flow – first pure argon</a:t>
            </a:r>
          </a:p>
          <a:p>
            <a:r>
              <a:rPr lang="en-US" b="1" dirty="0" smtClean="0">
                <a:solidFill>
                  <a:srgbClr val="21FF6C"/>
                </a:solidFill>
              </a:rPr>
              <a:t> Apply HV to PMT and observe single electron dark current on oscilloscope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21FF6C"/>
                </a:solidFill>
              </a:rPr>
              <a:t>        bias cathode to -1500 </a:t>
            </a:r>
            <a:endParaRPr lang="en-US" b="1" dirty="0">
              <a:solidFill>
                <a:srgbClr val="21FF6C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21FF6C"/>
                </a:solidFill>
              </a:rPr>
              <a:t>        bias gate grid to 0 V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21FF6C"/>
                </a:solidFill>
              </a:rPr>
              <a:t>        raise anode voltage to ~ 3000 V and observe S1 &amp; S2 signals</a:t>
            </a:r>
          </a:p>
          <a:p>
            <a:r>
              <a:rPr lang="en-US" b="1" dirty="0">
                <a:solidFill>
                  <a:srgbClr val="0000FF"/>
                </a:solidFill>
              </a:rPr>
              <a:t>I</a:t>
            </a:r>
            <a:r>
              <a:rPr lang="en-US" b="1" dirty="0" smtClean="0">
                <a:solidFill>
                  <a:srgbClr val="0000FF"/>
                </a:solidFill>
              </a:rPr>
              <a:t>s drift time from S1 to start of S2 what you expect?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vary drift field and EL field – observe changes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00FF"/>
                </a:solidFill>
              </a:rPr>
              <a:t>       vary gas mixture – add ~ 0.2% N</a:t>
            </a:r>
            <a:r>
              <a:rPr lang="en-US" b="1" baseline="-25000" dirty="0" smtClean="0">
                <a:solidFill>
                  <a:srgbClr val="0000FF"/>
                </a:solidFill>
              </a:rPr>
              <a:t>2 </a:t>
            </a:r>
            <a:r>
              <a:rPr lang="en-US" b="1" dirty="0" smtClean="0">
                <a:solidFill>
                  <a:srgbClr val="0000FF"/>
                </a:solidFill>
              </a:rPr>
              <a:t>– observe change in light yield, drift time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       and pulse width – discuss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measure area of single electron pulse – this is tricky!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measure area of S2 pulse </a:t>
            </a:r>
            <a:r>
              <a:rPr lang="en-US" b="1" dirty="0" smtClean="0">
                <a:solidFill>
                  <a:srgbClr val="0000FF"/>
                </a:solidFill>
                <a:sym typeface="Wingdings"/>
              </a:rPr>
              <a:t> measure light yield – still tricky!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en-US" b="1" dirty="0" smtClean="0">
                <a:solidFill>
                  <a:srgbClr val="21FF6C"/>
                </a:solidFill>
              </a:rPr>
              <a:t>Is light yield reasonable considering back of envelope estimate?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Last, will try window without wavelength shifter –what will happen?</a:t>
            </a:r>
          </a:p>
          <a:p>
            <a:endParaRPr lang="en-US" b="1" baseline="-25000" dirty="0" smtClean="0">
              <a:solidFill>
                <a:srgbClr val="0000FF"/>
              </a:solidFill>
            </a:endParaRPr>
          </a:p>
          <a:p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69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 TPC Physics Detectors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ZEPLIN II</a:t>
            </a:r>
            <a:r>
              <a:rPr lang="en-US" dirty="0" smtClean="0">
                <a:solidFill>
                  <a:srgbClr val="0000FF"/>
                </a:solidFill>
              </a:rPr>
              <a:t>/III 		</a:t>
            </a:r>
            <a:r>
              <a:rPr lang="en-US" sz="2400" dirty="0" smtClean="0">
                <a:solidFill>
                  <a:srgbClr val="DB2BB9"/>
                </a:solidFill>
              </a:rPr>
              <a:t>two-phase xenon WIMP search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XENON 10/100 	</a:t>
            </a:r>
            <a:r>
              <a:rPr lang="en-US" sz="2400" dirty="0" smtClean="0">
                <a:solidFill>
                  <a:srgbClr val="DB2BB9"/>
                </a:solidFill>
              </a:rPr>
              <a:t>two-phase xenon WIMP search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LUX</a:t>
            </a:r>
            <a:r>
              <a:rPr lang="en-US" dirty="0" smtClean="0">
                <a:solidFill>
                  <a:srgbClr val="0000FF"/>
                </a:solidFill>
              </a:rPr>
              <a:t> 			</a:t>
            </a:r>
            <a:r>
              <a:rPr lang="en-US" sz="2400" dirty="0" smtClean="0">
                <a:solidFill>
                  <a:srgbClr val="DB2BB9"/>
                </a:solidFill>
              </a:rPr>
              <a:t>two</a:t>
            </a:r>
            <a:r>
              <a:rPr lang="en-US" sz="2400" dirty="0">
                <a:solidFill>
                  <a:srgbClr val="DB2BB9"/>
                </a:solidFill>
              </a:rPr>
              <a:t>-phase xenon WIMP </a:t>
            </a:r>
            <a:r>
              <a:rPr lang="en-US" sz="2400" dirty="0" smtClean="0">
                <a:solidFill>
                  <a:srgbClr val="DB2BB9"/>
                </a:solidFill>
              </a:rPr>
              <a:t>search</a:t>
            </a:r>
            <a:endParaRPr lang="en-US" dirty="0" smtClean="0">
              <a:solidFill>
                <a:srgbClr val="DB2BB9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WARP 			</a:t>
            </a:r>
            <a:r>
              <a:rPr lang="en-US" sz="2400" dirty="0" smtClean="0">
                <a:solidFill>
                  <a:srgbClr val="DB2BB9"/>
                </a:solidFill>
              </a:rPr>
              <a:t>two</a:t>
            </a:r>
            <a:r>
              <a:rPr lang="en-US" sz="2400" dirty="0">
                <a:solidFill>
                  <a:srgbClr val="DB2BB9"/>
                </a:solidFill>
              </a:rPr>
              <a:t>-phase </a:t>
            </a:r>
            <a:r>
              <a:rPr lang="en-US" sz="2400" dirty="0" smtClean="0">
                <a:solidFill>
                  <a:srgbClr val="DB2BB9"/>
                </a:solidFill>
              </a:rPr>
              <a:t>argon </a:t>
            </a:r>
            <a:r>
              <a:rPr lang="en-US" sz="2400" dirty="0">
                <a:solidFill>
                  <a:srgbClr val="DB2BB9"/>
                </a:solidFill>
              </a:rPr>
              <a:t>WIMP </a:t>
            </a:r>
            <a:r>
              <a:rPr lang="en-US" sz="2400" dirty="0" smtClean="0">
                <a:solidFill>
                  <a:srgbClr val="DB2BB9"/>
                </a:solidFill>
              </a:rPr>
              <a:t>search</a:t>
            </a:r>
          </a:p>
          <a:p>
            <a:r>
              <a:rPr lang="en-US" dirty="0" err="1" smtClean="0">
                <a:solidFill>
                  <a:srgbClr val="0000FF"/>
                </a:solidFill>
              </a:rPr>
              <a:t>DarkSide</a:t>
            </a:r>
            <a:r>
              <a:rPr lang="en-US" dirty="0" smtClean="0">
                <a:solidFill>
                  <a:srgbClr val="0000FF"/>
                </a:solidFill>
              </a:rPr>
              <a:t> 			</a:t>
            </a:r>
            <a:r>
              <a:rPr lang="en-US" sz="2400" dirty="0" smtClean="0">
                <a:solidFill>
                  <a:srgbClr val="DB2BB9"/>
                </a:solidFill>
              </a:rPr>
              <a:t>two-phase argon WIMP search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PANDA-X			</a:t>
            </a:r>
            <a:r>
              <a:rPr lang="en-US" sz="2400" dirty="0">
                <a:solidFill>
                  <a:srgbClr val="DB2BB9"/>
                </a:solidFill>
              </a:rPr>
              <a:t>two-phase xenon WIMP search</a:t>
            </a:r>
            <a:endParaRPr lang="en-US" sz="2400" dirty="0" smtClean="0">
              <a:solidFill>
                <a:srgbClr val="DB2BB9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NEXT-100 </a:t>
            </a:r>
            <a:r>
              <a:rPr lang="en-US" dirty="0" smtClean="0"/>
              <a:t>		</a:t>
            </a:r>
            <a:r>
              <a:rPr lang="en-US" sz="2400" dirty="0" smtClean="0">
                <a:solidFill>
                  <a:srgbClr val="DB2BB9"/>
                </a:solidFill>
              </a:rPr>
              <a:t>high pressure xenon 0νββ search</a:t>
            </a:r>
          </a:p>
          <a:p>
            <a:r>
              <a:rPr lang="en-US" sz="2400" dirty="0" smtClean="0">
                <a:solidFill>
                  <a:srgbClr val="008000"/>
                </a:solidFill>
              </a:rPr>
              <a:t>many other prototypes for reactor monitoring, homeland defense, medical …</a:t>
            </a:r>
            <a:endParaRPr lang="en-US" sz="2400" dirty="0">
              <a:solidFill>
                <a:srgbClr val="008000"/>
              </a:solidFill>
            </a:endParaRPr>
          </a:p>
          <a:p>
            <a:endParaRPr lang="en-US" sz="2400" dirty="0" smtClean="0">
              <a:solidFill>
                <a:srgbClr val="DB2BB9"/>
              </a:solidFill>
            </a:endParaRPr>
          </a:p>
          <a:p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561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rgbClr val="FF0000"/>
                </a:solidFill>
              </a:rPr>
              <a:t>Concept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rgbClr val="0000FF"/>
                </a:solidFill>
              </a:rPr>
              <a:t>How does it work?</a:t>
            </a:r>
            <a:endParaRPr lang="en-US" sz="3600" dirty="0">
              <a:solidFill>
                <a:srgbClr val="0000FF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2667000" y="2438400"/>
            <a:ext cx="3429000" cy="0"/>
          </a:xfrm>
          <a:prstGeom prst="straightConnector1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2667000" y="3048000"/>
            <a:ext cx="3429000" cy="0"/>
          </a:xfrm>
          <a:prstGeom prst="straightConnector1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667000" y="5029200"/>
            <a:ext cx="3429000" cy="0"/>
          </a:xfrm>
          <a:prstGeom prst="straightConnector1">
            <a:avLst/>
          </a:prstGeom>
          <a:ln w="28575"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09600" y="25146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EL Gap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3505200"/>
            <a:ext cx="13290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Interaction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       and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Drift Region</a:t>
            </a:r>
            <a:endParaRPr lang="en-US" b="1" dirty="0">
              <a:solidFill>
                <a:srgbClr val="00B05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895600" y="3124200"/>
            <a:ext cx="0" cy="16764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71800" y="3810000"/>
            <a:ext cx="792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E-field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733800" y="16764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1524000"/>
            <a:ext cx="1599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Light detectors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213360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Anode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2819400"/>
            <a:ext cx="636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Gate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4800600"/>
            <a:ext cx="9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Cathode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>
            <a:endCxn id="21" idx="7"/>
          </p:cNvCxnSpPr>
          <p:nvPr/>
        </p:nvCxnSpPr>
        <p:spPr>
          <a:xfrm flipH="1">
            <a:off x="5006882" y="1524000"/>
            <a:ext cx="2613118" cy="2308318"/>
          </a:xfrm>
          <a:prstGeom prst="straightConnector1">
            <a:avLst/>
          </a:prstGeom>
          <a:ln w="28575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43800" y="1219200"/>
            <a:ext cx="160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Gamma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(for example)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876800" y="3810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486400" y="3810000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Deposits energy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29200" y="4343400"/>
            <a:ext cx="2509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Flash of scintillation (S1)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>
            <a:stCxn id="21" idx="1"/>
          </p:cNvCxnSpPr>
          <p:nvPr/>
        </p:nvCxnSpPr>
        <p:spPr>
          <a:xfrm flipH="1" flipV="1">
            <a:off x="4648200" y="3657600"/>
            <a:ext cx="250918" cy="1747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3"/>
          </p:cNvCxnSpPr>
          <p:nvPr/>
        </p:nvCxnSpPr>
        <p:spPr>
          <a:xfrm flipH="1">
            <a:off x="4495800" y="3940082"/>
            <a:ext cx="403318" cy="98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1" idx="3"/>
          </p:cNvCxnSpPr>
          <p:nvPr/>
        </p:nvCxnSpPr>
        <p:spPr>
          <a:xfrm flipH="1">
            <a:off x="4724400" y="3940082"/>
            <a:ext cx="174718" cy="3271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6"/>
          </p:cNvCxnSpPr>
          <p:nvPr/>
        </p:nvCxnSpPr>
        <p:spPr>
          <a:xfrm>
            <a:off x="5029200" y="3886200"/>
            <a:ext cx="3810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4"/>
          </p:cNvCxnSpPr>
          <p:nvPr/>
        </p:nvCxnSpPr>
        <p:spPr>
          <a:xfrm>
            <a:off x="4953000" y="3962400"/>
            <a:ext cx="152400" cy="228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1" idx="0"/>
          </p:cNvCxnSpPr>
          <p:nvPr/>
        </p:nvCxnSpPr>
        <p:spPr>
          <a:xfrm flipH="1" flipV="1">
            <a:off x="4876800" y="3505200"/>
            <a:ext cx="762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2057400" y="5867400"/>
            <a:ext cx="4572000" cy="0"/>
          </a:xfrm>
          <a:prstGeom prst="line">
            <a:avLst/>
          </a:prstGeom>
          <a:ln w="28575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400800" y="5943600"/>
            <a:ext cx="65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Time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2233749" y="5575663"/>
            <a:ext cx="280851" cy="291737"/>
          </a:xfrm>
          <a:custGeom>
            <a:avLst/>
            <a:gdLst>
              <a:gd name="connsiteX0" fmla="*/ 0 w 326571"/>
              <a:gd name="connsiteY0" fmla="*/ 289560 h 302623"/>
              <a:gd name="connsiteX1" fmla="*/ 169817 w 326571"/>
              <a:gd name="connsiteY1" fmla="*/ 2177 h 302623"/>
              <a:gd name="connsiteX2" fmla="*/ 326571 w 326571"/>
              <a:gd name="connsiteY2" fmla="*/ 302623 h 302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6571" h="302623">
                <a:moveTo>
                  <a:pt x="0" y="289560"/>
                </a:moveTo>
                <a:cubicBezTo>
                  <a:pt x="57694" y="144780"/>
                  <a:pt x="115389" y="0"/>
                  <a:pt x="169817" y="2177"/>
                </a:cubicBezTo>
                <a:cubicBezTo>
                  <a:pt x="224245" y="4354"/>
                  <a:pt x="275408" y="153488"/>
                  <a:pt x="326571" y="302623"/>
                </a:cubicBezTo>
              </a:path>
            </a:pathLst>
          </a:custGeom>
          <a:solidFill>
            <a:srgbClr val="FF0000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133600" y="6019800"/>
            <a:ext cx="41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S1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61" name="Straight Arrow Connector 60"/>
          <p:cNvCxnSpPr>
            <a:stCxn id="21" idx="0"/>
          </p:cNvCxnSpPr>
          <p:nvPr/>
        </p:nvCxnSpPr>
        <p:spPr>
          <a:xfrm flipV="1">
            <a:off x="4953000" y="3048000"/>
            <a:ext cx="0" cy="762000"/>
          </a:xfrm>
          <a:prstGeom prst="straightConnector1">
            <a:avLst/>
          </a:prstGeom>
          <a:ln w="57150">
            <a:solidFill>
              <a:srgbClr val="00B050"/>
            </a:solidFill>
            <a:prstDash val="sysDot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4953000" y="2438400"/>
            <a:ext cx="0" cy="609600"/>
          </a:xfrm>
          <a:prstGeom prst="line">
            <a:avLst/>
          </a:prstGeom>
          <a:ln w="76200">
            <a:solidFill>
              <a:srgbClr val="DB2BB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 flipV="1">
            <a:off x="4419600" y="2209800"/>
            <a:ext cx="533400" cy="304800"/>
          </a:xfrm>
          <a:prstGeom prst="straightConnector1">
            <a:avLst/>
          </a:prstGeom>
          <a:ln w="28575">
            <a:solidFill>
              <a:srgbClr val="DB2B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4343400" y="2438400"/>
            <a:ext cx="609600" cy="228600"/>
          </a:xfrm>
          <a:prstGeom prst="straightConnector1">
            <a:avLst/>
          </a:prstGeom>
          <a:ln w="28575">
            <a:solidFill>
              <a:srgbClr val="DB2B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 flipV="1">
            <a:off x="4267200" y="2667000"/>
            <a:ext cx="685800" cy="76200"/>
          </a:xfrm>
          <a:prstGeom prst="straightConnector1">
            <a:avLst/>
          </a:prstGeom>
          <a:ln w="28575">
            <a:solidFill>
              <a:srgbClr val="DB2B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4343400" y="2819400"/>
            <a:ext cx="609600" cy="152400"/>
          </a:xfrm>
          <a:prstGeom prst="straightConnector1">
            <a:avLst/>
          </a:prstGeom>
          <a:ln w="28575">
            <a:solidFill>
              <a:srgbClr val="DB2B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4495800" y="2895600"/>
            <a:ext cx="457200" cy="457200"/>
          </a:xfrm>
          <a:prstGeom prst="straightConnector1">
            <a:avLst/>
          </a:prstGeom>
          <a:ln w="28575">
            <a:solidFill>
              <a:srgbClr val="DB2B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V="1">
            <a:off x="4953000" y="2209800"/>
            <a:ext cx="457200" cy="304800"/>
          </a:xfrm>
          <a:prstGeom prst="straightConnector1">
            <a:avLst/>
          </a:prstGeom>
          <a:ln w="28575">
            <a:solidFill>
              <a:srgbClr val="DB2B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V="1">
            <a:off x="4953000" y="2743200"/>
            <a:ext cx="609600" cy="76200"/>
          </a:xfrm>
          <a:prstGeom prst="straightConnector1">
            <a:avLst/>
          </a:prstGeom>
          <a:ln w="28575">
            <a:solidFill>
              <a:srgbClr val="DB2B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4953000" y="2514600"/>
            <a:ext cx="609600" cy="228600"/>
          </a:xfrm>
          <a:prstGeom prst="straightConnector1">
            <a:avLst/>
          </a:prstGeom>
          <a:ln w="28575">
            <a:solidFill>
              <a:srgbClr val="DB2B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4953000" y="2895600"/>
            <a:ext cx="609600" cy="152400"/>
          </a:xfrm>
          <a:prstGeom prst="straightConnector1">
            <a:avLst/>
          </a:prstGeom>
          <a:ln w="28575">
            <a:solidFill>
              <a:srgbClr val="DB2B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>
            <a:off x="4953000" y="2971800"/>
            <a:ext cx="533400" cy="304800"/>
          </a:xfrm>
          <a:prstGeom prst="straightConnector1">
            <a:avLst/>
          </a:prstGeom>
          <a:ln w="28575">
            <a:solidFill>
              <a:srgbClr val="DB2B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/>
          <p:nvPr/>
        </p:nvCxnSpPr>
        <p:spPr>
          <a:xfrm flipH="1" flipV="1">
            <a:off x="4800600" y="2133600"/>
            <a:ext cx="152400" cy="304800"/>
          </a:xfrm>
          <a:prstGeom prst="straightConnector1">
            <a:avLst/>
          </a:prstGeom>
          <a:ln w="28575">
            <a:solidFill>
              <a:srgbClr val="DB2BB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Freeform 112"/>
          <p:cNvSpPr/>
          <p:nvPr/>
        </p:nvSpPr>
        <p:spPr>
          <a:xfrm>
            <a:off x="4676503" y="5081451"/>
            <a:ext cx="613954" cy="757646"/>
          </a:xfrm>
          <a:custGeom>
            <a:avLst/>
            <a:gdLst>
              <a:gd name="connsiteX0" fmla="*/ 0 w 613954"/>
              <a:gd name="connsiteY0" fmla="*/ 757646 h 757646"/>
              <a:gd name="connsiteX1" fmla="*/ 300446 w 613954"/>
              <a:gd name="connsiteY1" fmla="*/ 0 h 757646"/>
              <a:gd name="connsiteX2" fmla="*/ 613954 w 613954"/>
              <a:gd name="connsiteY2" fmla="*/ 757646 h 757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3954" h="757646">
                <a:moveTo>
                  <a:pt x="0" y="757646"/>
                </a:moveTo>
                <a:cubicBezTo>
                  <a:pt x="99060" y="378823"/>
                  <a:pt x="198120" y="0"/>
                  <a:pt x="300446" y="0"/>
                </a:cubicBezTo>
                <a:cubicBezTo>
                  <a:pt x="402772" y="0"/>
                  <a:pt x="508363" y="378823"/>
                  <a:pt x="613954" y="757646"/>
                </a:cubicBezTo>
              </a:path>
            </a:pathLst>
          </a:custGeom>
          <a:solidFill>
            <a:srgbClr val="DB2BB9"/>
          </a:solid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TextBox 113"/>
          <p:cNvSpPr txBox="1"/>
          <p:nvPr/>
        </p:nvSpPr>
        <p:spPr>
          <a:xfrm>
            <a:off x="4800600" y="6019800"/>
            <a:ext cx="410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DB2BB9"/>
                </a:solidFill>
              </a:rPr>
              <a:t>S2</a:t>
            </a:r>
            <a:endParaRPr lang="en-US" b="1" dirty="0">
              <a:solidFill>
                <a:srgbClr val="DB2BB9"/>
              </a:solidFill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5562600" y="2514600"/>
            <a:ext cx="2570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DB2BB9"/>
                </a:solidFill>
              </a:rPr>
              <a:t>Electroluminescence (S2)</a:t>
            </a:r>
            <a:endParaRPr lang="en-US" b="1" dirty="0">
              <a:solidFill>
                <a:srgbClr val="DB2BB9"/>
              </a:solidFill>
            </a:endParaRPr>
          </a:p>
        </p:txBody>
      </p:sp>
      <p:sp>
        <p:nvSpPr>
          <p:cNvPr id="118" name="Left Brace 117"/>
          <p:cNvSpPr/>
          <p:nvPr/>
        </p:nvSpPr>
        <p:spPr>
          <a:xfrm>
            <a:off x="1447800" y="3124200"/>
            <a:ext cx="228600" cy="1828800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Left Brace 118"/>
          <p:cNvSpPr/>
          <p:nvPr/>
        </p:nvSpPr>
        <p:spPr>
          <a:xfrm>
            <a:off x="1447800" y="2438400"/>
            <a:ext cx="228600" cy="609600"/>
          </a:xfrm>
          <a:prstGeom prst="lef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5181600" y="3276600"/>
            <a:ext cx="1438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Electron drift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2209800" y="16764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/>
          <p:cNvSpPr/>
          <p:nvPr/>
        </p:nvSpPr>
        <p:spPr>
          <a:xfrm>
            <a:off x="5181600" y="1676400"/>
            <a:ext cx="1143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8" grpId="0"/>
      <p:bldP spid="29" grpId="1"/>
      <p:bldP spid="58" grpId="0" animBg="1"/>
      <p:bldP spid="59" grpId="0"/>
      <p:bldP spid="113" grpId="0" animBg="1"/>
      <p:bldP spid="114" grpId="0"/>
      <p:bldP spid="115" grpId="0"/>
      <p:bldP spid="1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38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Example: LUX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 descr="Copy (2) of Full_assembly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3400" y="685800"/>
            <a:ext cx="4295626" cy="5665017"/>
          </a:xfrm>
          <a:prstGeom prst="rect">
            <a:avLst/>
          </a:prstGeom>
        </p:spPr>
      </p:pic>
      <p:pic>
        <p:nvPicPr>
          <p:cNvPr id="4" name="Picture 22" descr="Clear Screens 2 3_4 12_2_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3962400" cy="5220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533400" y="2819400"/>
            <a:ext cx="0" cy="266700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0" y="35814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50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cm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990600" y="4267200"/>
            <a:ext cx="2286000" cy="0"/>
          </a:xfrm>
          <a:prstGeom prst="straightConnector1">
            <a:avLst/>
          </a:prstGeom>
          <a:ln w="57150" cmpd="sng">
            <a:solidFill>
              <a:srgbClr val="FF0000"/>
            </a:solidFill>
            <a:headEnd type="triangl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828800" y="3581400"/>
            <a:ext cx="466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50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cm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3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2514600"/>
            <a:ext cx="3429000" cy="39624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 txBox="1">
            <a:spLocks/>
          </p:cNvSpPr>
          <p:nvPr/>
        </p:nvSpPr>
        <p:spPr>
          <a:xfrm>
            <a:off x="457200" y="274638"/>
            <a:ext cx="3886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FF3300"/>
                </a:solidFill>
                <a:latin typeface="Calibri" charset="0"/>
              </a:rPr>
              <a:t>e.g. High Pressure Xenon TPC</a:t>
            </a:r>
            <a:endParaRPr lang="en-US" sz="4000" dirty="0">
              <a:solidFill>
                <a:srgbClr val="FF3300"/>
              </a:solidFill>
              <a:latin typeface="Calibri" charset="0"/>
            </a:endParaRPr>
          </a:p>
        </p:txBody>
      </p:sp>
      <p:pic>
        <p:nvPicPr>
          <p:cNvPr id="5" name="Picture 4" descr="Electron_Layer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43400" y="17396"/>
            <a:ext cx="3200400" cy="3017327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746125" y="1712913"/>
            <a:ext cx="1636713" cy="2325687"/>
            <a:chOff x="470" y="1079"/>
            <a:chExt cx="1031" cy="1465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672" y="1392"/>
              <a:ext cx="576" cy="1152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470" y="1079"/>
              <a:ext cx="103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00FF"/>
                  </a:solidFill>
                </a:rPr>
                <a:t>60 </a:t>
              </a:r>
              <a:r>
                <a:rPr lang="en-US" b="1" dirty="0" err="1">
                  <a:solidFill>
                    <a:srgbClr val="0000FF"/>
                  </a:solidFill>
                </a:rPr>
                <a:t>keV</a:t>
              </a:r>
              <a:r>
                <a:rPr lang="en-US" b="1" dirty="0">
                  <a:solidFill>
                    <a:srgbClr val="0000FF"/>
                  </a:solidFill>
                </a:rPr>
                <a:t> Gamma</a:t>
              </a:r>
            </a:p>
          </p:txBody>
        </p:sp>
      </p:grp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1981200" y="3962400"/>
            <a:ext cx="228600" cy="7620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981200" y="35814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CC"/>
                </a:solidFill>
              </a:rPr>
              <a:t>30 keV e-</a:t>
            </a:r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 flipH="1">
            <a:off x="1828800" y="4038600"/>
            <a:ext cx="152400" cy="609600"/>
          </a:xfrm>
          <a:prstGeom prst="line">
            <a:avLst/>
          </a:prstGeom>
          <a:noFill/>
          <a:ln w="38100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1828800" y="4648200"/>
            <a:ext cx="228600" cy="76200"/>
          </a:xfrm>
          <a:prstGeom prst="line">
            <a:avLst/>
          </a:prstGeom>
          <a:noFill/>
          <a:ln w="38100">
            <a:solidFill>
              <a:srgbClr val="0066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676400" y="4876800"/>
            <a:ext cx="1174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66CC"/>
                </a:solidFill>
              </a:rPr>
              <a:t>30 keV e-</a:t>
            </a: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2133600" y="4191000"/>
            <a:ext cx="9715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9900"/>
                </a:solidFill>
              </a:rPr>
              <a:t>30 keV </a:t>
            </a:r>
          </a:p>
          <a:p>
            <a:r>
              <a:rPr lang="en-US" b="1">
                <a:solidFill>
                  <a:srgbClr val="FF9900"/>
                </a:solidFill>
              </a:rPr>
              <a:t>X-ray</a:t>
            </a:r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3048000" y="1600200"/>
            <a:ext cx="2667000" cy="2057400"/>
          </a:xfrm>
          <a:prstGeom prst="line">
            <a:avLst/>
          </a:prstGeom>
          <a:noFill/>
          <a:ln w="57150" cmpd="sng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2819400" y="1676400"/>
            <a:ext cx="3733800" cy="3429000"/>
          </a:xfrm>
          <a:prstGeom prst="line">
            <a:avLst/>
          </a:prstGeom>
          <a:noFill/>
          <a:ln w="57150" cmpd="sng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0" name="Picture 3" descr="Nuclear_Layer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19600" y="3505201"/>
            <a:ext cx="3505200" cy="3419774"/>
          </a:xfrm>
          <a:prstGeom prst="rect">
            <a:avLst/>
          </a:prstGeo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cxnSp>
        <p:nvCxnSpPr>
          <p:cNvPr id="22" name="Straight Arrow Connector 21"/>
          <p:cNvCxnSpPr/>
          <p:nvPr/>
        </p:nvCxnSpPr>
        <p:spPr>
          <a:xfrm>
            <a:off x="381000" y="1905000"/>
            <a:ext cx="1295400" cy="3581400"/>
          </a:xfrm>
          <a:prstGeom prst="straightConnector1">
            <a:avLst/>
          </a:prstGeom>
          <a:ln w="38100" cmpd="sng"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228600" y="5562600"/>
            <a:ext cx="1447800" cy="1066800"/>
          </a:xfrm>
          <a:prstGeom prst="straightConnector1">
            <a:avLst/>
          </a:prstGeom>
          <a:ln w="38100" cmpd="sng">
            <a:prstDash val="dash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0" y="1219200"/>
            <a:ext cx="9868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Neutron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(or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WIMP)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7" name="Line 14"/>
          <p:cNvSpPr>
            <a:spLocks noChangeShapeType="1"/>
          </p:cNvSpPr>
          <p:nvPr/>
        </p:nvSpPr>
        <p:spPr bwMode="auto">
          <a:xfrm flipV="1">
            <a:off x="1828800" y="5410200"/>
            <a:ext cx="3962400" cy="152400"/>
          </a:xfrm>
          <a:prstGeom prst="line">
            <a:avLst/>
          </a:prstGeom>
          <a:noFill/>
          <a:ln w="57150" cmpd="sng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724400" y="2971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S1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96000" y="2971800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S2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4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2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0"/>
            <a:ext cx="4724400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3300"/>
                </a:solidFill>
              </a:rPr>
              <a:t>Why use an EL TPC?</a:t>
            </a:r>
            <a:endParaRPr lang="en-US" sz="2800" dirty="0">
              <a:solidFill>
                <a:srgbClr val="FF3300"/>
              </a:solidFill>
            </a:endParaRPr>
          </a:p>
        </p:txBody>
      </p:sp>
      <p:pic>
        <p:nvPicPr>
          <p:cNvPr id="6" name="Picture 3" descr="s2os1vs1_07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52400" y="609600"/>
            <a:ext cx="3657600" cy="3657600"/>
          </a:xfrm>
          <a:prstGeom prst="rect">
            <a:avLst/>
          </a:prstGeom>
          <a:noFill/>
          <a:ln/>
        </p:spPr>
      </p:pic>
      <p:pic>
        <p:nvPicPr>
          <p:cNvPr id="7" name="Picture 4" descr="am241gammas_06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85800" y="3958235"/>
            <a:ext cx="2895600" cy="2895600"/>
          </a:xfrm>
          <a:prstGeom prst="rect">
            <a:avLst/>
          </a:prstGeom>
          <a:noFill/>
          <a:ln/>
        </p:spPr>
      </p:pic>
      <p:sp>
        <p:nvSpPr>
          <p:cNvPr id="12" name="TextBox 11"/>
          <p:cNvSpPr txBox="1"/>
          <p:nvPr/>
        </p:nvSpPr>
        <p:spPr>
          <a:xfrm>
            <a:off x="838200" y="609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NR discrimination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1200" y="4267200"/>
            <a:ext cx="1058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baseline="30000" dirty="0" smtClean="0">
                <a:solidFill>
                  <a:srgbClr val="0000FF"/>
                </a:solidFill>
              </a:rPr>
              <a:t>241</a:t>
            </a:r>
            <a:r>
              <a:rPr lang="en-US" sz="2800" b="1" dirty="0" smtClean="0">
                <a:solidFill>
                  <a:srgbClr val="0000FF"/>
                </a:solidFill>
              </a:rPr>
              <a:t>Am</a:t>
            </a:r>
            <a:endParaRPr lang="en-US" sz="2800" b="1" dirty="0">
              <a:solidFill>
                <a:srgbClr val="0000FF"/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168422" y="3581400"/>
            <a:ext cx="4975578" cy="3276600"/>
            <a:chOff x="3886200" y="-4655"/>
            <a:chExt cx="4975578" cy="3276600"/>
          </a:xfrm>
        </p:grpSpPr>
        <p:pic>
          <p:nvPicPr>
            <p:cNvPr id="18" name="Picture 1030" descr="cs137_run555_spectrum_nominal_v1_hire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886200" y="-4655"/>
              <a:ext cx="4975578" cy="32766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953000" y="838200"/>
              <a:ext cx="8805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aseline="30000" dirty="0" smtClean="0">
                  <a:solidFill>
                    <a:srgbClr val="0000FF"/>
                  </a:solidFill>
                </a:rPr>
                <a:t>137</a:t>
              </a:r>
              <a:r>
                <a:rPr lang="en-US" sz="2800" dirty="0" smtClean="0">
                  <a:solidFill>
                    <a:srgbClr val="0000FF"/>
                  </a:solidFill>
                </a:rPr>
                <a:t>Cs</a:t>
              </a:r>
              <a:endParaRPr lang="en-US" sz="2800" dirty="0">
                <a:solidFill>
                  <a:srgbClr val="0000FF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791200" y="1752600"/>
              <a:ext cx="9541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662 </a:t>
              </a:r>
              <a:r>
                <a:rPr lang="en-US" b="1" dirty="0" err="1" smtClean="0">
                  <a:solidFill>
                    <a:srgbClr val="0000FF"/>
                  </a:solidFill>
                </a:rPr>
                <a:t>keV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72000" y="0"/>
            <a:ext cx="4208564" cy="3908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6019800" y="76200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Tracking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3000" y="47244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30 </a:t>
            </a:r>
            <a:r>
              <a:rPr lang="en-US" b="1" dirty="0" err="1" smtClean="0">
                <a:solidFill>
                  <a:srgbClr val="0000FF"/>
                </a:solidFill>
              </a:rPr>
              <a:t>keV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3124200"/>
            <a:ext cx="1574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n</a:t>
            </a:r>
            <a:r>
              <a:rPr lang="en-US" b="1" dirty="0" smtClean="0">
                <a:solidFill>
                  <a:srgbClr val="FF0000"/>
                </a:solidFill>
              </a:rPr>
              <a:t>uclear recoils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114300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electron recoils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52578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Energy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Resolution</a:t>
            </a:r>
          </a:p>
        </p:txBody>
      </p:sp>
    </p:spTree>
    <p:extLst>
      <p:ext uri="{BB962C8B-B14F-4D97-AF65-F5344CB8AC3E}">
        <p14:creationId xmlns:p14="http://schemas.microsoft.com/office/powerpoint/2010/main" val="1587097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0" y="274638"/>
            <a:ext cx="3657600" cy="22399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Scintillation Mechanism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200" dirty="0" err="1" smtClean="0">
                <a:solidFill>
                  <a:srgbClr val="FF0000"/>
                </a:solidFill>
              </a:rPr>
              <a:t>e.g.</a:t>
            </a:r>
            <a:r>
              <a:rPr lang="en-US" dirty="0" err="1" smtClean="0">
                <a:solidFill>
                  <a:srgbClr val="FF0000"/>
                </a:solidFill>
              </a:rPr>
              <a:t>Argon</a:t>
            </a:r>
            <a:r>
              <a:rPr lang="en-US" dirty="0" smtClean="0">
                <a:solidFill>
                  <a:srgbClr val="FF0000"/>
                </a:solidFill>
              </a:rPr>
              <a:t> ~1 bar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85800"/>
            <a:ext cx="5105400" cy="373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962400"/>
            <a:ext cx="4419600" cy="2477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45720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Atom excited by particle interaction:</a:t>
            </a:r>
          </a:p>
          <a:p>
            <a:r>
              <a:rPr lang="en-US" sz="2800" dirty="0" err="1" smtClean="0">
                <a:solidFill>
                  <a:srgbClr val="FF0000"/>
                </a:solidFill>
              </a:rPr>
              <a:t>Ar</a:t>
            </a:r>
            <a:r>
              <a:rPr lang="en-US" sz="2800" dirty="0" smtClean="0">
                <a:solidFill>
                  <a:srgbClr val="FF0000"/>
                </a:solidFill>
              </a:rPr>
              <a:t>* + 2Ar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 Ar</a:t>
            </a:r>
            <a:r>
              <a:rPr lang="en-US" sz="2800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* + 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Ar</a:t>
            </a:r>
            <a:r>
              <a:rPr lang="en-US" sz="2800" baseline="-25000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</a:p>
          <a:p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Ar</a:t>
            </a:r>
            <a:r>
              <a:rPr lang="en-US" sz="2800" baseline="-25000" dirty="0" smtClean="0">
                <a:solidFill>
                  <a:srgbClr val="FF0000"/>
                </a:solidFill>
                <a:sym typeface="Wingdings" pitchFamily="2" charset="2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*  2Ar + h</a:t>
            </a:r>
            <a:r>
              <a:rPr lang="el-GR" sz="2800" dirty="0" smtClean="0">
                <a:solidFill>
                  <a:srgbClr val="FF0000"/>
                </a:solidFill>
                <a:sym typeface="Wingdings" pitchFamily="2" charset="2"/>
              </a:rPr>
              <a:t>ν</a:t>
            </a:r>
            <a:endParaRPr lang="en-US" sz="2800" dirty="0" smtClean="0">
              <a:solidFill>
                <a:srgbClr val="FF0000"/>
              </a:solidFill>
              <a:sym typeface="Wingdings" pitchFamily="2" charset="2"/>
            </a:endParaRPr>
          </a:p>
          <a:p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And, recombination can produce light:</a:t>
            </a:r>
          </a:p>
          <a:p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Ar</a:t>
            </a:r>
            <a:r>
              <a:rPr lang="en-US" sz="2800" baseline="30000" dirty="0" smtClean="0">
                <a:solidFill>
                  <a:srgbClr val="FF0000"/>
                </a:solidFill>
                <a:sym typeface="Wingdings" pitchFamily="2" charset="2"/>
              </a:rPr>
              <a:t>+ 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 + e</a:t>
            </a:r>
            <a:r>
              <a:rPr lang="en-US" sz="2800" baseline="30000" dirty="0" smtClean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  </a:t>
            </a:r>
            <a:r>
              <a:rPr lang="en-US" sz="2800" dirty="0" err="1" smtClean="0">
                <a:solidFill>
                  <a:srgbClr val="FF0000"/>
                </a:solidFill>
                <a:sym typeface="Wingdings" pitchFamily="2" charset="2"/>
              </a:rPr>
              <a:t>Ar</a:t>
            </a:r>
            <a:r>
              <a:rPr lang="en-US" sz="2800" dirty="0" smtClean="0">
                <a:solidFill>
                  <a:srgbClr val="FF0000"/>
                </a:solidFill>
                <a:sym typeface="Wingdings" pitchFamily="2" charset="2"/>
              </a:rPr>
              <a:t>*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4724400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128 nm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2514600"/>
            <a:ext cx="2911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(Similar in other noble gases)</a:t>
            </a:r>
            <a:endParaRPr lang="en-US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200400" y="5486400"/>
            <a:ext cx="1676400" cy="76200"/>
          </a:xfrm>
          <a:prstGeom prst="straightConnector1">
            <a:avLst/>
          </a:prstGeom>
          <a:ln w="571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pumpedev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4572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76400" y="2895600"/>
            <a:ext cx="2560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Fast component (singlet)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9800" y="3657600"/>
            <a:ext cx="17991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Slow component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(triplet)</a:t>
            </a:r>
            <a:endParaRPr lang="en-US" b="1" dirty="0">
              <a:solidFill>
                <a:srgbClr val="0000FF"/>
              </a:solidFill>
            </a:endParaRPr>
          </a:p>
        </p:txBody>
      </p:sp>
      <p:cxnSp>
        <p:nvCxnSpPr>
          <p:cNvPr id="8" name="Straight Arrow Connector 7"/>
          <p:cNvCxnSpPr>
            <a:stCxn id="5" idx="1"/>
          </p:cNvCxnSpPr>
          <p:nvPr/>
        </p:nvCxnSpPr>
        <p:spPr>
          <a:xfrm flipH="1">
            <a:off x="914400" y="3080266"/>
            <a:ext cx="762000" cy="65353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1752600" y="3962400"/>
            <a:ext cx="533400" cy="762000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52400" y="5638800"/>
            <a:ext cx="4368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Example of alpha-induced scintillation (S1)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in pure argon at P ~ 50 bar with zero drift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field. (Summed pulses from a high pressure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test cell at TAMU.)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00600" y="5638800"/>
            <a:ext cx="40344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Similar, but single event with a trace of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xenon. Interaction  with impurity atoms 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greatly alters pulse shape.  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Argon Scintillation (cont)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419600" y="1143000"/>
            <a:ext cx="4572000" cy="4572000"/>
            <a:chOff x="4419600" y="1143000"/>
            <a:chExt cx="4572000" cy="4572000"/>
          </a:xfrm>
        </p:grpSpPr>
        <p:pic>
          <p:nvPicPr>
            <p:cNvPr id="4" name="Picture 6" descr="evt_155_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>
            <a:xfrm>
              <a:off x="4419600" y="1143000"/>
              <a:ext cx="4572000" cy="45720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6400800" y="2895600"/>
              <a:ext cx="15613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Penning effect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16384</TotalTime>
  <Words>1381</Words>
  <Application>Microsoft Macintosh PowerPoint</Application>
  <PresentationFormat>On-screen Show (4:3)</PresentationFormat>
  <Paragraphs>258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Basics of an Electroluminescence  Time Projection Chamber (EL TPC) </vt:lpstr>
      <vt:lpstr>LESSON</vt:lpstr>
      <vt:lpstr>EL TPC Physics Detectors </vt:lpstr>
      <vt:lpstr>Concept How does it work?</vt:lpstr>
      <vt:lpstr>Example: LUX</vt:lpstr>
      <vt:lpstr>PowerPoint Presentation</vt:lpstr>
      <vt:lpstr>PowerPoint Presentation</vt:lpstr>
      <vt:lpstr>Scintillation Mechanism e.g.Argon ~1 bar</vt:lpstr>
      <vt:lpstr>Argon Scintillation (cont)</vt:lpstr>
      <vt:lpstr>Argon-N2 Scintillation</vt:lpstr>
      <vt:lpstr>Electron Drift</vt:lpstr>
      <vt:lpstr>Electron Drift (cont)</vt:lpstr>
      <vt:lpstr>Electron Diffusion</vt:lpstr>
      <vt:lpstr>Electroluminescence</vt:lpstr>
      <vt:lpstr>Electroluminescence  </vt:lpstr>
      <vt:lpstr>EL TPCito  </vt:lpstr>
      <vt:lpstr>EL TPCito (cont)</vt:lpstr>
      <vt:lpstr>Electro-statics</vt:lpstr>
      <vt:lpstr>Alpha Signal estimate charge yield</vt:lpstr>
      <vt:lpstr>Alpha Signal  estimate light yield</vt:lpstr>
      <vt:lpstr>Example Signal</vt:lpstr>
      <vt:lpstr>Construction</vt:lpstr>
      <vt:lpstr>PLAN</vt:lpstr>
    </vt:vector>
  </TitlesOfParts>
  <Company>Department of Physics; Texas A&amp;M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 White</dc:creator>
  <cp:lastModifiedBy>James White</cp:lastModifiedBy>
  <cp:revision>726</cp:revision>
  <dcterms:created xsi:type="dcterms:W3CDTF">2012-02-03T15:15:48Z</dcterms:created>
  <dcterms:modified xsi:type="dcterms:W3CDTF">2012-02-17T14:21:16Z</dcterms:modified>
</cp:coreProperties>
</file>